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3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D6F27-20B2-4C87-8487-BF51295B8ED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08A64-33B3-4BC9-8A92-D6F2005C8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4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0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7868" indent="-279949" defTabSz="9160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19797" indent="-223959" defTabSz="9160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67716" indent="-223959" defTabSz="9160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5635" indent="-223959" defTabSz="9160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3554" indent="-223959" defTabSz="9160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1472" indent="-223959" defTabSz="9160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9391" indent="-223959" defTabSz="9160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07310" indent="-223959" defTabSz="9160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FE8BE6-2E46-40F6-A040-8ACD677CD7EB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0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7868" indent="-279949" defTabSz="9160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19797" indent="-223959" defTabSz="9160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67716" indent="-223959" defTabSz="9160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5635" indent="-223959" defTabSz="9160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3554" indent="-223959" defTabSz="9160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1472" indent="-223959" defTabSz="9160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9391" indent="-223959" defTabSz="9160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07310" indent="-223959" defTabSz="9160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2663B6-D428-4111-B554-B2EADFF6BB10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71A7-3B67-4DFF-8E4B-C2D8451EDAC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E5C7-FB73-4BF0-A0A2-58DE022E3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9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71A7-3B67-4DFF-8E4B-C2D8451EDAC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E5C7-FB73-4BF0-A0A2-58DE022E3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0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71A7-3B67-4DFF-8E4B-C2D8451EDAC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E5C7-FB73-4BF0-A0A2-58DE022E3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3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71A7-3B67-4DFF-8E4B-C2D8451EDAC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E5C7-FB73-4BF0-A0A2-58DE022E3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1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71A7-3B67-4DFF-8E4B-C2D8451EDAC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E5C7-FB73-4BF0-A0A2-58DE022E3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5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71A7-3B67-4DFF-8E4B-C2D8451EDAC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E5C7-FB73-4BF0-A0A2-58DE022E3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4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71A7-3B67-4DFF-8E4B-C2D8451EDAC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E5C7-FB73-4BF0-A0A2-58DE022E3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2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71A7-3B67-4DFF-8E4B-C2D8451EDAC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E5C7-FB73-4BF0-A0A2-58DE022E3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4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71A7-3B67-4DFF-8E4B-C2D8451EDAC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E5C7-FB73-4BF0-A0A2-58DE022E3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71A7-3B67-4DFF-8E4B-C2D8451EDAC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E5C7-FB73-4BF0-A0A2-58DE022E3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2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71A7-3B67-4DFF-8E4B-C2D8451EDAC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E5C7-FB73-4BF0-A0A2-58DE022E3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7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E71A7-3B67-4DFF-8E4B-C2D8451EDAC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2E5C7-FB73-4BF0-A0A2-58DE022E3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9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295400"/>
            <a:ext cx="5678488" cy="4071938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Posters by students in the following District public and </a:t>
            </a:r>
            <a:r>
              <a:rPr lang="en-US" b="0" smtClean="0"/>
              <a:t>public </a:t>
            </a:r>
            <a:r>
              <a:rPr lang="en-US" b="0" smtClean="0"/>
              <a:t>charter </a:t>
            </a:r>
            <a:r>
              <a:rPr lang="en-US" b="0" dirty="0"/>
              <a:t>s</a:t>
            </a:r>
            <a:r>
              <a:rPr lang="en-US" b="0" smtClean="0"/>
              <a:t>chools</a:t>
            </a:r>
            <a:r>
              <a:rPr lang="en-US" b="0" dirty="0" smtClean="0"/>
              <a:t>: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Browne Education Campus</a:t>
            </a:r>
            <a:br>
              <a:rPr lang="en-US" b="0" dirty="0"/>
            </a:br>
            <a:r>
              <a:rPr lang="en-US" b="0" dirty="0"/>
              <a:t>Cleveland Elementary</a:t>
            </a:r>
            <a:br>
              <a:rPr lang="en-US" b="0" dirty="0"/>
            </a:br>
            <a:r>
              <a:rPr lang="en-US" b="0" dirty="0"/>
              <a:t>Drew Elementary</a:t>
            </a:r>
            <a:br>
              <a:rPr lang="en-US" b="0" dirty="0"/>
            </a:br>
            <a:r>
              <a:rPr lang="en-US" b="0" dirty="0"/>
              <a:t>Friendship PCS Blow-Pierce</a:t>
            </a:r>
            <a:br>
              <a:rPr lang="en-US" b="0" dirty="0"/>
            </a:br>
            <a:r>
              <a:rPr lang="en-US" b="0" dirty="0"/>
              <a:t>Harriet Tubman Elementary</a:t>
            </a:r>
            <a:br>
              <a:rPr lang="en-US" b="0" dirty="0"/>
            </a:br>
            <a:r>
              <a:rPr lang="en-US" b="0" dirty="0"/>
              <a:t>KIPP DC Heights Academy</a:t>
            </a:r>
            <a:br>
              <a:rPr lang="en-US" b="0" dirty="0"/>
            </a:br>
            <a:r>
              <a:rPr lang="en-US" b="0" dirty="0"/>
              <a:t>Ludlow-Taylor Elementary</a:t>
            </a:r>
            <a:br>
              <a:rPr lang="en-US" b="0" dirty="0"/>
            </a:br>
            <a:r>
              <a:rPr lang="en-US" b="0" dirty="0"/>
              <a:t>Moten Elementary</a:t>
            </a:r>
            <a:br>
              <a:rPr lang="en-US" b="0" dirty="0"/>
            </a:br>
            <a:r>
              <a:rPr lang="en-US" b="0" dirty="0"/>
              <a:t>Peabody Early Childhood Campus</a:t>
            </a:r>
            <a:br>
              <a:rPr lang="en-US" b="0" dirty="0"/>
            </a:br>
            <a:r>
              <a:rPr lang="en-US" b="0" dirty="0"/>
              <a:t>Savoy Elementary</a:t>
            </a:r>
            <a:br>
              <a:rPr lang="en-US" b="0" dirty="0"/>
            </a:br>
            <a:r>
              <a:rPr lang="en-US" b="0" dirty="0"/>
              <a:t>Tree of Life PCS, and</a:t>
            </a:r>
            <a:br>
              <a:rPr lang="en-US" b="0" dirty="0"/>
            </a:br>
            <a:r>
              <a:rPr lang="en-US" b="0" dirty="0"/>
              <a:t>Wheatley Education Campus</a:t>
            </a:r>
            <a:br>
              <a:rPr lang="en-US" b="0" dirty="0"/>
            </a:b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Posters on display May 4-May </a:t>
            </a:r>
            <a:r>
              <a:rPr lang="en-US" smtClean="0"/>
              <a:t>30 in </a:t>
            </a:r>
            <a:r>
              <a:rPr lang="en-US" dirty="0" smtClean="0"/>
              <a:t>the Atrium of the John A. Wilson Building (City Hall) 1350 Pennsylvania NW, Washington, DC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3810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Celebrate 2015 </a:t>
            </a:r>
            <a:r>
              <a:rPr lang="en-US" sz="2400" b="1" dirty="0"/>
              <a:t>Children’s Mental Health Awareness Day</a:t>
            </a:r>
          </a:p>
        </p:txBody>
      </p:sp>
      <p:pic>
        <p:nvPicPr>
          <p:cNvPr id="13314" name="Picture 2" descr="cid:image001.png@01D02B52.618D09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85622"/>
            <a:ext cx="3873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540277"/>
              </p:ext>
            </p:extLst>
          </p:nvPr>
        </p:nvGraphicFramePr>
        <p:xfrm>
          <a:off x="381000" y="6251503"/>
          <a:ext cx="6000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r:id="rId4" imgW="1142857" imgH="905001" progId="MSPhotoEd.3">
                  <p:embed/>
                </p:oleObj>
              </mc:Choice>
              <mc:Fallback>
                <p:oleObj r:id="rId4" imgW="1142857" imgH="90500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251503"/>
                        <a:ext cx="6000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 flipV="1">
            <a:off x="1600199" y="6106653"/>
            <a:ext cx="6664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n-US" altLang="en-US" dirty="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6313337"/>
            <a:ext cx="586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000" dirty="0">
                <a:latin typeface="Arial" charset="0"/>
              </a:rPr>
              <a:t>DC Department of Behavioral Health</a:t>
            </a:r>
          </a:p>
        </p:txBody>
      </p:sp>
    </p:spTree>
    <p:extLst>
      <p:ext uri="{BB962C8B-B14F-4D97-AF65-F5344CB8AC3E}">
        <p14:creationId xmlns:p14="http://schemas.microsoft.com/office/powerpoint/2010/main" val="924968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792288" y="5410200"/>
            <a:ext cx="5486400" cy="566738"/>
          </a:xfrm>
        </p:spPr>
        <p:txBody>
          <a:bodyPr/>
          <a:lstStyle/>
          <a:p>
            <a:pPr algn="ctr"/>
            <a:r>
              <a:rPr lang="en-US" altLang="en-US" smtClean="0"/>
              <a:t>Savoy Elementary</a:t>
            </a:r>
          </a:p>
        </p:txBody>
      </p:sp>
      <p:pic>
        <p:nvPicPr>
          <p:cNvPr id="16387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9388"/>
            <a:ext cx="8839200" cy="5459412"/>
          </a:xfrm>
        </p:spPr>
      </p:pic>
      <p:sp>
        <p:nvSpPr>
          <p:cNvPr id="1638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76938"/>
            <a:ext cx="5486400" cy="804862"/>
          </a:xfrm>
        </p:spPr>
        <p:txBody>
          <a:bodyPr/>
          <a:lstStyle/>
          <a:p>
            <a:pPr algn="ctr"/>
            <a:r>
              <a:rPr lang="en-US" altLang="en-US" smtClean="0"/>
              <a:t>Grade 3</a:t>
            </a:r>
          </a:p>
        </p:txBody>
      </p:sp>
      <p:sp>
        <p:nvSpPr>
          <p:cNvPr id="1638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7848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900" dirty="0" smtClean="0">
                <a:latin typeface="Arial" charset="0"/>
              </a:rPr>
              <a:t>DC Department of Behavioral Health</a:t>
            </a:r>
          </a:p>
        </p:txBody>
      </p:sp>
      <p:graphicFrame>
        <p:nvGraphicFramePr>
          <p:cNvPr id="163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152339"/>
              </p:ext>
            </p:extLst>
          </p:nvPr>
        </p:nvGraphicFramePr>
        <p:xfrm>
          <a:off x="304800" y="6400800"/>
          <a:ext cx="6000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r:id="rId4" imgW="1142857" imgH="905001" progId="MSPhotoEd.3">
                  <p:embed/>
                </p:oleObj>
              </mc:Choice>
              <mc:Fallback>
                <p:oleObj r:id="rId4" imgW="1142857" imgH="90500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400800"/>
                        <a:ext cx="6000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2" name="Picture 2" descr="cid:image001.png@01D02B52.618D099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248400"/>
            <a:ext cx="3873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0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792288" y="5410200"/>
            <a:ext cx="5486400" cy="566738"/>
          </a:xfrm>
        </p:spPr>
        <p:txBody>
          <a:bodyPr/>
          <a:lstStyle/>
          <a:p>
            <a:pPr algn="ctr"/>
            <a:r>
              <a:rPr lang="en-US" altLang="en-US" smtClean="0"/>
              <a:t>Tree of Life PCS</a:t>
            </a:r>
          </a:p>
        </p:txBody>
      </p:sp>
      <p:pic>
        <p:nvPicPr>
          <p:cNvPr id="17411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04800"/>
            <a:ext cx="8839200" cy="5257800"/>
          </a:xfrm>
        </p:spPr>
      </p:pic>
      <p:sp>
        <p:nvSpPr>
          <p:cNvPr id="17412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76938"/>
            <a:ext cx="6894512" cy="804862"/>
          </a:xfrm>
        </p:spPr>
        <p:txBody>
          <a:bodyPr/>
          <a:lstStyle/>
          <a:p>
            <a:pPr algn="ctr"/>
            <a:r>
              <a:rPr lang="en-US" altLang="en-US" smtClean="0"/>
              <a:t>Grade 3</a:t>
            </a:r>
          </a:p>
        </p:txBody>
      </p:sp>
      <p:sp>
        <p:nvSpPr>
          <p:cNvPr id="174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" y="6477000"/>
            <a:ext cx="28956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900" smtClean="0">
                <a:latin typeface="Arial" charset="0"/>
              </a:rPr>
              <a:t>DC Department of Behavioral Health</a:t>
            </a:r>
          </a:p>
        </p:txBody>
      </p:sp>
      <p:graphicFrame>
        <p:nvGraphicFramePr>
          <p:cNvPr id="174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374076"/>
              </p:ext>
            </p:extLst>
          </p:nvPr>
        </p:nvGraphicFramePr>
        <p:xfrm>
          <a:off x="381000" y="6400800"/>
          <a:ext cx="6000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r:id="rId4" imgW="1142857" imgH="905001" progId="MSPhotoEd.3">
                  <p:embed/>
                </p:oleObj>
              </mc:Choice>
              <mc:Fallback>
                <p:oleObj r:id="rId4" imgW="1142857" imgH="90500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400800"/>
                        <a:ext cx="6000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2" descr="cid:image001.png@01D02B52.618D099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248400"/>
            <a:ext cx="3873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5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92288" y="5410200"/>
            <a:ext cx="5486400" cy="566738"/>
          </a:xfrm>
        </p:spPr>
        <p:txBody>
          <a:bodyPr/>
          <a:lstStyle/>
          <a:p>
            <a:pPr algn="ctr"/>
            <a:r>
              <a:rPr lang="en-US" altLang="en-US" smtClean="0"/>
              <a:t>Wheatley Education Campus</a:t>
            </a:r>
          </a:p>
        </p:txBody>
      </p:sp>
      <p:pic>
        <p:nvPicPr>
          <p:cNvPr id="18435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"/>
            <a:ext cx="8763000" cy="5086350"/>
          </a:xfrm>
        </p:spPr>
      </p:pic>
      <p:sp>
        <p:nvSpPr>
          <p:cNvPr id="1843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76938"/>
            <a:ext cx="5486400" cy="804862"/>
          </a:xfrm>
        </p:spPr>
        <p:txBody>
          <a:bodyPr/>
          <a:lstStyle/>
          <a:p>
            <a:pPr algn="ctr"/>
            <a:r>
              <a:rPr lang="en-US" altLang="en-US" smtClean="0"/>
              <a:t>Grade 2</a:t>
            </a:r>
          </a:p>
        </p:txBody>
      </p:sp>
      <p:sp>
        <p:nvSpPr>
          <p:cNvPr id="1843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" y="6477000"/>
            <a:ext cx="76962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900" smtClean="0">
                <a:latin typeface="Arial" charset="0"/>
              </a:rPr>
              <a:t>DC Department of Behavioral Health</a:t>
            </a:r>
          </a:p>
        </p:txBody>
      </p:sp>
      <p:graphicFrame>
        <p:nvGraphicFramePr>
          <p:cNvPr id="184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426775"/>
              </p:ext>
            </p:extLst>
          </p:nvPr>
        </p:nvGraphicFramePr>
        <p:xfrm>
          <a:off x="381000" y="6324600"/>
          <a:ext cx="6000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r:id="rId4" imgW="1142857" imgH="905001" progId="MSPhotoEd.3">
                  <p:embed/>
                </p:oleObj>
              </mc:Choice>
              <mc:Fallback>
                <p:oleObj r:id="rId4" imgW="1142857" imgH="90500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24600"/>
                        <a:ext cx="6000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0" name="Picture 2" descr="cid:image001.png@01D02B52.618D099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248400"/>
            <a:ext cx="3873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426775"/>
              </p:ext>
            </p:extLst>
          </p:nvPr>
        </p:nvGraphicFramePr>
        <p:xfrm>
          <a:off x="381000" y="6314281"/>
          <a:ext cx="6000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r:id="rId7" imgW="1142857" imgH="905001" progId="MSPhotoEd.3">
                  <p:embed/>
                </p:oleObj>
              </mc:Choice>
              <mc:Fallback>
                <p:oleObj r:id="rId7" imgW="1142857" imgH="90500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14281"/>
                        <a:ext cx="6000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601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638800"/>
            <a:ext cx="5486400" cy="3708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Drew Elementary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12774"/>
            <a:ext cx="8229600" cy="49498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6019800"/>
            <a:ext cx="5486400" cy="347662"/>
          </a:xfrm>
        </p:spPr>
        <p:txBody>
          <a:bodyPr/>
          <a:lstStyle/>
          <a:p>
            <a:pPr algn="ctr"/>
            <a:r>
              <a:rPr lang="en-US" dirty="0" smtClean="0"/>
              <a:t>Grade 1</a:t>
            </a:r>
            <a:endParaRPr lang="en-US" dirty="0"/>
          </a:p>
        </p:txBody>
      </p:sp>
      <p:pic>
        <p:nvPicPr>
          <p:cNvPr id="12290" name="Picture 2" descr="cid:image001.png@01D02B52.618D09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181" y="6074136"/>
            <a:ext cx="3873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355596"/>
              </p:ext>
            </p:extLst>
          </p:nvPr>
        </p:nvGraphicFramePr>
        <p:xfrm>
          <a:off x="381000" y="6207997"/>
          <a:ext cx="6000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r:id="rId5" imgW="1142857" imgH="905001" progId="MSPhotoEd.3">
                  <p:embed/>
                </p:oleObj>
              </mc:Choice>
              <mc:Fallback>
                <p:oleObj r:id="rId5" imgW="1142857" imgH="90500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207997"/>
                        <a:ext cx="6000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6324600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DC Department of Behavioral Health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27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05000" y="5486400"/>
            <a:ext cx="5486400" cy="566738"/>
          </a:xfrm>
        </p:spPr>
        <p:txBody>
          <a:bodyPr/>
          <a:lstStyle/>
          <a:p>
            <a:pPr algn="ctr"/>
            <a:r>
              <a:rPr lang="en-US" altLang="en-US" dirty="0" smtClean="0"/>
              <a:t>Browne Education Campus</a:t>
            </a:r>
          </a:p>
        </p:txBody>
      </p:sp>
      <p:pic>
        <p:nvPicPr>
          <p:cNvPr id="8195" name="Picture Placeholder 5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28600"/>
            <a:ext cx="8077200" cy="5505450"/>
          </a:xfrm>
        </p:spPr>
      </p:pic>
      <p:sp>
        <p:nvSpPr>
          <p:cNvPr id="8196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30913"/>
            <a:ext cx="5486400" cy="804862"/>
          </a:xfrm>
        </p:spPr>
        <p:txBody>
          <a:bodyPr/>
          <a:lstStyle/>
          <a:p>
            <a:pPr algn="ctr"/>
            <a:r>
              <a:rPr lang="en-US" altLang="en-US" smtClean="0"/>
              <a:t>Grade Pre-K</a:t>
            </a:r>
          </a:p>
        </p:txBody>
      </p:sp>
      <p:sp>
        <p:nvSpPr>
          <p:cNvPr id="819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900" smtClean="0">
                <a:latin typeface="Arial" charset="0"/>
              </a:rPr>
              <a:t>DC Department of Behavioral Health</a:t>
            </a:r>
          </a:p>
        </p:txBody>
      </p:sp>
      <p:graphicFrame>
        <p:nvGraphicFramePr>
          <p:cNvPr id="8198" name="Object 3"/>
          <p:cNvGraphicFramePr>
            <a:graphicFrameLocks noChangeAspect="1"/>
          </p:cNvGraphicFramePr>
          <p:nvPr/>
        </p:nvGraphicFramePr>
        <p:xfrm>
          <a:off x="381000" y="6488113"/>
          <a:ext cx="6000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5" imgW="1142857" imgH="905001" progId="MSPhotoEd.3">
                  <p:embed/>
                </p:oleObj>
              </mc:Choice>
              <mc:Fallback>
                <p:oleObj r:id="rId5" imgW="1142857" imgH="90500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488113"/>
                        <a:ext cx="6000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2" descr="cid:image001.png@01D02B52.618D099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324600"/>
            <a:ext cx="3873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12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792288" y="5410200"/>
            <a:ext cx="5486400" cy="566738"/>
          </a:xfrm>
        </p:spPr>
        <p:txBody>
          <a:bodyPr/>
          <a:lstStyle/>
          <a:p>
            <a:pPr algn="ctr"/>
            <a:r>
              <a:rPr lang="en-US" altLang="en-US" smtClean="0"/>
              <a:t>Cleveland Elementary</a:t>
            </a:r>
          </a:p>
        </p:txBody>
      </p:sp>
      <p:pic>
        <p:nvPicPr>
          <p:cNvPr id="9219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9144000" cy="5380038"/>
          </a:xfrm>
        </p:spPr>
      </p:pic>
      <p:sp>
        <p:nvSpPr>
          <p:cNvPr id="922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76938"/>
            <a:ext cx="5486400" cy="804862"/>
          </a:xfrm>
        </p:spPr>
        <p:txBody>
          <a:bodyPr/>
          <a:lstStyle/>
          <a:p>
            <a:pPr algn="ctr"/>
            <a:r>
              <a:rPr lang="en-US" altLang="en-US" smtClean="0"/>
              <a:t>Grade 2</a:t>
            </a:r>
          </a:p>
        </p:txBody>
      </p:sp>
      <p:sp>
        <p:nvSpPr>
          <p:cNvPr id="92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" y="6507672"/>
            <a:ext cx="77724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900" dirty="0" smtClean="0">
                <a:latin typeface="Arial" charset="0"/>
              </a:rPr>
              <a:t>DC Department of Behavioral Health</a:t>
            </a:r>
          </a:p>
        </p:txBody>
      </p:sp>
      <p:graphicFrame>
        <p:nvGraphicFramePr>
          <p:cNvPr id="92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83410"/>
              </p:ext>
            </p:extLst>
          </p:nvPr>
        </p:nvGraphicFramePr>
        <p:xfrm>
          <a:off x="381000" y="6380163"/>
          <a:ext cx="6000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4" imgW="1142857" imgH="905001" progId="MSPhotoEd.3">
                  <p:embed/>
                </p:oleObj>
              </mc:Choice>
              <mc:Fallback>
                <p:oleObj r:id="rId4" imgW="1142857" imgH="90500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80163"/>
                        <a:ext cx="6000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2" descr="cid:image001.png@01D02B52.618D099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248400"/>
            <a:ext cx="3873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8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752600" y="5410200"/>
            <a:ext cx="5486400" cy="566738"/>
          </a:xfrm>
        </p:spPr>
        <p:txBody>
          <a:bodyPr/>
          <a:lstStyle/>
          <a:p>
            <a:pPr algn="ctr"/>
            <a:r>
              <a:rPr lang="en-US" altLang="en-US" smtClean="0"/>
              <a:t>Friendship PCS Blow Pierce</a:t>
            </a:r>
          </a:p>
        </p:txBody>
      </p:sp>
      <p:sp>
        <p:nvSpPr>
          <p:cNvPr id="1024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19800"/>
            <a:ext cx="5486400" cy="804863"/>
          </a:xfrm>
        </p:spPr>
        <p:txBody>
          <a:bodyPr/>
          <a:lstStyle/>
          <a:p>
            <a:pPr algn="ctr"/>
            <a:r>
              <a:rPr lang="en-US" altLang="en-US" smtClean="0"/>
              <a:t>Grade 6</a:t>
            </a:r>
          </a:p>
        </p:txBody>
      </p:sp>
      <p:sp>
        <p:nvSpPr>
          <p:cNvPr id="10244" name="Picture Placeholder 2"/>
          <p:cNvSpPr>
            <a:spLocks noGrp="1" noTextEdit="1"/>
          </p:cNvSpPr>
          <p:nvPr>
            <p:ph type="pic" idx="1"/>
          </p:nvPr>
        </p:nvSpPr>
        <p:spPr>
          <a:xfrm>
            <a:off x="1447800" y="444500"/>
            <a:ext cx="5486400" cy="4114800"/>
          </a:xfrm>
        </p:spPr>
      </p:sp>
      <p:pic>
        <p:nvPicPr>
          <p:cNvPr id="10245" name="Picture 3" descr="E:\M I\May 1\CMHAD 2015 Posters\Friendship PCS, grade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0866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76962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900" dirty="0" smtClean="0">
                <a:latin typeface="Arial" charset="0"/>
              </a:rPr>
              <a:t>DC Department of Behavioral Health</a:t>
            </a:r>
          </a:p>
        </p:txBody>
      </p:sp>
      <p:graphicFrame>
        <p:nvGraphicFramePr>
          <p:cNvPr id="102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497936"/>
              </p:ext>
            </p:extLst>
          </p:nvPr>
        </p:nvGraphicFramePr>
        <p:xfrm>
          <a:off x="354173" y="6356394"/>
          <a:ext cx="6000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4" imgW="1142857" imgH="905001" progId="MSPhotoEd.3">
                  <p:embed/>
                </p:oleObj>
              </mc:Choice>
              <mc:Fallback>
                <p:oleObj r:id="rId4" imgW="1142857" imgH="90500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3" y="6356394"/>
                        <a:ext cx="6000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2" descr="cid:image001.png@01D02B52.618D099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248400"/>
            <a:ext cx="3873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8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792288" y="5410200"/>
            <a:ext cx="5486400" cy="566738"/>
          </a:xfrm>
        </p:spPr>
        <p:txBody>
          <a:bodyPr/>
          <a:lstStyle/>
          <a:p>
            <a:pPr algn="ctr"/>
            <a:r>
              <a:rPr lang="en-US" altLang="en-US" smtClean="0"/>
              <a:t>Harriett Tubman Elementary</a:t>
            </a:r>
          </a:p>
        </p:txBody>
      </p:sp>
      <p:pic>
        <p:nvPicPr>
          <p:cNvPr id="11267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8534400" cy="5257800"/>
          </a:xfrm>
        </p:spPr>
      </p:pic>
      <p:sp>
        <p:nvSpPr>
          <p:cNvPr id="1126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76938"/>
            <a:ext cx="5486400" cy="804862"/>
          </a:xfrm>
        </p:spPr>
        <p:txBody>
          <a:bodyPr/>
          <a:lstStyle/>
          <a:p>
            <a:pPr algn="ctr"/>
            <a:r>
              <a:rPr lang="en-US" altLang="en-US" smtClean="0"/>
              <a:t>Grade 2</a:t>
            </a:r>
          </a:p>
        </p:txBody>
      </p:sp>
      <p:sp>
        <p:nvSpPr>
          <p:cNvPr id="1126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76200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900" smtClean="0">
                <a:latin typeface="Arial" charset="0"/>
              </a:rPr>
              <a:t>DC Department of Behavioral Health</a:t>
            </a:r>
          </a:p>
        </p:txBody>
      </p:sp>
      <p:graphicFrame>
        <p:nvGraphicFramePr>
          <p:cNvPr id="112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639675"/>
              </p:ext>
            </p:extLst>
          </p:nvPr>
        </p:nvGraphicFramePr>
        <p:xfrm>
          <a:off x="457200" y="6380163"/>
          <a:ext cx="6000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4" imgW="1142857" imgH="905001" progId="MSPhotoEd.3">
                  <p:embed/>
                </p:oleObj>
              </mc:Choice>
              <mc:Fallback>
                <p:oleObj r:id="rId4" imgW="1142857" imgH="90500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380163"/>
                        <a:ext cx="6000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2" descr="cid:image001.png@01D02B52.618D099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248400"/>
            <a:ext cx="3873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4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/>
          <a:lstStyle/>
          <a:p>
            <a:pPr algn="ctr"/>
            <a:r>
              <a:rPr lang="en-US" altLang="en-US" smtClean="0"/>
              <a:t>Kipp DC Height Academy</a:t>
            </a:r>
          </a:p>
        </p:txBody>
      </p:sp>
      <p:sp>
        <p:nvSpPr>
          <p:cNvPr id="12291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6858000" cy="804862"/>
          </a:xfrm>
        </p:spPr>
        <p:txBody>
          <a:bodyPr/>
          <a:lstStyle/>
          <a:p>
            <a:pPr algn="ctr"/>
            <a:r>
              <a:rPr lang="en-US" altLang="en-US" smtClean="0"/>
              <a:t>Grade Ungraded</a:t>
            </a:r>
          </a:p>
        </p:txBody>
      </p:sp>
      <p:sp>
        <p:nvSpPr>
          <p:cNvPr id="12292" name="Picture Placeholder 2"/>
          <p:cNvSpPr>
            <a:spLocks noGrp="1" noTextEdit="1"/>
          </p:cNvSpPr>
          <p:nvPr>
            <p:ph type="pic" idx="1"/>
          </p:nvPr>
        </p:nvSpPr>
        <p:spPr/>
      </p:sp>
      <p:pic>
        <p:nvPicPr>
          <p:cNvPr id="12293" name="Picture 2" descr="E:\M I\May 1\CMHAD 2015 Posters\Kipp DC Heights, Grade Ungrad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" y="6400800"/>
            <a:ext cx="2895600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900" dirty="0" smtClean="0">
                <a:latin typeface="Arial" charset="0"/>
              </a:rPr>
              <a:t>DC Department of Behavioral Health</a:t>
            </a:r>
          </a:p>
        </p:txBody>
      </p:sp>
      <p:graphicFrame>
        <p:nvGraphicFramePr>
          <p:cNvPr id="122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510626"/>
              </p:ext>
            </p:extLst>
          </p:nvPr>
        </p:nvGraphicFramePr>
        <p:xfrm>
          <a:off x="381000" y="6314281"/>
          <a:ext cx="6000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4" imgW="1142857" imgH="905001" progId="MSPhotoEd.3">
                  <p:embed/>
                </p:oleObj>
              </mc:Choice>
              <mc:Fallback>
                <p:oleObj r:id="rId4" imgW="1142857" imgH="90500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314281"/>
                        <a:ext cx="6000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2" descr="cid:image001.png@01D02B52.618D099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6248400"/>
            <a:ext cx="3873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5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792288" y="5486400"/>
            <a:ext cx="5486400" cy="566738"/>
          </a:xfrm>
        </p:spPr>
        <p:txBody>
          <a:bodyPr/>
          <a:lstStyle/>
          <a:p>
            <a:pPr algn="ctr"/>
            <a:r>
              <a:rPr lang="en-US" altLang="en-US" smtClean="0"/>
              <a:t>Moten Elementary</a:t>
            </a:r>
          </a:p>
        </p:txBody>
      </p:sp>
      <p:pic>
        <p:nvPicPr>
          <p:cNvPr id="13315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"/>
            <a:ext cx="8656638" cy="5578475"/>
          </a:xfrm>
        </p:spPr>
      </p:pic>
      <p:sp>
        <p:nvSpPr>
          <p:cNvPr id="133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53138"/>
            <a:ext cx="5486400" cy="804862"/>
          </a:xfrm>
        </p:spPr>
        <p:txBody>
          <a:bodyPr/>
          <a:lstStyle/>
          <a:p>
            <a:pPr algn="ctr"/>
            <a:r>
              <a:rPr lang="en-US" altLang="en-US" smtClean="0"/>
              <a:t>Grade 2</a:t>
            </a:r>
          </a:p>
        </p:txBody>
      </p:sp>
      <p:sp>
        <p:nvSpPr>
          <p:cNvPr id="133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900" smtClean="0">
                <a:latin typeface="Arial" charset="0"/>
              </a:rPr>
              <a:t>DC Department of Behavioral Health</a:t>
            </a:r>
          </a:p>
        </p:txBody>
      </p:sp>
      <p:graphicFrame>
        <p:nvGraphicFramePr>
          <p:cNvPr id="13318" name="Object 3"/>
          <p:cNvGraphicFramePr>
            <a:graphicFrameLocks noChangeAspect="1"/>
          </p:cNvGraphicFramePr>
          <p:nvPr/>
        </p:nvGraphicFramePr>
        <p:xfrm>
          <a:off x="381000" y="6488113"/>
          <a:ext cx="6000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5" imgW="1142857" imgH="905001" progId="MSPhotoEd.3">
                  <p:embed/>
                </p:oleObj>
              </mc:Choice>
              <mc:Fallback>
                <p:oleObj r:id="rId5" imgW="1142857" imgH="90500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488113"/>
                        <a:ext cx="6000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54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792288" y="5410200"/>
            <a:ext cx="5486400" cy="566738"/>
          </a:xfrm>
        </p:spPr>
        <p:txBody>
          <a:bodyPr/>
          <a:lstStyle/>
          <a:p>
            <a:pPr algn="ctr"/>
            <a:r>
              <a:rPr lang="en-US" altLang="en-US" smtClean="0"/>
              <a:t>Ludlow-Taylor Elementary</a:t>
            </a:r>
          </a:p>
        </p:txBody>
      </p:sp>
      <p:pic>
        <p:nvPicPr>
          <p:cNvPr id="14339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76200"/>
            <a:ext cx="8591550" cy="5486400"/>
          </a:xfrm>
        </p:spPr>
      </p:pic>
      <p:sp>
        <p:nvSpPr>
          <p:cNvPr id="14340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976938"/>
            <a:ext cx="6059488" cy="804862"/>
          </a:xfrm>
        </p:spPr>
        <p:txBody>
          <a:bodyPr/>
          <a:lstStyle/>
          <a:p>
            <a:pPr algn="ctr"/>
            <a:r>
              <a:rPr lang="en-US" altLang="en-US" smtClean="0"/>
              <a:t>Grade 2</a:t>
            </a:r>
          </a:p>
        </p:txBody>
      </p:sp>
      <p:sp>
        <p:nvSpPr>
          <p:cNvPr id="143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94062" y="6505575"/>
            <a:ext cx="75438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900" dirty="0" smtClean="0">
                <a:latin typeface="Arial" charset="0"/>
              </a:rPr>
              <a:t>DC Department of Behavioral Health</a:t>
            </a:r>
          </a:p>
        </p:txBody>
      </p:sp>
      <p:graphicFrame>
        <p:nvGraphicFramePr>
          <p:cNvPr id="143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014049"/>
              </p:ext>
            </p:extLst>
          </p:nvPr>
        </p:nvGraphicFramePr>
        <p:xfrm>
          <a:off x="457200" y="6380163"/>
          <a:ext cx="6000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4" imgW="1142857" imgH="905001" progId="MSPhotoEd.3">
                  <p:embed/>
                </p:oleObj>
              </mc:Choice>
              <mc:Fallback>
                <p:oleObj r:id="rId4" imgW="1142857" imgH="90500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380163"/>
                        <a:ext cx="6000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2" descr="cid:image001.png@01D02B52.618D099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248400"/>
            <a:ext cx="3873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3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792288" y="5410200"/>
            <a:ext cx="5486400" cy="566738"/>
          </a:xfrm>
        </p:spPr>
        <p:txBody>
          <a:bodyPr/>
          <a:lstStyle/>
          <a:p>
            <a:pPr algn="ctr"/>
            <a:r>
              <a:rPr lang="en-US" altLang="en-US" smtClean="0"/>
              <a:t>Peabody Early Childhood Campus</a:t>
            </a:r>
          </a:p>
        </p:txBody>
      </p:sp>
      <p:pic>
        <p:nvPicPr>
          <p:cNvPr id="15363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8100"/>
            <a:ext cx="8763000" cy="5524500"/>
          </a:xfrm>
        </p:spPr>
      </p:pic>
      <p:sp>
        <p:nvSpPr>
          <p:cNvPr id="1536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76938"/>
            <a:ext cx="7046912" cy="804862"/>
          </a:xfrm>
        </p:spPr>
        <p:txBody>
          <a:bodyPr/>
          <a:lstStyle/>
          <a:p>
            <a:pPr algn="ctr"/>
            <a:r>
              <a:rPr lang="en-US" altLang="en-US" smtClean="0"/>
              <a:t>Grade K</a:t>
            </a:r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900" smtClean="0">
                <a:latin typeface="Arial" charset="0"/>
              </a:rPr>
              <a:t>DC Department of Behavioral Health</a:t>
            </a:r>
          </a:p>
        </p:txBody>
      </p:sp>
      <p:graphicFrame>
        <p:nvGraphicFramePr>
          <p:cNvPr id="1536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32381"/>
              </p:ext>
            </p:extLst>
          </p:nvPr>
        </p:nvGraphicFramePr>
        <p:xfrm>
          <a:off x="381000" y="6400800"/>
          <a:ext cx="6000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4" imgW="1142857" imgH="905001" progId="MSPhotoEd.3">
                  <p:embed/>
                </p:oleObj>
              </mc:Choice>
              <mc:Fallback>
                <p:oleObj r:id="rId4" imgW="1142857" imgH="90500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400800"/>
                        <a:ext cx="6000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8" name="Picture 2" descr="cid:image001.png@01D02B52.618D099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248400"/>
            <a:ext cx="3873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5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160</Words>
  <Application>Microsoft Office PowerPoint</Application>
  <PresentationFormat>On-screen Show (4:3)</PresentationFormat>
  <Paragraphs>42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MSPhotoEd.3</vt:lpstr>
      <vt:lpstr>   Posters by students in the following District public and public charter schools: Browne Education Campus Cleveland Elementary Drew Elementary Friendship PCS Blow-Pierce Harriet Tubman Elementary KIPP DC Heights Academy Ludlow-Taylor Elementary Moten Elementary Peabody Early Childhood Campus Savoy Elementary Tree of Life PCS, and Wheatley Education Campus </vt:lpstr>
      <vt:lpstr>Browne Education Campus</vt:lpstr>
      <vt:lpstr>Cleveland Elementary</vt:lpstr>
      <vt:lpstr>Friendship PCS Blow Pierce</vt:lpstr>
      <vt:lpstr>Harriett Tubman Elementary</vt:lpstr>
      <vt:lpstr>Kipp DC Height Academy</vt:lpstr>
      <vt:lpstr>Moten Elementary</vt:lpstr>
      <vt:lpstr>Ludlow-Taylor Elementary</vt:lpstr>
      <vt:lpstr>Peabody Early Childhood Campus</vt:lpstr>
      <vt:lpstr>Savoy Elementary</vt:lpstr>
      <vt:lpstr>Tree of Life PCS</vt:lpstr>
      <vt:lpstr>Wheatley Education Campus</vt:lpstr>
      <vt:lpstr>Drew Elementary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Browne Education Campus</dc:title>
  <dc:creator>Terri Harrison</dc:creator>
  <cp:lastModifiedBy>ServUS</cp:lastModifiedBy>
  <cp:revision>6</cp:revision>
  <dcterms:created xsi:type="dcterms:W3CDTF">2015-05-08T17:43:11Z</dcterms:created>
  <dcterms:modified xsi:type="dcterms:W3CDTF">2015-05-11T15:32:26Z</dcterms:modified>
</cp:coreProperties>
</file>