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309" r:id="rId2"/>
    <p:sldId id="372" r:id="rId3"/>
    <p:sldId id="409" r:id="rId4"/>
    <p:sldId id="379" r:id="rId5"/>
    <p:sldId id="375" r:id="rId6"/>
    <p:sldId id="385" r:id="rId7"/>
    <p:sldId id="418" r:id="rId8"/>
    <p:sldId id="410" r:id="rId9"/>
    <p:sldId id="419" r:id="rId10"/>
    <p:sldId id="361" r:id="rId11"/>
    <p:sldId id="420" r:id="rId12"/>
    <p:sldId id="411" r:id="rId13"/>
    <p:sldId id="386" r:id="rId14"/>
    <p:sldId id="387" r:id="rId15"/>
    <p:sldId id="388" r:id="rId16"/>
    <p:sldId id="389" r:id="rId17"/>
    <p:sldId id="390" r:id="rId18"/>
    <p:sldId id="412" r:id="rId19"/>
    <p:sldId id="391" r:id="rId20"/>
    <p:sldId id="421" r:id="rId21"/>
    <p:sldId id="422" r:id="rId22"/>
    <p:sldId id="393" r:id="rId23"/>
    <p:sldId id="394" r:id="rId24"/>
    <p:sldId id="395" r:id="rId25"/>
    <p:sldId id="396" r:id="rId26"/>
    <p:sldId id="397" r:id="rId27"/>
    <p:sldId id="398" r:id="rId28"/>
    <p:sldId id="399" r:id="rId29"/>
    <p:sldId id="424" r:id="rId30"/>
    <p:sldId id="423" r:id="rId31"/>
    <p:sldId id="400" r:id="rId32"/>
    <p:sldId id="401" r:id="rId33"/>
    <p:sldId id="402" r:id="rId34"/>
    <p:sldId id="415" r:id="rId35"/>
    <p:sldId id="404" r:id="rId36"/>
    <p:sldId id="425" r:id="rId37"/>
    <p:sldId id="405" r:id="rId38"/>
    <p:sldId id="406" r:id="rId39"/>
    <p:sldId id="407" r:id="rId40"/>
    <p:sldId id="383" r:id="rId41"/>
    <p:sldId id="408" r:id="rId42"/>
  </p:sldIdLst>
  <p:sldSz cx="9144000" cy="6858000" type="letter"/>
  <p:notesSz cx="9309100" cy="7023100"/>
  <p:defaultTextStyle>
    <a:defPPr>
      <a:defRPr lang="en-US"/>
    </a:defPPr>
    <a:lvl1pPr marL="0" algn="l" defTabSz="914186" rtl="0" eaLnBrk="1" latinLnBrk="0" hangingPunct="1">
      <a:defRPr sz="1800" kern="1200">
        <a:solidFill>
          <a:schemeClr val="tx1"/>
        </a:solidFill>
        <a:latin typeface="+mn-lt"/>
        <a:ea typeface="+mn-ea"/>
        <a:cs typeface="+mn-cs"/>
      </a:defRPr>
    </a:lvl1pPr>
    <a:lvl2pPr marL="457092" algn="l" defTabSz="914186" rtl="0" eaLnBrk="1" latinLnBrk="0" hangingPunct="1">
      <a:defRPr sz="1800" kern="1200">
        <a:solidFill>
          <a:schemeClr val="tx1"/>
        </a:solidFill>
        <a:latin typeface="+mn-lt"/>
        <a:ea typeface="+mn-ea"/>
        <a:cs typeface="+mn-cs"/>
      </a:defRPr>
    </a:lvl2pPr>
    <a:lvl3pPr marL="914186" algn="l" defTabSz="914186" rtl="0" eaLnBrk="1" latinLnBrk="0" hangingPunct="1">
      <a:defRPr sz="1800" kern="1200">
        <a:solidFill>
          <a:schemeClr val="tx1"/>
        </a:solidFill>
        <a:latin typeface="+mn-lt"/>
        <a:ea typeface="+mn-ea"/>
        <a:cs typeface="+mn-cs"/>
      </a:defRPr>
    </a:lvl3pPr>
    <a:lvl4pPr marL="1371279" algn="l" defTabSz="914186" rtl="0" eaLnBrk="1" latinLnBrk="0" hangingPunct="1">
      <a:defRPr sz="1800" kern="1200">
        <a:solidFill>
          <a:schemeClr val="tx1"/>
        </a:solidFill>
        <a:latin typeface="+mn-lt"/>
        <a:ea typeface="+mn-ea"/>
        <a:cs typeface="+mn-cs"/>
      </a:defRPr>
    </a:lvl4pPr>
    <a:lvl5pPr marL="1828373" algn="l" defTabSz="914186" rtl="0" eaLnBrk="1" latinLnBrk="0" hangingPunct="1">
      <a:defRPr sz="1800" kern="1200">
        <a:solidFill>
          <a:schemeClr val="tx1"/>
        </a:solidFill>
        <a:latin typeface="+mn-lt"/>
        <a:ea typeface="+mn-ea"/>
        <a:cs typeface="+mn-cs"/>
      </a:defRPr>
    </a:lvl5pPr>
    <a:lvl6pPr marL="2285466" algn="l" defTabSz="914186" rtl="0" eaLnBrk="1" latinLnBrk="0" hangingPunct="1">
      <a:defRPr sz="1800" kern="1200">
        <a:solidFill>
          <a:schemeClr val="tx1"/>
        </a:solidFill>
        <a:latin typeface="+mn-lt"/>
        <a:ea typeface="+mn-ea"/>
        <a:cs typeface="+mn-cs"/>
      </a:defRPr>
    </a:lvl6pPr>
    <a:lvl7pPr marL="2742558" algn="l" defTabSz="914186" rtl="0" eaLnBrk="1" latinLnBrk="0" hangingPunct="1">
      <a:defRPr sz="1800" kern="1200">
        <a:solidFill>
          <a:schemeClr val="tx1"/>
        </a:solidFill>
        <a:latin typeface="+mn-lt"/>
        <a:ea typeface="+mn-ea"/>
        <a:cs typeface="+mn-cs"/>
      </a:defRPr>
    </a:lvl7pPr>
    <a:lvl8pPr marL="3199652" algn="l" defTabSz="914186" rtl="0" eaLnBrk="1" latinLnBrk="0" hangingPunct="1">
      <a:defRPr sz="1800" kern="1200">
        <a:solidFill>
          <a:schemeClr val="tx1"/>
        </a:solidFill>
        <a:latin typeface="+mn-lt"/>
        <a:ea typeface="+mn-ea"/>
        <a:cs typeface="+mn-cs"/>
      </a:defRPr>
    </a:lvl8pPr>
    <a:lvl9pPr marL="3656744" algn="l" defTabSz="91418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34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7" d="100"/>
          <a:sy n="77" d="100"/>
        </p:scale>
        <p:origin x="20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4034362" cy="351274"/>
          </a:xfrm>
          <a:prstGeom prst="rect">
            <a:avLst/>
          </a:prstGeom>
        </p:spPr>
        <p:txBody>
          <a:bodyPr vert="horz" lIns="90826" tIns="45413" rIns="90826" bIns="45413" rtlCol="0"/>
          <a:lstStyle>
            <a:lvl1pPr algn="l">
              <a:defRPr sz="1200"/>
            </a:lvl1pPr>
          </a:lstStyle>
          <a:p>
            <a:endParaRPr lang="en-US" dirty="0"/>
          </a:p>
        </p:txBody>
      </p:sp>
      <p:sp>
        <p:nvSpPr>
          <p:cNvPr id="3" name="Date Placeholder 2"/>
          <p:cNvSpPr>
            <a:spLocks noGrp="1"/>
          </p:cNvSpPr>
          <p:nvPr>
            <p:ph type="dt" idx="1"/>
          </p:nvPr>
        </p:nvSpPr>
        <p:spPr>
          <a:xfrm>
            <a:off x="5272651" y="2"/>
            <a:ext cx="4034362" cy="351274"/>
          </a:xfrm>
          <a:prstGeom prst="rect">
            <a:avLst/>
          </a:prstGeom>
        </p:spPr>
        <p:txBody>
          <a:bodyPr vert="horz" lIns="90826" tIns="45413" rIns="90826" bIns="45413" rtlCol="0"/>
          <a:lstStyle>
            <a:lvl1pPr algn="r">
              <a:defRPr sz="1200"/>
            </a:lvl1pPr>
          </a:lstStyle>
          <a:p>
            <a:fld id="{57D79A33-C407-4C7D-BE81-67D5593A43D0}" type="datetimeFigureOut">
              <a:rPr lang="en-US" smtClean="0"/>
              <a:t>3/4/2020</a:t>
            </a:fld>
            <a:endParaRPr lang="en-US" dirty="0"/>
          </a:p>
        </p:txBody>
      </p:sp>
      <p:sp>
        <p:nvSpPr>
          <p:cNvPr id="7" name="Slide Number Placeholder 6"/>
          <p:cNvSpPr>
            <a:spLocks noGrp="1"/>
          </p:cNvSpPr>
          <p:nvPr>
            <p:ph type="sldNum" sz="quarter" idx="5"/>
          </p:nvPr>
        </p:nvSpPr>
        <p:spPr>
          <a:xfrm>
            <a:off x="5272651" y="6670636"/>
            <a:ext cx="4034362" cy="351274"/>
          </a:xfrm>
          <a:prstGeom prst="rect">
            <a:avLst/>
          </a:prstGeom>
        </p:spPr>
        <p:txBody>
          <a:bodyPr vert="horz" lIns="90826" tIns="45413" rIns="90826" bIns="45413" rtlCol="0" anchor="b"/>
          <a:lstStyle>
            <a:lvl1pPr algn="r">
              <a:defRPr sz="1200"/>
            </a:lvl1pPr>
          </a:lstStyle>
          <a:p>
            <a:fld id="{72E217B9-F47D-4F0A-B5E3-EFD5D4B81395}" type="slidenum">
              <a:rPr lang="en-US" smtClean="0"/>
              <a:t>‹#›</a:t>
            </a:fld>
            <a:endParaRPr lang="en-US" dirty="0"/>
          </a:p>
        </p:txBody>
      </p:sp>
      <p:sp>
        <p:nvSpPr>
          <p:cNvPr id="9" name="Notes Placeholder 8"/>
          <p:cNvSpPr>
            <a:spLocks noGrp="1"/>
          </p:cNvSpPr>
          <p:nvPr>
            <p:ph type="body" sz="quarter" idx="3"/>
          </p:nvPr>
        </p:nvSpPr>
        <p:spPr>
          <a:xfrm>
            <a:off x="930275" y="3379788"/>
            <a:ext cx="7448550" cy="2765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Image Placeholder 9"/>
          <p:cNvSpPr>
            <a:spLocks noGrp="1" noRot="1" noChangeAspect="1"/>
          </p:cNvSpPr>
          <p:nvPr>
            <p:ph type="sldImg" idx="2"/>
          </p:nvPr>
        </p:nvSpPr>
        <p:spPr>
          <a:xfrm>
            <a:off x="3074988" y="877888"/>
            <a:ext cx="3159125" cy="2370137"/>
          </a:xfrm>
          <a:prstGeom prst="rect">
            <a:avLst/>
          </a:prstGeom>
          <a:noFill/>
          <a:ln w="12700">
            <a:solidFill>
              <a:prstClr val="black"/>
            </a:solidFill>
          </a:ln>
        </p:spPr>
        <p:txBody>
          <a:bodyPr vert="horz" lIns="91440" tIns="45720" rIns="91440" bIns="45720" rtlCol="0" anchor="ctr"/>
          <a:lstStyle/>
          <a:p>
            <a:endParaRPr lang="en-US"/>
          </a:p>
        </p:txBody>
      </p:sp>
      <p:sp>
        <p:nvSpPr>
          <p:cNvPr id="11" name="Footer Placeholder 10"/>
          <p:cNvSpPr>
            <a:spLocks noGrp="1"/>
          </p:cNvSpPr>
          <p:nvPr>
            <p:ph type="ftr" sz="quarter" idx="4"/>
          </p:nvPr>
        </p:nvSpPr>
        <p:spPr>
          <a:xfrm>
            <a:off x="0" y="6670675"/>
            <a:ext cx="4033838" cy="352425"/>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1798587675"/>
      </p:ext>
    </p:extLst>
  </p:cSld>
  <p:clrMap bg1="lt1" tx1="dk1" bg2="lt2" tx2="dk2" accent1="accent1" accent2="accent2" accent3="accent3" accent4="accent4" accent5="accent5" accent6="accent6" hlink="hlink" folHlink="folHlink"/>
  <p:notesStyle>
    <a:lvl1pPr marL="0" algn="l" defTabSz="914186" rtl="0" eaLnBrk="1" latinLnBrk="0" hangingPunct="1">
      <a:defRPr sz="1200" kern="1200">
        <a:solidFill>
          <a:schemeClr val="tx1"/>
        </a:solidFill>
        <a:latin typeface="+mn-lt"/>
        <a:ea typeface="+mn-ea"/>
        <a:cs typeface="+mn-cs"/>
      </a:defRPr>
    </a:lvl1pPr>
    <a:lvl2pPr marL="457092" algn="l" defTabSz="914186" rtl="0" eaLnBrk="1" latinLnBrk="0" hangingPunct="1">
      <a:defRPr sz="1200" kern="1200">
        <a:solidFill>
          <a:schemeClr val="tx1"/>
        </a:solidFill>
        <a:latin typeface="+mn-lt"/>
        <a:ea typeface="+mn-ea"/>
        <a:cs typeface="+mn-cs"/>
      </a:defRPr>
    </a:lvl2pPr>
    <a:lvl3pPr marL="914186" algn="l" defTabSz="914186" rtl="0" eaLnBrk="1" latinLnBrk="0" hangingPunct="1">
      <a:defRPr sz="1200" kern="1200">
        <a:solidFill>
          <a:schemeClr val="tx1"/>
        </a:solidFill>
        <a:latin typeface="+mn-lt"/>
        <a:ea typeface="+mn-ea"/>
        <a:cs typeface="+mn-cs"/>
      </a:defRPr>
    </a:lvl3pPr>
    <a:lvl4pPr marL="1371279" algn="l" defTabSz="914186" rtl="0" eaLnBrk="1" latinLnBrk="0" hangingPunct="1">
      <a:defRPr sz="1200" kern="1200">
        <a:solidFill>
          <a:schemeClr val="tx1"/>
        </a:solidFill>
        <a:latin typeface="+mn-lt"/>
        <a:ea typeface="+mn-ea"/>
        <a:cs typeface="+mn-cs"/>
      </a:defRPr>
    </a:lvl4pPr>
    <a:lvl5pPr marL="1828373" algn="l" defTabSz="914186" rtl="0" eaLnBrk="1" latinLnBrk="0" hangingPunct="1">
      <a:defRPr sz="1200" kern="1200">
        <a:solidFill>
          <a:schemeClr val="tx1"/>
        </a:solidFill>
        <a:latin typeface="+mn-lt"/>
        <a:ea typeface="+mn-ea"/>
        <a:cs typeface="+mn-cs"/>
      </a:defRPr>
    </a:lvl5pPr>
    <a:lvl6pPr marL="2285466" algn="l" defTabSz="914186" rtl="0" eaLnBrk="1" latinLnBrk="0" hangingPunct="1">
      <a:defRPr sz="1200" kern="1200">
        <a:solidFill>
          <a:schemeClr val="tx1"/>
        </a:solidFill>
        <a:latin typeface="+mn-lt"/>
        <a:ea typeface="+mn-ea"/>
        <a:cs typeface="+mn-cs"/>
      </a:defRPr>
    </a:lvl6pPr>
    <a:lvl7pPr marL="2742558" algn="l" defTabSz="914186" rtl="0" eaLnBrk="1" latinLnBrk="0" hangingPunct="1">
      <a:defRPr sz="1200" kern="1200">
        <a:solidFill>
          <a:schemeClr val="tx1"/>
        </a:solidFill>
        <a:latin typeface="+mn-lt"/>
        <a:ea typeface="+mn-ea"/>
        <a:cs typeface="+mn-cs"/>
      </a:defRPr>
    </a:lvl7pPr>
    <a:lvl8pPr marL="3199652" algn="l" defTabSz="914186" rtl="0" eaLnBrk="1" latinLnBrk="0" hangingPunct="1">
      <a:defRPr sz="1200" kern="1200">
        <a:solidFill>
          <a:schemeClr val="tx1"/>
        </a:solidFill>
        <a:latin typeface="+mn-lt"/>
        <a:ea typeface="+mn-ea"/>
        <a:cs typeface="+mn-cs"/>
      </a:defRPr>
    </a:lvl8pPr>
    <a:lvl9pPr marL="3656744" algn="l" defTabSz="91418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8775" y="527050"/>
            <a:ext cx="3511550" cy="2633663"/>
          </a:xfrm>
          <a:prstGeom prst="rect">
            <a:avLst/>
          </a:prstGeom>
        </p:spPr>
      </p:sp>
      <p:sp>
        <p:nvSpPr>
          <p:cNvPr id="3" name="Notes Placeholder 2"/>
          <p:cNvSpPr>
            <a:spLocks noGrp="1"/>
          </p:cNvSpPr>
          <p:nvPr>
            <p:ph type="body" idx="1"/>
          </p:nvPr>
        </p:nvSpPr>
        <p:spPr>
          <a:xfrm>
            <a:off x="931329" y="3336509"/>
            <a:ext cx="7446445" cy="3160276"/>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72E217B9-F47D-4F0A-B5E3-EFD5D4B81395}" type="slidenum">
              <a:rPr lang="en-US" smtClean="0"/>
              <a:t>2</a:t>
            </a:fld>
            <a:endParaRPr lang="en-US" dirty="0"/>
          </a:p>
        </p:txBody>
      </p:sp>
    </p:spTree>
    <p:extLst>
      <p:ext uri="{BB962C8B-B14F-4D97-AF65-F5344CB8AC3E}">
        <p14:creationId xmlns:p14="http://schemas.microsoft.com/office/powerpoint/2010/main" val="426305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8775" y="527050"/>
            <a:ext cx="3511550" cy="2633663"/>
          </a:xfrm>
          <a:prstGeom prst="rect">
            <a:avLst/>
          </a:prstGeom>
        </p:spPr>
      </p:sp>
      <p:sp>
        <p:nvSpPr>
          <p:cNvPr id="3" name="Notes Placeholder 2"/>
          <p:cNvSpPr>
            <a:spLocks noGrp="1"/>
          </p:cNvSpPr>
          <p:nvPr>
            <p:ph type="body" idx="1"/>
          </p:nvPr>
        </p:nvSpPr>
        <p:spPr>
          <a:xfrm>
            <a:off x="931329" y="3336509"/>
            <a:ext cx="7446445" cy="3160276"/>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72E217B9-F47D-4F0A-B5E3-EFD5D4B81395}" type="slidenum">
              <a:rPr lang="en-US" smtClean="0"/>
              <a:t>5</a:t>
            </a:fld>
            <a:endParaRPr lang="en-US" dirty="0"/>
          </a:p>
        </p:txBody>
      </p:sp>
    </p:spTree>
    <p:extLst>
      <p:ext uri="{BB962C8B-B14F-4D97-AF65-F5344CB8AC3E}">
        <p14:creationId xmlns:p14="http://schemas.microsoft.com/office/powerpoint/2010/main" val="17823601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62708" y="250095"/>
            <a:ext cx="8331200" cy="1781907"/>
          </a:xfrm>
        </p:spPr>
        <p:txBody>
          <a:bodyPr/>
          <a:lstStyle>
            <a:lvl1pPr algn="ctr">
              <a:defRPr baseline="0">
                <a:latin typeface="Cambria" panose="02040503050406030204" pitchFamily="18" charset="0"/>
              </a:defRPr>
            </a:lvl1pPr>
          </a:lstStyle>
          <a:p>
            <a:r>
              <a:rPr lang="en-US" dirty="0" smtClean="0"/>
              <a:t>Department of Behavioral Health</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latin typeface="Cambria" panose="02040503050406030204" pitchFamily="18" charset="0"/>
              </a:defRPr>
            </a:lvl1pPr>
            <a:lvl2pPr marL="457092" indent="0" algn="ctr">
              <a:buNone/>
              <a:defRPr/>
            </a:lvl2pPr>
            <a:lvl3pPr marL="914186" indent="0" algn="ctr">
              <a:buNone/>
              <a:defRPr/>
            </a:lvl3pPr>
            <a:lvl4pPr marL="1371279" indent="0" algn="ctr">
              <a:buNone/>
              <a:defRPr/>
            </a:lvl4pPr>
            <a:lvl5pPr marL="1828373" indent="0" algn="ctr">
              <a:buNone/>
              <a:defRPr/>
            </a:lvl5pPr>
            <a:lvl6pPr marL="2285466" indent="0" algn="ctr">
              <a:buNone/>
              <a:defRPr/>
            </a:lvl6pPr>
            <a:lvl7pPr marL="2742558" indent="0" algn="ctr">
              <a:buNone/>
              <a:defRPr/>
            </a:lvl7pPr>
            <a:lvl8pPr marL="3199652" indent="0" algn="ctr">
              <a:buNone/>
              <a:defRPr/>
            </a:lvl8pPr>
            <a:lvl9pPr marL="3656744" indent="0" algn="ctr">
              <a:buNone/>
              <a:defRPr/>
            </a:lvl9pPr>
          </a:lstStyle>
          <a:p>
            <a:r>
              <a:rPr lang="en-US" dirty="0" smtClean="0"/>
              <a:t>Title of Division/Area</a:t>
            </a:r>
          </a:p>
          <a:p>
            <a:r>
              <a:rPr lang="en-US" dirty="0" smtClean="0"/>
              <a:t>Name of Presenter</a:t>
            </a:r>
          </a:p>
          <a:p>
            <a:r>
              <a:rPr lang="en-US" dirty="0" smtClean="0"/>
              <a:t>Date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4555" y="2094526"/>
            <a:ext cx="2813538" cy="1591156"/>
          </a:xfrm>
          <a:prstGeom prst="rect">
            <a:avLst/>
          </a:prstGeom>
        </p:spPr>
      </p:pic>
      <p:pic>
        <p:nvPicPr>
          <p:cNvPr id="4" name="Picture 3"/>
          <p:cNvPicPr>
            <a:picLocks noChangeAspect="1"/>
          </p:cNvPicPr>
          <p:nvPr userDrawn="1"/>
        </p:nvPicPr>
        <p:blipFill rotWithShape="1">
          <a:blip r:embed="rId3" cstate="print">
            <a:extLst>
              <a:ext uri="{28A0092B-C50C-407E-A947-70E740481C1C}">
                <a14:useLocalDpi xmlns:a14="http://schemas.microsoft.com/office/drawing/2010/main" val="0"/>
              </a:ext>
            </a:extLst>
          </a:blip>
          <a:srcRect r="75875"/>
          <a:stretch/>
        </p:blipFill>
        <p:spPr>
          <a:xfrm>
            <a:off x="8100647" y="5604031"/>
            <a:ext cx="504092" cy="700118"/>
          </a:xfrm>
          <a:prstGeom prst="rect">
            <a:avLst/>
          </a:prstGeom>
        </p:spPr>
      </p:pic>
    </p:spTree>
    <p:extLst>
      <p:ext uri="{BB962C8B-B14F-4D97-AF65-F5344CB8AC3E}">
        <p14:creationId xmlns:p14="http://schemas.microsoft.com/office/powerpoint/2010/main" val="2407592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8EAA164E-9776-4052-B6AD-22C50950C745}" type="slidenum">
              <a:rPr lang="en-US" smtClean="0"/>
              <a:pPr>
                <a:defRPr/>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131878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E9A04C84-34EC-4AFE-8930-C9793F0ABD90}" type="slidenum">
              <a:rPr lang="en-US" smtClean="0"/>
              <a:pPr>
                <a:defRPr/>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1697872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4"/>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1333F40E-AD9F-4D32-A0D7-20331C7C42AD}" type="slidenum">
              <a:rPr lang="en-US" smtClean="0"/>
              <a:pPr>
                <a:defRPr/>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98521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62E25340-54C0-4D97-AA52-D61C6E857B51}" type="slidenum">
              <a:rPr lang="en-US" smtClean="0"/>
              <a:pPr>
                <a:defRPr/>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365806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092" indent="0">
              <a:buNone/>
              <a:defRPr sz="1800"/>
            </a:lvl2pPr>
            <a:lvl3pPr marL="914186" indent="0">
              <a:buNone/>
              <a:defRPr sz="1600"/>
            </a:lvl3pPr>
            <a:lvl4pPr marL="1371279" indent="0">
              <a:buNone/>
              <a:defRPr sz="1400"/>
            </a:lvl4pPr>
            <a:lvl5pPr marL="1828373" indent="0">
              <a:buNone/>
              <a:defRPr sz="1400"/>
            </a:lvl5pPr>
            <a:lvl6pPr marL="2285466" indent="0">
              <a:buNone/>
              <a:defRPr sz="1400"/>
            </a:lvl6pPr>
            <a:lvl7pPr marL="2742558" indent="0">
              <a:buNone/>
              <a:defRPr sz="1400"/>
            </a:lvl7pPr>
            <a:lvl8pPr marL="3199652" indent="0">
              <a:buNone/>
              <a:defRPr sz="1400"/>
            </a:lvl8pPr>
            <a:lvl9pPr marL="3656744" indent="0">
              <a:buNone/>
              <a:defRPr sz="1400"/>
            </a:lvl9pPr>
          </a:lstStyle>
          <a:p>
            <a:pPr lvl="0"/>
            <a:r>
              <a:rPr lang="en-US" dirty="0" smtClean="0"/>
              <a:t>Click to edit Master text styles</a:t>
            </a:r>
          </a:p>
        </p:txBody>
      </p:sp>
      <p:sp>
        <p:nvSpPr>
          <p:cNvPr id="6"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E36CD349-5DD7-4433-A90C-D01BD3482C6A}" type="slidenum">
              <a:rPr lang="en-US" smtClean="0"/>
              <a:pPr>
                <a:defRPr/>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3474950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58EBCBB6-6101-435F-A5EB-89A828195421}" type="slidenum">
              <a:rPr lang="en-US" smtClean="0"/>
              <a:pPr>
                <a:defRPr/>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276768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092" indent="0">
              <a:buNone/>
              <a:defRPr sz="2000" b="1"/>
            </a:lvl2pPr>
            <a:lvl3pPr marL="914186" indent="0">
              <a:buNone/>
              <a:defRPr sz="1800" b="1"/>
            </a:lvl3pPr>
            <a:lvl4pPr marL="1371279" indent="0">
              <a:buNone/>
              <a:defRPr sz="1600" b="1"/>
            </a:lvl4pPr>
            <a:lvl5pPr marL="1828373" indent="0">
              <a:buNone/>
              <a:defRPr sz="1600" b="1"/>
            </a:lvl5pPr>
            <a:lvl6pPr marL="2285466" indent="0">
              <a:buNone/>
              <a:defRPr sz="1600" b="1"/>
            </a:lvl6pPr>
            <a:lvl7pPr marL="2742558" indent="0">
              <a:buNone/>
              <a:defRPr sz="1600" b="1"/>
            </a:lvl7pPr>
            <a:lvl8pPr marL="3199652" indent="0">
              <a:buNone/>
              <a:defRPr sz="1600" b="1"/>
            </a:lvl8pPr>
            <a:lvl9pPr marL="365674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092" indent="0">
              <a:buNone/>
              <a:defRPr sz="2000" b="1"/>
            </a:lvl2pPr>
            <a:lvl3pPr marL="914186" indent="0">
              <a:buNone/>
              <a:defRPr sz="1800" b="1"/>
            </a:lvl3pPr>
            <a:lvl4pPr marL="1371279" indent="0">
              <a:buNone/>
              <a:defRPr sz="1600" b="1"/>
            </a:lvl4pPr>
            <a:lvl5pPr marL="1828373" indent="0">
              <a:buNone/>
              <a:defRPr sz="1600" b="1"/>
            </a:lvl5pPr>
            <a:lvl6pPr marL="2285466" indent="0">
              <a:buNone/>
              <a:defRPr sz="1600" b="1"/>
            </a:lvl6pPr>
            <a:lvl7pPr marL="2742558" indent="0">
              <a:buNone/>
              <a:defRPr sz="1600" b="1"/>
            </a:lvl7pPr>
            <a:lvl8pPr marL="3199652" indent="0">
              <a:buNone/>
              <a:defRPr sz="1600" b="1"/>
            </a:lvl8pPr>
            <a:lvl9pPr marL="365674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53024E28-9D3B-4DC1-8142-8E4D8E45ECB7}" type="slidenum">
              <a:rPr lang="en-US" smtClean="0"/>
              <a:pPr>
                <a:defRPr/>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231370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532AB989-1A8A-4C96-B273-A5F2125757A5}" type="slidenum">
              <a:rPr lang="en-US" smtClean="0"/>
              <a:pPr>
                <a:defRPr/>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2837977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12055D5D-1616-41D2-A810-F138318299A1}" type="slidenum">
              <a:rPr lang="en-US" smtClean="0"/>
              <a:pPr>
                <a:defRPr/>
              </a:pPr>
              <a:t>‹#›</a:t>
            </a:fld>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180777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3" y="1435104"/>
            <a:ext cx="3008313" cy="4691063"/>
          </a:xfrm>
        </p:spPr>
        <p:txBody>
          <a:bodyPr/>
          <a:lstStyle>
            <a:lvl1pPr marL="0" indent="0">
              <a:buNone/>
              <a:defRPr sz="1400"/>
            </a:lvl1pPr>
            <a:lvl2pPr marL="457092" indent="0">
              <a:buNone/>
              <a:defRPr sz="1200"/>
            </a:lvl2pPr>
            <a:lvl3pPr marL="914186" indent="0">
              <a:buNone/>
              <a:defRPr sz="1000"/>
            </a:lvl3pPr>
            <a:lvl4pPr marL="1371279" indent="0">
              <a:buNone/>
              <a:defRPr sz="900"/>
            </a:lvl4pPr>
            <a:lvl5pPr marL="1828373" indent="0">
              <a:buNone/>
              <a:defRPr sz="900"/>
            </a:lvl5pPr>
            <a:lvl6pPr marL="2285466" indent="0">
              <a:buNone/>
              <a:defRPr sz="900"/>
            </a:lvl6pPr>
            <a:lvl7pPr marL="2742558" indent="0">
              <a:buNone/>
              <a:defRPr sz="900"/>
            </a:lvl7pPr>
            <a:lvl8pPr marL="3199652" indent="0">
              <a:buNone/>
              <a:defRPr sz="900"/>
            </a:lvl8pPr>
            <a:lvl9pPr marL="3656744" indent="0">
              <a:buNone/>
              <a:defRPr sz="900"/>
            </a:lvl9pPr>
          </a:lstStyle>
          <a:p>
            <a:pPr lvl="0"/>
            <a:r>
              <a:rPr lang="en-US" smtClean="0"/>
              <a:t>Click to edit Master text styles</a:t>
            </a:r>
          </a:p>
        </p:txBody>
      </p:sp>
      <p:sp>
        <p:nvSpPr>
          <p:cNvPr id="7" name="Slide Number Placeholder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323F4F99-07DE-4F12-A405-A74050CC805E}" type="slidenum">
              <a:rPr lang="en-US" smtClean="0"/>
              <a:pPr>
                <a:defRPr/>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698512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092" indent="0">
              <a:buNone/>
              <a:defRPr sz="2800"/>
            </a:lvl2pPr>
            <a:lvl3pPr marL="914186" indent="0">
              <a:buNone/>
              <a:defRPr sz="2400"/>
            </a:lvl3pPr>
            <a:lvl4pPr marL="1371279" indent="0">
              <a:buNone/>
              <a:defRPr sz="2000"/>
            </a:lvl4pPr>
            <a:lvl5pPr marL="1828373" indent="0">
              <a:buNone/>
              <a:defRPr sz="2000"/>
            </a:lvl5pPr>
            <a:lvl6pPr marL="2285466" indent="0">
              <a:buNone/>
              <a:defRPr sz="2000"/>
            </a:lvl6pPr>
            <a:lvl7pPr marL="2742558" indent="0">
              <a:buNone/>
              <a:defRPr sz="2000"/>
            </a:lvl7pPr>
            <a:lvl8pPr marL="3199652" indent="0">
              <a:buNone/>
              <a:defRPr sz="2000"/>
            </a:lvl8pPr>
            <a:lvl9pPr marL="3656744"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92" indent="0">
              <a:buNone/>
              <a:defRPr sz="1200"/>
            </a:lvl2pPr>
            <a:lvl3pPr marL="914186" indent="0">
              <a:buNone/>
              <a:defRPr sz="1000"/>
            </a:lvl3pPr>
            <a:lvl4pPr marL="1371279" indent="0">
              <a:buNone/>
              <a:defRPr sz="900"/>
            </a:lvl4pPr>
            <a:lvl5pPr marL="1828373" indent="0">
              <a:buNone/>
              <a:defRPr sz="900"/>
            </a:lvl5pPr>
            <a:lvl6pPr marL="2285466" indent="0">
              <a:buNone/>
              <a:defRPr sz="900"/>
            </a:lvl6pPr>
            <a:lvl7pPr marL="2742558" indent="0">
              <a:buNone/>
              <a:defRPr sz="900"/>
            </a:lvl7pPr>
            <a:lvl8pPr marL="3199652" indent="0">
              <a:buNone/>
              <a:defRPr sz="900"/>
            </a:lvl8pPr>
            <a:lvl9pPr marL="3656744" indent="0">
              <a:buNone/>
              <a:defRPr sz="900"/>
            </a:lvl9pPr>
          </a:lstStyle>
          <a:p>
            <a:pPr lvl="0"/>
            <a:r>
              <a:rPr lang="en-US" smtClean="0"/>
              <a:t>Click to edit Master text styles</a:t>
            </a:r>
          </a:p>
        </p:txBody>
      </p:sp>
      <p:sp>
        <p:nvSpPr>
          <p:cNvPr id="7" name="Slide Number Placeholder 6"/>
          <p:cNvSpPr>
            <a:spLocks noGrp="1" noChangeArrowheads="1"/>
          </p:cNvSpPr>
          <p:nvPr>
            <p:ph type="sldNum" sz="quarter" idx="12"/>
          </p:nvPr>
        </p:nvSpPr>
        <p:spPr>
          <a:xfrm>
            <a:off x="7690339" y="6491290"/>
            <a:ext cx="1289539" cy="337651"/>
          </a:xfrm>
          <a:prstGeom prst="rect">
            <a:avLst/>
          </a:prstGeom>
          <a:ln/>
        </p:spPr>
        <p:txBody>
          <a:bodyPr/>
          <a:lstStyle>
            <a:lvl1pPr>
              <a:defRPr>
                <a:solidFill>
                  <a:schemeClr val="bg1"/>
                </a:solidFill>
              </a:defRPr>
            </a:lvl1pPr>
          </a:lstStyle>
          <a:p>
            <a:pPr>
              <a:defRPr/>
            </a:pPr>
            <a:fld id="{9256BE08-5050-4F4B-94AC-754A4A9BC2AD}" type="slidenum">
              <a:rPr lang="en-US" smtClean="0"/>
              <a:pPr>
                <a:defRPr/>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57709" y="5580249"/>
            <a:ext cx="1285875" cy="723900"/>
          </a:xfrm>
          <a:prstGeom prst="rect">
            <a:avLst/>
          </a:prstGeom>
        </p:spPr>
      </p:pic>
    </p:spTree>
    <p:extLst>
      <p:ext uri="{BB962C8B-B14F-4D97-AF65-F5344CB8AC3E}">
        <p14:creationId xmlns:p14="http://schemas.microsoft.com/office/powerpoint/2010/main" val="405340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userDrawn="1"/>
        </p:nvSpPr>
        <p:spPr bwMode="auto">
          <a:xfrm>
            <a:off x="0" y="6400800"/>
            <a:ext cx="9144000" cy="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lstStyle/>
          <a:p>
            <a:pPr fontAlgn="base">
              <a:spcBef>
                <a:spcPct val="0"/>
              </a:spcBef>
              <a:spcAft>
                <a:spcPct val="0"/>
              </a:spcAft>
            </a:pPr>
            <a:endParaRPr lang="en-US" dirty="0" smtClean="0">
              <a:solidFill>
                <a:srgbClr val="000000"/>
              </a:solidFill>
              <a:latin typeface="Arial" charset="0"/>
            </a:endParaRPr>
          </a:p>
        </p:txBody>
      </p:sp>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457200" y="1600204"/>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8" tIns="45709" rIns="91418" bIns="45709"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32" name="Text Box 8"/>
          <p:cNvSpPr txBox="1">
            <a:spLocks noChangeArrowheads="1"/>
          </p:cNvSpPr>
          <p:nvPr userDrawn="1"/>
        </p:nvSpPr>
        <p:spPr bwMode="auto">
          <a:xfrm>
            <a:off x="0" y="6491288"/>
            <a:ext cx="9144000" cy="366712"/>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endParaRPr lang="en-US" dirty="0" smtClean="0">
              <a:solidFill>
                <a:srgbClr val="000000"/>
              </a:solidFill>
            </a:endParaRPr>
          </a:p>
        </p:txBody>
      </p:sp>
      <p:sp>
        <p:nvSpPr>
          <p:cNvPr id="9" name="Rectangle 2"/>
          <p:cNvSpPr txBox="1">
            <a:spLocks noChangeArrowheads="1"/>
          </p:cNvSpPr>
          <p:nvPr userDrawn="1"/>
        </p:nvSpPr>
        <p:spPr>
          <a:xfrm>
            <a:off x="343878" y="5986587"/>
            <a:ext cx="6088185" cy="338017"/>
          </a:xfrm>
          <a:prstGeom prst="rect">
            <a:avLst/>
          </a:prstGeom>
        </p:spPr>
        <p:txBody>
          <a:bodyPr lIns="91418" tIns="45709" rIns="91418" bIns="45709"/>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entury Gothic" pitchFamily="34" charset="0"/>
              </a:defRPr>
            </a:lvl2pPr>
            <a:lvl3pPr algn="ctr" rtl="0" eaLnBrk="0" fontAlgn="base" hangingPunct="0">
              <a:spcBef>
                <a:spcPct val="0"/>
              </a:spcBef>
              <a:spcAft>
                <a:spcPct val="0"/>
              </a:spcAft>
              <a:defRPr sz="4400">
                <a:solidFill>
                  <a:schemeClr val="tx2"/>
                </a:solidFill>
                <a:latin typeface="Century Gothic" pitchFamily="34" charset="0"/>
              </a:defRPr>
            </a:lvl3pPr>
            <a:lvl4pPr algn="ctr" rtl="0" eaLnBrk="0" fontAlgn="base" hangingPunct="0">
              <a:spcBef>
                <a:spcPct val="0"/>
              </a:spcBef>
              <a:spcAft>
                <a:spcPct val="0"/>
              </a:spcAft>
              <a:defRPr sz="4400">
                <a:solidFill>
                  <a:schemeClr val="tx2"/>
                </a:solidFill>
                <a:latin typeface="Century Gothic" pitchFamily="34" charset="0"/>
              </a:defRPr>
            </a:lvl4pPr>
            <a:lvl5pPr algn="ctr" rtl="0" eaLnBrk="0" fontAlgn="base" hangingPunct="0">
              <a:spcBef>
                <a:spcPct val="0"/>
              </a:spcBef>
              <a:spcAft>
                <a:spcPct val="0"/>
              </a:spcAft>
              <a:defRPr sz="4400">
                <a:solidFill>
                  <a:schemeClr val="tx2"/>
                </a:solidFill>
                <a:latin typeface="Century Gothic" pitchFamily="34" charset="0"/>
              </a:defRPr>
            </a:lvl5pPr>
            <a:lvl6pPr marL="457200" algn="ctr" rtl="0" fontAlgn="base">
              <a:spcBef>
                <a:spcPct val="0"/>
              </a:spcBef>
              <a:spcAft>
                <a:spcPct val="0"/>
              </a:spcAft>
              <a:defRPr sz="4400">
                <a:solidFill>
                  <a:schemeClr val="tx2"/>
                </a:solidFill>
                <a:latin typeface="Century Gothic" pitchFamily="34" charset="0"/>
              </a:defRPr>
            </a:lvl6pPr>
            <a:lvl7pPr marL="914400" algn="ctr" rtl="0" fontAlgn="base">
              <a:spcBef>
                <a:spcPct val="0"/>
              </a:spcBef>
              <a:spcAft>
                <a:spcPct val="0"/>
              </a:spcAft>
              <a:defRPr sz="4400">
                <a:solidFill>
                  <a:schemeClr val="tx2"/>
                </a:solidFill>
                <a:latin typeface="Century Gothic" pitchFamily="34" charset="0"/>
              </a:defRPr>
            </a:lvl7pPr>
            <a:lvl8pPr marL="1371600" algn="ctr" rtl="0" fontAlgn="base">
              <a:spcBef>
                <a:spcPct val="0"/>
              </a:spcBef>
              <a:spcAft>
                <a:spcPct val="0"/>
              </a:spcAft>
              <a:defRPr sz="4400">
                <a:solidFill>
                  <a:schemeClr val="tx2"/>
                </a:solidFill>
                <a:latin typeface="Century Gothic" pitchFamily="34" charset="0"/>
              </a:defRPr>
            </a:lvl8pPr>
            <a:lvl9pPr marL="1828800" algn="ctr" rtl="0" fontAlgn="base">
              <a:spcBef>
                <a:spcPct val="0"/>
              </a:spcBef>
              <a:spcAft>
                <a:spcPct val="0"/>
              </a:spcAft>
              <a:defRPr sz="4400">
                <a:solidFill>
                  <a:schemeClr val="tx2"/>
                </a:solidFill>
                <a:latin typeface="Century Gothic" pitchFamily="34" charset="0"/>
              </a:defRPr>
            </a:lvl9pPr>
          </a:lstStyle>
          <a:p>
            <a:pPr algn="l" eaLnBrk="1" hangingPunct="1">
              <a:defRPr/>
            </a:pPr>
            <a:r>
              <a:rPr lang="en-US" sz="1600" b="1" kern="0" dirty="0" smtClean="0">
                <a:solidFill>
                  <a:srgbClr val="000000"/>
                </a:solidFill>
                <a:latin typeface="Cambria" panose="02040503050406030204" pitchFamily="18" charset="0"/>
              </a:rPr>
              <a:t>  One Agency. One Mission. One Voice.</a:t>
            </a:r>
            <a:endParaRPr lang="en-US" sz="1600" b="1" kern="0" dirty="0" smtClean="0">
              <a:solidFill>
                <a:srgbClr val="000000"/>
              </a:solidFill>
              <a:effectLst>
                <a:outerShdw blurRad="38100" dist="38100" dir="2700000" algn="tl">
                  <a:srgbClr val="C0C0C0"/>
                </a:outerShdw>
              </a:effectLst>
              <a:latin typeface="Cambria" panose="02040503050406030204" pitchFamily="18" charset="0"/>
            </a:endParaRPr>
          </a:p>
        </p:txBody>
      </p:sp>
      <p:sp>
        <p:nvSpPr>
          <p:cNvPr id="11" name="Rectangle 5"/>
          <p:cNvSpPr txBox="1">
            <a:spLocks noChangeArrowheads="1"/>
          </p:cNvSpPr>
          <p:nvPr userDrawn="1"/>
        </p:nvSpPr>
        <p:spPr>
          <a:xfrm>
            <a:off x="1447800" y="6448429"/>
            <a:ext cx="6019800" cy="409575"/>
          </a:xfrm>
          <a:prstGeom prst="rect">
            <a:avLst/>
          </a:prstGeom>
          <a:ln/>
        </p:spPr>
        <p:txBody>
          <a:bodyPr lIns="91418" tIns="45709" rIns="91418" bIns="45709"/>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dirty="0" smtClean="0">
                <a:solidFill>
                  <a:srgbClr val="FFFFFF"/>
                </a:solidFill>
              </a:rPr>
              <a:t>District of Columbia Department of Behavioral Health</a:t>
            </a:r>
            <a:endParaRPr lang="en-US" dirty="0">
              <a:solidFill>
                <a:srgbClr val="FFFFFF"/>
              </a:solidFill>
            </a:endParaRPr>
          </a:p>
        </p:txBody>
      </p:sp>
      <p:sp>
        <p:nvSpPr>
          <p:cNvPr id="10" name="Rectangle 6"/>
          <p:cNvSpPr>
            <a:spLocks noGrp="1" noChangeArrowheads="1"/>
          </p:cNvSpPr>
          <p:nvPr>
            <p:ph type="sldNum" sz="quarter" idx="4"/>
          </p:nvPr>
        </p:nvSpPr>
        <p:spPr>
          <a:xfrm>
            <a:off x="7690339" y="6491290"/>
            <a:ext cx="1289539" cy="337651"/>
          </a:xfrm>
          <a:prstGeom prst="rect">
            <a:avLst/>
          </a:prstGeom>
          <a:ln/>
        </p:spPr>
        <p:txBody>
          <a:bodyPr lIns="91418" tIns="45709" rIns="91418" bIns="45709"/>
          <a:lstStyle>
            <a:lvl1pPr>
              <a:defRPr>
                <a:solidFill>
                  <a:schemeClr val="bg1"/>
                </a:solidFill>
              </a:defRPr>
            </a:lvl1pPr>
          </a:lstStyle>
          <a:p>
            <a:pPr>
              <a:defRPr/>
            </a:pPr>
            <a:fld id="{58EBCBB6-6101-435F-A5EB-89A828195421}" type="slidenum">
              <a:rPr lang="en-US" smtClean="0"/>
              <a:pPr>
                <a:defRPr/>
              </a:pPr>
              <a:t>‹#›</a:t>
            </a:fld>
            <a:endParaRPr lang="en-US" dirty="0"/>
          </a:p>
        </p:txBody>
      </p:sp>
    </p:spTree>
    <p:extLst>
      <p:ext uri="{BB962C8B-B14F-4D97-AF65-F5344CB8AC3E}">
        <p14:creationId xmlns:p14="http://schemas.microsoft.com/office/powerpoint/2010/main" val="4136304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Cambria" panose="02040503050406030204" pitchFamily="18" charset="0"/>
          <a:ea typeface="+mj-ea"/>
          <a:cs typeface="+mj-cs"/>
        </a:defRPr>
      </a:lvl1pPr>
      <a:lvl2pPr algn="ctr" rtl="0" eaLnBrk="0" fontAlgn="base" hangingPunct="0">
        <a:spcBef>
          <a:spcPct val="0"/>
        </a:spcBef>
        <a:spcAft>
          <a:spcPct val="0"/>
        </a:spcAft>
        <a:defRPr sz="4400">
          <a:solidFill>
            <a:schemeClr val="tx2"/>
          </a:solidFill>
          <a:latin typeface="Century Gothic" pitchFamily="34" charset="0"/>
        </a:defRPr>
      </a:lvl2pPr>
      <a:lvl3pPr algn="ctr" rtl="0" eaLnBrk="0" fontAlgn="base" hangingPunct="0">
        <a:spcBef>
          <a:spcPct val="0"/>
        </a:spcBef>
        <a:spcAft>
          <a:spcPct val="0"/>
        </a:spcAft>
        <a:defRPr sz="4400">
          <a:solidFill>
            <a:schemeClr val="tx2"/>
          </a:solidFill>
          <a:latin typeface="Century Gothic" pitchFamily="34" charset="0"/>
        </a:defRPr>
      </a:lvl3pPr>
      <a:lvl4pPr algn="ctr" rtl="0" eaLnBrk="0" fontAlgn="base" hangingPunct="0">
        <a:spcBef>
          <a:spcPct val="0"/>
        </a:spcBef>
        <a:spcAft>
          <a:spcPct val="0"/>
        </a:spcAft>
        <a:defRPr sz="4400">
          <a:solidFill>
            <a:schemeClr val="tx2"/>
          </a:solidFill>
          <a:latin typeface="Century Gothic" pitchFamily="34" charset="0"/>
        </a:defRPr>
      </a:lvl4pPr>
      <a:lvl5pPr algn="ctr" rtl="0" eaLnBrk="0" fontAlgn="base" hangingPunct="0">
        <a:spcBef>
          <a:spcPct val="0"/>
        </a:spcBef>
        <a:spcAft>
          <a:spcPct val="0"/>
        </a:spcAft>
        <a:defRPr sz="4400">
          <a:solidFill>
            <a:schemeClr val="tx2"/>
          </a:solidFill>
          <a:latin typeface="Century Gothic" pitchFamily="34" charset="0"/>
        </a:defRPr>
      </a:lvl5pPr>
      <a:lvl6pPr marL="457092" algn="ctr" rtl="0" fontAlgn="base">
        <a:spcBef>
          <a:spcPct val="0"/>
        </a:spcBef>
        <a:spcAft>
          <a:spcPct val="0"/>
        </a:spcAft>
        <a:defRPr sz="4400">
          <a:solidFill>
            <a:schemeClr val="tx2"/>
          </a:solidFill>
          <a:latin typeface="Century Gothic" pitchFamily="34" charset="0"/>
        </a:defRPr>
      </a:lvl6pPr>
      <a:lvl7pPr marL="914186" algn="ctr" rtl="0" fontAlgn="base">
        <a:spcBef>
          <a:spcPct val="0"/>
        </a:spcBef>
        <a:spcAft>
          <a:spcPct val="0"/>
        </a:spcAft>
        <a:defRPr sz="4400">
          <a:solidFill>
            <a:schemeClr val="tx2"/>
          </a:solidFill>
          <a:latin typeface="Century Gothic" pitchFamily="34" charset="0"/>
        </a:defRPr>
      </a:lvl7pPr>
      <a:lvl8pPr marL="1371279" algn="ctr" rtl="0" fontAlgn="base">
        <a:spcBef>
          <a:spcPct val="0"/>
        </a:spcBef>
        <a:spcAft>
          <a:spcPct val="0"/>
        </a:spcAft>
        <a:defRPr sz="4400">
          <a:solidFill>
            <a:schemeClr val="tx2"/>
          </a:solidFill>
          <a:latin typeface="Century Gothic" pitchFamily="34" charset="0"/>
        </a:defRPr>
      </a:lvl8pPr>
      <a:lvl9pPr marL="1828373" algn="ctr" rtl="0" fontAlgn="base">
        <a:spcBef>
          <a:spcPct val="0"/>
        </a:spcBef>
        <a:spcAft>
          <a:spcPct val="0"/>
        </a:spcAft>
        <a:defRPr sz="4400">
          <a:solidFill>
            <a:schemeClr val="tx2"/>
          </a:solidFill>
          <a:latin typeface="Century Gothic" pitchFamily="34" charset="0"/>
        </a:defRPr>
      </a:lvl9pPr>
    </p:titleStyle>
    <p:bodyStyle>
      <a:lvl1pPr marL="342820" indent="-342820" algn="l" rtl="0" eaLnBrk="0" fontAlgn="base" hangingPunct="0">
        <a:spcBef>
          <a:spcPct val="20000"/>
        </a:spcBef>
        <a:spcAft>
          <a:spcPct val="0"/>
        </a:spcAft>
        <a:buChar char="•"/>
        <a:defRPr sz="3200">
          <a:solidFill>
            <a:schemeClr val="tx1"/>
          </a:solidFill>
          <a:latin typeface="Cambria" panose="02040503050406030204" pitchFamily="18" charset="0"/>
          <a:ea typeface="+mn-ea"/>
          <a:cs typeface="+mn-cs"/>
        </a:defRPr>
      </a:lvl1pPr>
      <a:lvl2pPr marL="742776" indent="-285684" algn="l" rtl="0" eaLnBrk="0" fontAlgn="base" hangingPunct="0">
        <a:spcBef>
          <a:spcPct val="20000"/>
        </a:spcBef>
        <a:spcAft>
          <a:spcPct val="0"/>
        </a:spcAft>
        <a:buChar char="–"/>
        <a:defRPr sz="2800">
          <a:solidFill>
            <a:schemeClr val="tx1"/>
          </a:solidFill>
          <a:latin typeface="Cambria" panose="02040503050406030204" pitchFamily="18" charset="0"/>
        </a:defRPr>
      </a:lvl2pPr>
      <a:lvl3pPr marL="1142733" indent="-228546" algn="l" rtl="0" eaLnBrk="0" fontAlgn="base" hangingPunct="0">
        <a:spcBef>
          <a:spcPct val="20000"/>
        </a:spcBef>
        <a:spcAft>
          <a:spcPct val="0"/>
        </a:spcAft>
        <a:buChar char="•"/>
        <a:defRPr sz="2400">
          <a:solidFill>
            <a:schemeClr val="tx1"/>
          </a:solidFill>
          <a:latin typeface="Cambria" panose="02040503050406030204" pitchFamily="18" charset="0"/>
        </a:defRPr>
      </a:lvl3pPr>
      <a:lvl4pPr marL="1599825" indent="-228546" algn="l" rtl="0" eaLnBrk="0" fontAlgn="base" hangingPunct="0">
        <a:spcBef>
          <a:spcPct val="20000"/>
        </a:spcBef>
        <a:spcAft>
          <a:spcPct val="0"/>
        </a:spcAft>
        <a:buChar char="–"/>
        <a:defRPr sz="2000">
          <a:solidFill>
            <a:schemeClr val="tx1"/>
          </a:solidFill>
          <a:latin typeface="Cambria" panose="02040503050406030204" pitchFamily="18" charset="0"/>
        </a:defRPr>
      </a:lvl4pPr>
      <a:lvl5pPr marL="2056919" indent="-228546" algn="l" rtl="0" eaLnBrk="0" fontAlgn="base" hangingPunct="0">
        <a:spcBef>
          <a:spcPct val="20000"/>
        </a:spcBef>
        <a:spcAft>
          <a:spcPct val="0"/>
        </a:spcAft>
        <a:buChar char="»"/>
        <a:defRPr sz="2000">
          <a:solidFill>
            <a:schemeClr val="tx1"/>
          </a:solidFill>
          <a:latin typeface="Cambria" panose="02040503050406030204" pitchFamily="18" charset="0"/>
        </a:defRPr>
      </a:lvl5pPr>
      <a:lvl6pPr marL="2514012" indent="-228546" algn="l" rtl="0" fontAlgn="base">
        <a:spcBef>
          <a:spcPct val="20000"/>
        </a:spcBef>
        <a:spcAft>
          <a:spcPct val="0"/>
        </a:spcAft>
        <a:buChar char="»"/>
        <a:defRPr sz="2000">
          <a:solidFill>
            <a:schemeClr val="tx1"/>
          </a:solidFill>
          <a:latin typeface="+mn-lt"/>
        </a:defRPr>
      </a:lvl6pPr>
      <a:lvl7pPr marL="2971106" indent="-228546" algn="l" rtl="0" fontAlgn="base">
        <a:spcBef>
          <a:spcPct val="20000"/>
        </a:spcBef>
        <a:spcAft>
          <a:spcPct val="0"/>
        </a:spcAft>
        <a:buChar char="»"/>
        <a:defRPr sz="2000">
          <a:solidFill>
            <a:schemeClr val="tx1"/>
          </a:solidFill>
          <a:latin typeface="+mn-lt"/>
        </a:defRPr>
      </a:lvl7pPr>
      <a:lvl8pPr marL="3428198" indent="-228546" algn="l" rtl="0" fontAlgn="base">
        <a:spcBef>
          <a:spcPct val="20000"/>
        </a:spcBef>
        <a:spcAft>
          <a:spcPct val="0"/>
        </a:spcAft>
        <a:buChar char="»"/>
        <a:defRPr sz="2000">
          <a:solidFill>
            <a:schemeClr val="tx1"/>
          </a:solidFill>
          <a:latin typeface="+mn-lt"/>
        </a:defRPr>
      </a:lvl8pPr>
      <a:lvl9pPr marL="3885292" indent="-228546"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186" rtl="0" eaLnBrk="1" latinLnBrk="0" hangingPunct="1">
        <a:defRPr sz="1800" kern="1200">
          <a:solidFill>
            <a:schemeClr val="tx1"/>
          </a:solidFill>
          <a:latin typeface="+mn-lt"/>
          <a:ea typeface="+mn-ea"/>
          <a:cs typeface="+mn-cs"/>
        </a:defRPr>
      </a:lvl1pPr>
      <a:lvl2pPr marL="457092" algn="l" defTabSz="914186" rtl="0" eaLnBrk="1" latinLnBrk="0" hangingPunct="1">
        <a:defRPr sz="1800" kern="1200">
          <a:solidFill>
            <a:schemeClr val="tx1"/>
          </a:solidFill>
          <a:latin typeface="+mn-lt"/>
          <a:ea typeface="+mn-ea"/>
          <a:cs typeface="+mn-cs"/>
        </a:defRPr>
      </a:lvl2pPr>
      <a:lvl3pPr marL="914186" algn="l" defTabSz="914186" rtl="0" eaLnBrk="1" latinLnBrk="0" hangingPunct="1">
        <a:defRPr sz="1800" kern="1200">
          <a:solidFill>
            <a:schemeClr val="tx1"/>
          </a:solidFill>
          <a:latin typeface="+mn-lt"/>
          <a:ea typeface="+mn-ea"/>
          <a:cs typeface="+mn-cs"/>
        </a:defRPr>
      </a:lvl3pPr>
      <a:lvl4pPr marL="1371279" algn="l" defTabSz="914186" rtl="0" eaLnBrk="1" latinLnBrk="0" hangingPunct="1">
        <a:defRPr sz="1800" kern="1200">
          <a:solidFill>
            <a:schemeClr val="tx1"/>
          </a:solidFill>
          <a:latin typeface="+mn-lt"/>
          <a:ea typeface="+mn-ea"/>
          <a:cs typeface="+mn-cs"/>
        </a:defRPr>
      </a:lvl4pPr>
      <a:lvl5pPr marL="1828373" algn="l" defTabSz="914186" rtl="0" eaLnBrk="1" latinLnBrk="0" hangingPunct="1">
        <a:defRPr sz="1800" kern="1200">
          <a:solidFill>
            <a:schemeClr val="tx1"/>
          </a:solidFill>
          <a:latin typeface="+mn-lt"/>
          <a:ea typeface="+mn-ea"/>
          <a:cs typeface="+mn-cs"/>
        </a:defRPr>
      </a:lvl5pPr>
      <a:lvl6pPr marL="2285466" algn="l" defTabSz="914186" rtl="0" eaLnBrk="1" latinLnBrk="0" hangingPunct="1">
        <a:defRPr sz="1800" kern="1200">
          <a:solidFill>
            <a:schemeClr val="tx1"/>
          </a:solidFill>
          <a:latin typeface="+mn-lt"/>
          <a:ea typeface="+mn-ea"/>
          <a:cs typeface="+mn-cs"/>
        </a:defRPr>
      </a:lvl6pPr>
      <a:lvl7pPr marL="2742558" algn="l" defTabSz="914186" rtl="0" eaLnBrk="1" latinLnBrk="0" hangingPunct="1">
        <a:defRPr sz="1800" kern="1200">
          <a:solidFill>
            <a:schemeClr val="tx1"/>
          </a:solidFill>
          <a:latin typeface="+mn-lt"/>
          <a:ea typeface="+mn-ea"/>
          <a:cs typeface="+mn-cs"/>
        </a:defRPr>
      </a:lvl7pPr>
      <a:lvl8pPr marL="3199652" algn="l" defTabSz="914186" rtl="0" eaLnBrk="1" latinLnBrk="0" hangingPunct="1">
        <a:defRPr sz="1800" kern="1200">
          <a:solidFill>
            <a:schemeClr val="tx1"/>
          </a:solidFill>
          <a:latin typeface="+mn-lt"/>
          <a:ea typeface="+mn-ea"/>
          <a:cs typeface="+mn-cs"/>
        </a:defRPr>
      </a:lvl8pPr>
      <a:lvl9pPr marL="3656744" algn="l" defTabSz="91418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938954"/>
            <a:ext cx="8581292" cy="890954"/>
          </a:xfrm>
        </p:spPr>
        <p:txBody>
          <a:bodyPr/>
          <a:lstStyle/>
          <a:p>
            <a:pPr>
              <a:defRPr/>
            </a:pPr>
            <a:r>
              <a:rPr lang="en-US" sz="2400" dirty="0" smtClean="0">
                <a:latin typeface="+mj-lt"/>
              </a:rPr>
              <a:t> RFA Title: School-Based Behavioral Health Services Comprehensive Expansion (Cohort 3)</a:t>
            </a:r>
            <a:endParaRPr lang="en-US" sz="2400" dirty="0">
              <a:latin typeface="+mj-lt"/>
            </a:endParaRPr>
          </a:p>
          <a:p>
            <a:pPr>
              <a:defRPr/>
            </a:pPr>
            <a:endParaRPr lang="en-US" sz="2000" dirty="0" smtClean="0">
              <a:latin typeface="+mn-lt"/>
            </a:endParaRPr>
          </a:p>
          <a:p>
            <a:pPr>
              <a:defRPr/>
            </a:pPr>
            <a:r>
              <a:rPr lang="en-US" sz="2000" dirty="0" smtClean="0">
                <a:latin typeface="+mn-lt"/>
              </a:rPr>
              <a:t>March 2, 2020</a:t>
            </a:r>
            <a:endParaRPr lang="en-US" sz="2000" dirty="0">
              <a:latin typeface="+mn-lt"/>
            </a:endParaRPr>
          </a:p>
          <a:p>
            <a:endParaRPr lang="en-US" sz="1600" dirty="0" smtClean="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560402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Award Information</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a:buFont typeface="Wingdings" pitchFamily="2" charset="2"/>
              <a:buChar char="q"/>
            </a:pPr>
            <a:r>
              <a:rPr lang="en-US" sz="1800" b="1" dirty="0" smtClean="0">
                <a:latin typeface="+mn-lt"/>
              </a:rPr>
              <a:t>Subject to available funds, this RFA will make available $4,220,040.00 for up to 60 awards (schools) from May 4, 2020-September 30, 2021. </a:t>
            </a:r>
            <a:br>
              <a:rPr lang="en-US" sz="1800" b="1" dirty="0" smtClean="0">
                <a:latin typeface="+mn-lt"/>
              </a:rPr>
            </a:br>
            <a:endParaRPr lang="en-US" sz="1800" b="1" dirty="0" smtClean="0">
              <a:latin typeface="+mn-lt"/>
            </a:endParaRPr>
          </a:p>
          <a:p>
            <a:pPr>
              <a:buFont typeface="Wingdings" pitchFamily="2" charset="2"/>
              <a:buChar char="q"/>
            </a:pPr>
            <a:r>
              <a:rPr lang="en-US" sz="1800" b="1" dirty="0" smtClean="0">
                <a:latin typeface="+mn-lt"/>
              </a:rPr>
              <a:t>Four million two hundred twenty thousand forty dollars ($4,220,040.00) is available to fund prospective CBOs to expand into new Cohort 3 expansion schools. There is availability for sixty (60) awards up to $53,667 per school matched to the CBO. CBOs are eligible to have no more than 25 schools in their portfolio for the entirety of their grant award.</a:t>
            </a:r>
            <a:br>
              <a:rPr lang="en-US" sz="1800" b="1" dirty="0" smtClean="0">
                <a:latin typeface="+mn-lt"/>
              </a:rPr>
            </a:br>
            <a:endParaRPr lang="en-US" sz="1800" b="1" dirty="0" smtClean="0">
              <a:latin typeface="+mn-lt"/>
            </a:endParaRPr>
          </a:p>
          <a:p>
            <a:pPr>
              <a:buFont typeface="Wingdings" pitchFamily="2" charset="2"/>
              <a:buChar char="q"/>
            </a:pPr>
            <a:r>
              <a:rPr lang="en-US" sz="1800" b="1" dirty="0" smtClean="0">
                <a:latin typeface="+mn-lt"/>
              </a:rPr>
              <a:t>Subsequent to the first 16-month budget period, funding will be awarded for up to 3 option years, subject to available</a:t>
            </a:r>
          </a:p>
          <a:p>
            <a:pPr marL="0" indent="0">
              <a:buNone/>
            </a:pPr>
            <a:r>
              <a:rPr lang="en-US" sz="1800" b="1" dirty="0">
                <a:latin typeface="+mn-lt"/>
              </a:rPr>
              <a:t> </a:t>
            </a:r>
            <a:r>
              <a:rPr lang="en-US" sz="1800" b="1" dirty="0" smtClean="0">
                <a:latin typeface="+mn-lt"/>
              </a:rPr>
              <a:t>    funds and the recipient performance.</a:t>
            </a:r>
          </a:p>
          <a:p>
            <a:pPr marL="0" indent="0">
              <a:buNone/>
            </a:pPr>
            <a:endParaRPr lang="en-US" sz="2000" dirty="0" smtClean="0"/>
          </a:p>
        </p:txBody>
      </p:sp>
    </p:spTree>
    <p:extLst>
      <p:ext uri="{BB962C8B-B14F-4D97-AF65-F5344CB8AC3E}">
        <p14:creationId xmlns:p14="http://schemas.microsoft.com/office/powerpoint/2010/main" val="1269762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Non-Supplantation</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a:buFont typeface="Wingdings" pitchFamily="2" charset="2"/>
              <a:buChar char="q"/>
            </a:pPr>
            <a:r>
              <a:rPr lang="en-US" sz="2000" b="1" dirty="0" smtClean="0">
                <a:latin typeface="+mn-lt"/>
              </a:rPr>
              <a:t>Recipients must supplement, and not supplant, funds from other sources for initiatives that are the same or similar to the initiatives being proposed in this award.</a:t>
            </a:r>
          </a:p>
          <a:p>
            <a:pPr marL="0" indent="0">
              <a:buNone/>
            </a:pPr>
            <a:endParaRPr lang="en-US" sz="2000" dirty="0" smtClean="0"/>
          </a:p>
        </p:txBody>
      </p:sp>
    </p:spTree>
    <p:extLst>
      <p:ext uri="{BB962C8B-B14F-4D97-AF65-F5344CB8AC3E}">
        <p14:creationId xmlns:p14="http://schemas.microsoft.com/office/powerpoint/2010/main" val="205387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Amount of Funding and Grant Awards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57200" y="1417638"/>
            <a:ext cx="8229600" cy="4525963"/>
          </a:xfrm>
        </p:spPr>
        <p:txBody>
          <a:bodyPr/>
          <a:lstStyle/>
          <a:p>
            <a:pPr>
              <a:buFont typeface="Wingdings" pitchFamily="2" charset="2"/>
              <a:buChar char="q"/>
            </a:pPr>
            <a:r>
              <a:rPr lang="en-US" sz="2000" b="1" dirty="0" smtClean="0">
                <a:latin typeface="+mn-lt"/>
              </a:rPr>
              <a:t>Grant </a:t>
            </a:r>
            <a:r>
              <a:rPr lang="en-US" sz="2000" b="1" dirty="0">
                <a:latin typeface="+mn-lt"/>
              </a:rPr>
              <a:t>funds will support CBOs to provide, in addition to billable clinical services, non-billable interventions and supports integral to a multi-tiered </a:t>
            </a:r>
            <a:r>
              <a:rPr lang="en-US" sz="2000" b="1" dirty="0" smtClean="0">
                <a:latin typeface="+mn-lt"/>
              </a:rPr>
              <a:t>school-based behavioral health </a:t>
            </a:r>
            <a:r>
              <a:rPr lang="en-US" sz="2000" b="1" dirty="0">
                <a:latin typeface="+mn-lt"/>
              </a:rPr>
              <a:t>program. </a:t>
            </a:r>
            <a:r>
              <a:rPr lang="en-US" sz="2000" b="1" dirty="0" smtClean="0">
                <a:latin typeface="+mn-lt"/>
              </a:rPr>
              <a:t> </a:t>
            </a:r>
            <a:br>
              <a:rPr lang="en-US" sz="2000" b="1" dirty="0" smtClean="0">
                <a:latin typeface="+mn-lt"/>
              </a:rPr>
            </a:br>
            <a:endParaRPr lang="en-US" sz="2000" b="1" dirty="0" smtClean="0">
              <a:latin typeface="+mn-lt"/>
            </a:endParaRPr>
          </a:p>
          <a:p>
            <a:pPr>
              <a:buFont typeface="Wingdings" pitchFamily="2" charset="2"/>
              <a:buChar char="q"/>
            </a:pPr>
            <a:r>
              <a:rPr lang="en-US" sz="2000" b="1" dirty="0" smtClean="0">
                <a:latin typeface="+mn-lt"/>
              </a:rPr>
              <a:t>The CBO must obtain approval from a review panel within the Central Office of DCPS to obtain a Memorandum of Agreement (MOA) with DCPS to deliver school-based mental health.</a:t>
            </a:r>
          </a:p>
          <a:p>
            <a:pPr marL="0" indent="0">
              <a:buNone/>
            </a:pPr>
            <a:endParaRPr lang="en-US" sz="2000" b="1" dirty="0">
              <a:latin typeface="+mn-lt"/>
            </a:endParaRPr>
          </a:p>
          <a:p>
            <a:pPr>
              <a:buFont typeface="Wingdings" panose="05000000000000000000" pitchFamily="2" charset="2"/>
              <a:buChar char="q"/>
            </a:pPr>
            <a:r>
              <a:rPr lang="en-US" sz="2000" b="1" dirty="0">
                <a:latin typeface="+mn-lt"/>
              </a:rPr>
              <a:t>I</a:t>
            </a:r>
            <a:r>
              <a:rPr lang="en-US" sz="2000" b="1" dirty="0" smtClean="0">
                <a:latin typeface="+mn-lt"/>
              </a:rPr>
              <a:t>t is appropriate and efficient that before or at the same time of responding to this RFA, Dr. Kenya Coleman of DCPS is contacted to request and begin the DCPS application and vetting process. </a:t>
            </a:r>
            <a:endParaRPr lang="en-US" sz="2000" b="1" dirty="0">
              <a:latin typeface="+mn-lt"/>
            </a:endParaRPr>
          </a:p>
          <a:p>
            <a:pPr marL="0" indent="0">
              <a:buNone/>
            </a:pPr>
            <a:endParaRPr lang="en-US" dirty="0" smtClean="0"/>
          </a:p>
        </p:txBody>
      </p:sp>
    </p:spTree>
    <p:extLst>
      <p:ext uri="{BB962C8B-B14F-4D97-AF65-F5344CB8AC3E}">
        <p14:creationId xmlns:p14="http://schemas.microsoft.com/office/powerpoint/2010/main" val="3225178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Scope of Services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57200" y="1249684"/>
            <a:ext cx="8229600" cy="4792976"/>
          </a:xfrm>
        </p:spPr>
        <p:txBody>
          <a:bodyPr/>
          <a:lstStyle/>
          <a:p>
            <a:pPr lvl="0">
              <a:buFont typeface="Wingdings" pitchFamily="2" charset="2"/>
              <a:buChar char="Ø"/>
            </a:pPr>
            <a:r>
              <a:rPr lang="en-US" sz="1400" b="1" dirty="0">
                <a:latin typeface="+mn-lt"/>
              </a:rPr>
              <a:t>Provide school-based behavioral health services that are aligned with the behavioral health </a:t>
            </a:r>
            <a:r>
              <a:rPr lang="en-US" sz="1400" b="1" dirty="0" smtClean="0">
                <a:latin typeface="+mn-lt"/>
              </a:rPr>
              <a:t>unmet </a:t>
            </a:r>
            <a:r>
              <a:rPr lang="en-US" sz="1400" b="1" dirty="0">
                <a:latin typeface="+mn-lt"/>
              </a:rPr>
              <a:t>needs/gaps within the school. The array of services may include prevention, early </a:t>
            </a:r>
            <a:r>
              <a:rPr lang="en-US" sz="1400" b="1" dirty="0" smtClean="0">
                <a:latin typeface="+mn-lt"/>
              </a:rPr>
              <a:t>intervention </a:t>
            </a:r>
            <a:r>
              <a:rPr lang="en-US" sz="1400" b="1" dirty="0">
                <a:latin typeface="+mn-lt"/>
              </a:rPr>
              <a:t>and treatment. In addition to billable clinical services, provide non-billable </a:t>
            </a:r>
            <a:r>
              <a:rPr lang="en-US" sz="1400" b="1" dirty="0" smtClean="0">
                <a:latin typeface="+mn-lt"/>
              </a:rPr>
              <a:t>interventions </a:t>
            </a:r>
            <a:r>
              <a:rPr lang="en-US" sz="1400" b="1" dirty="0">
                <a:latin typeface="+mn-lt"/>
              </a:rPr>
              <a:t>and supports integral to a multi-tiered school-based mental health program, </a:t>
            </a:r>
            <a:r>
              <a:rPr lang="en-US" sz="1400" b="1" dirty="0" smtClean="0">
                <a:latin typeface="+mn-lt"/>
              </a:rPr>
              <a:t>including </a:t>
            </a:r>
            <a:r>
              <a:rPr lang="en-US" sz="1400" b="1" dirty="0">
                <a:latin typeface="+mn-lt"/>
              </a:rPr>
              <a:t>but not limited to teacher and parent </a:t>
            </a:r>
            <a:r>
              <a:rPr lang="en-US" sz="1400" b="1" dirty="0" smtClean="0">
                <a:latin typeface="+mn-lt"/>
              </a:rPr>
              <a:t>consultation</a:t>
            </a:r>
            <a:r>
              <a:rPr lang="en-US" sz="1400" b="1" dirty="0">
                <a:latin typeface="+mn-lt"/>
              </a:rPr>
              <a:t>;</a:t>
            </a:r>
            <a:r>
              <a:rPr lang="en-US" sz="1400" b="1" dirty="0" smtClean="0">
                <a:latin typeface="+mn-lt"/>
              </a:rPr>
              <a:t> whole classroom delivery of evidence-based manualized curriculums; skill-building groups; </a:t>
            </a:r>
            <a:r>
              <a:rPr lang="en-US" sz="1400" b="1" dirty="0">
                <a:latin typeface="+mn-lt"/>
              </a:rPr>
              <a:t>school team </a:t>
            </a:r>
            <a:r>
              <a:rPr lang="en-US" sz="1400" b="1" dirty="0" smtClean="0">
                <a:latin typeface="+mn-lt"/>
              </a:rPr>
              <a:t>meetings; care coordination</a:t>
            </a:r>
            <a:r>
              <a:rPr lang="en-US" sz="1400" b="1" dirty="0">
                <a:latin typeface="+mn-lt"/>
              </a:rPr>
              <a:t>;</a:t>
            </a:r>
            <a:r>
              <a:rPr lang="en-US" sz="1400" b="1" dirty="0" smtClean="0">
                <a:latin typeface="+mn-lt"/>
              </a:rPr>
              <a:t> </a:t>
            </a:r>
            <a:r>
              <a:rPr lang="en-US" sz="1400" b="1" dirty="0">
                <a:latin typeface="+mn-lt"/>
              </a:rPr>
              <a:t>and crisis management;</a:t>
            </a:r>
          </a:p>
          <a:p>
            <a:pPr marL="0" indent="0">
              <a:buNone/>
            </a:pPr>
            <a:r>
              <a:rPr lang="en-US" sz="1400" b="1" dirty="0">
                <a:latin typeface="+mn-lt"/>
              </a:rPr>
              <a:t> </a:t>
            </a:r>
            <a:endParaRPr lang="en-US" sz="1400" b="1" dirty="0" smtClean="0">
              <a:latin typeface="+mn-lt"/>
            </a:endParaRPr>
          </a:p>
          <a:p>
            <a:pPr lvl="0">
              <a:buFont typeface="Wingdings" pitchFamily="2" charset="2"/>
              <a:buChar char="Ø"/>
            </a:pPr>
            <a:r>
              <a:rPr lang="en-US" sz="1400" b="1" dirty="0" smtClean="0">
                <a:latin typeface="+mn-lt"/>
              </a:rPr>
              <a:t>Hire qualified full-time licensed clinicians with child and youth experience;</a:t>
            </a:r>
          </a:p>
          <a:p>
            <a:pPr marL="0" indent="0">
              <a:buNone/>
            </a:pPr>
            <a:endParaRPr lang="en-US" sz="1400" b="1" dirty="0">
              <a:latin typeface="+mn-lt"/>
            </a:endParaRPr>
          </a:p>
          <a:p>
            <a:pPr lvl="0">
              <a:buFont typeface="Wingdings" pitchFamily="2" charset="2"/>
              <a:buChar char="Ø"/>
            </a:pPr>
            <a:r>
              <a:rPr lang="en-US" sz="1400" b="1" dirty="0">
                <a:latin typeface="+mn-lt"/>
              </a:rPr>
              <a:t>Ensure  clinicians are trained in an understanding of school-based practice and guide an ability to participate as part of the assigned school’s collaborative multi-system student support team. DBH will offer some of the training necessary to satisfy this deliverable if the Organization chooses to participate in the DBH training to satisfy this requirement; </a:t>
            </a:r>
            <a:r>
              <a:rPr lang="en-US" sz="1400" b="1" dirty="0" smtClean="0">
                <a:latin typeface="+mn-lt"/>
              </a:rPr>
              <a:t>and</a:t>
            </a:r>
            <a:endParaRPr lang="en-US" sz="1400" b="1" dirty="0">
              <a:latin typeface="+mn-lt"/>
            </a:endParaRPr>
          </a:p>
          <a:p>
            <a:pPr marL="0" indent="0">
              <a:buNone/>
            </a:pPr>
            <a:r>
              <a:rPr lang="en-US" sz="1400" b="1" dirty="0">
                <a:latin typeface="+mn-lt"/>
              </a:rPr>
              <a:t> </a:t>
            </a:r>
          </a:p>
          <a:p>
            <a:pPr lvl="0">
              <a:buFont typeface="Wingdings" pitchFamily="2" charset="2"/>
              <a:buChar char="Ø"/>
            </a:pPr>
            <a:r>
              <a:rPr lang="en-US" sz="1400" b="1" dirty="0">
                <a:latin typeface="+mn-lt"/>
              </a:rPr>
              <a:t>Ensure support of an operational experience and/or capacity to provide treatment &amp; billing in school </a:t>
            </a:r>
            <a:r>
              <a:rPr lang="en-US" sz="1400" b="1" dirty="0" smtClean="0">
                <a:latin typeface="+mn-lt"/>
              </a:rPr>
              <a:t>setting</a:t>
            </a:r>
            <a:r>
              <a:rPr lang="en-US" sz="1400" b="1" dirty="0">
                <a:latin typeface="+mn-lt"/>
              </a:rPr>
              <a:t>.</a:t>
            </a:r>
          </a:p>
          <a:p>
            <a:pPr marL="0" indent="0">
              <a:buNone/>
            </a:pPr>
            <a:endParaRPr lang="en-US" sz="1400" dirty="0">
              <a:latin typeface="+mn-lt"/>
            </a:endParaRPr>
          </a:p>
        </p:txBody>
      </p:sp>
    </p:spTree>
    <p:extLst>
      <p:ext uri="{BB962C8B-B14F-4D97-AF65-F5344CB8AC3E}">
        <p14:creationId xmlns:p14="http://schemas.microsoft.com/office/powerpoint/2010/main" val="3378527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Scope of Services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lvl="0">
              <a:buFont typeface="Wingdings" pitchFamily="2" charset="2"/>
              <a:buChar char="Ø"/>
            </a:pPr>
            <a:r>
              <a:rPr lang="en-US" sz="2000" b="1" dirty="0">
                <a:latin typeface="+mn-lt"/>
              </a:rPr>
              <a:t>Obtain proper (written) consent for treatment and  (written) Authorization to disclose PHI before contacting a Primary Care physician or providing school/community consultation;</a:t>
            </a:r>
          </a:p>
          <a:p>
            <a:pPr marL="0" indent="0">
              <a:buNone/>
            </a:pPr>
            <a:r>
              <a:rPr lang="en-US" sz="2000" b="1" dirty="0">
                <a:latin typeface="+mn-lt"/>
              </a:rPr>
              <a:t> </a:t>
            </a:r>
          </a:p>
          <a:p>
            <a:pPr lvl="0">
              <a:buFont typeface="Wingdings" pitchFamily="2" charset="2"/>
              <a:buChar char="Ø"/>
            </a:pPr>
            <a:r>
              <a:rPr lang="en-US" sz="2000" b="1" dirty="0">
                <a:latin typeface="+mn-lt"/>
              </a:rPr>
              <a:t>Maintain confidential records;</a:t>
            </a:r>
          </a:p>
          <a:p>
            <a:pPr marL="0" indent="0">
              <a:buNone/>
            </a:pPr>
            <a:r>
              <a:rPr lang="en-US" sz="2000" b="1" dirty="0">
                <a:latin typeface="+mn-lt"/>
              </a:rPr>
              <a:t> </a:t>
            </a:r>
          </a:p>
          <a:p>
            <a:pPr lvl="0">
              <a:buFont typeface="Wingdings" pitchFamily="2" charset="2"/>
              <a:buChar char="Ø"/>
            </a:pPr>
            <a:r>
              <a:rPr lang="en-US" sz="2000" b="1" dirty="0">
                <a:latin typeface="+mn-lt"/>
              </a:rPr>
              <a:t>Maintain current license and certifications</a:t>
            </a:r>
            <a:r>
              <a:rPr lang="en-US" sz="2000" b="1" dirty="0" smtClean="0">
                <a:latin typeface="+mn-lt"/>
              </a:rPr>
              <a:t>; and</a:t>
            </a:r>
            <a:endParaRPr lang="en-US" sz="2000" b="1" dirty="0">
              <a:latin typeface="+mn-lt"/>
            </a:endParaRPr>
          </a:p>
          <a:p>
            <a:pPr marL="0" indent="0">
              <a:buNone/>
            </a:pPr>
            <a:r>
              <a:rPr lang="en-US" sz="2000" b="1" dirty="0">
                <a:latin typeface="+mn-lt"/>
              </a:rPr>
              <a:t> </a:t>
            </a:r>
          </a:p>
          <a:p>
            <a:pPr>
              <a:buFont typeface="Wingdings" pitchFamily="2" charset="2"/>
              <a:buChar char="Ø"/>
            </a:pPr>
            <a:r>
              <a:rPr lang="en-US" sz="2000" b="1" dirty="0" smtClean="0">
                <a:latin typeface="+mn-lt"/>
              </a:rPr>
              <a:t>Clinical </a:t>
            </a:r>
            <a:r>
              <a:rPr lang="en-US" sz="2000" b="1" dirty="0">
                <a:latin typeface="+mn-lt"/>
              </a:rPr>
              <a:t>work and program activities are supported by appropriate and regularly scheduled face-to-face supervision and available telephonic </a:t>
            </a:r>
            <a:r>
              <a:rPr lang="en-US" sz="2000" b="1" dirty="0" smtClean="0">
                <a:latin typeface="+mn-lt"/>
              </a:rPr>
              <a:t>consultation.</a:t>
            </a:r>
            <a:endParaRPr lang="en-US" sz="2000" b="1" dirty="0">
              <a:latin typeface="+mn-lt"/>
            </a:endParaRPr>
          </a:p>
          <a:p>
            <a:endParaRPr lang="en-US" sz="1800" dirty="0">
              <a:latin typeface="+mn-lt"/>
            </a:endParaRPr>
          </a:p>
        </p:txBody>
      </p:sp>
    </p:spTree>
    <p:extLst>
      <p:ext uri="{BB962C8B-B14F-4D97-AF65-F5344CB8AC3E}">
        <p14:creationId xmlns:p14="http://schemas.microsoft.com/office/powerpoint/2010/main" val="2133948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28"/>
          </a:xfrm>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Scope of Services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377735" y="997136"/>
            <a:ext cx="8229600" cy="4525963"/>
          </a:xfrm>
        </p:spPr>
        <p:txBody>
          <a:bodyPr/>
          <a:lstStyle/>
          <a:p>
            <a:pPr lvl="0">
              <a:buFont typeface="Wingdings" pitchFamily="2" charset="2"/>
              <a:buChar char="Ø"/>
            </a:pPr>
            <a:r>
              <a:rPr lang="en-US" sz="1400" b="1" dirty="0">
                <a:latin typeface="+mn-lt"/>
              </a:rPr>
              <a:t>Memorandum of Agreement between Local Education Agencies (LEAs) and Community Based Organization</a:t>
            </a:r>
            <a:r>
              <a:rPr lang="en-US" sz="1400" b="1" dirty="0" smtClean="0">
                <a:latin typeface="+mn-lt"/>
              </a:rPr>
              <a:t>;</a:t>
            </a:r>
          </a:p>
          <a:p>
            <a:pPr lvl="0">
              <a:buFont typeface="Wingdings" pitchFamily="2" charset="2"/>
              <a:buChar char="Ø"/>
            </a:pPr>
            <a:endParaRPr lang="en-US" sz="1400" b="1" dirty="0" smtClean="0">
              <a:latin typeface="+mn-lt"/>
            </a:endParaRPr>
          </a:p>
          <a:p>
            <a:pPr lvl="0">
              <a:buFont typeface="Wingdings" pitchFamily="2" charset="2"/>
              <a:buChar char="Ø"/>
            </a:pPr>
            <a:r>
              <a:rPr lang="en-US" sz="1400" b="1" dirty="0" smtClean="0">
                <a:latin typeface="+mn-lt"/>
              </a:rPr>
              <a:t>Carry a caseload as agreed upon by school administrator/designee and clinical supervisor of the licensed clinician;</a:t>
            </a:r>
          </a:p>
          <a:p>
            <a:pPr lvl="0">
              <a:buFont typeface="Wingdings" pitchFamily="2" charset="2"/>
              <a:buChar char="Ø"/>
            </a:pPr>
            <a:endParaRPr lang="en-US" sz="1400" b="1" dirty="0" smtClean="0">
              <a:latin typeface="+mn-lt"/>
            </a:endParaRPr>
          </a:p>
          <a:p>
            <a:pPr lvl="0">
              <a:buFont typeface="Wingdings" pitchFamily="2" charset="2"/>
              <a:buChar char="Ø"/>
            </a:pPr>
            <a:r>
              <a:rPr lang="en-US" sz="1400" b="1" dirty="0" smtClean="0">
                <a:latin typeface="+mn-lt"/>
              </a:rPr>
              <a:t>Provide 1:6 supervisor to clinician ratio;</a:t>
            </a:r>
          </a:p>
          <a:p>
            <a:pPr lvl="0">
              <a:buFont typeface="Wingdings" pitchFamily="2" charset="2"/>
              <a:buChar char="Ø"/>
            </a:pPr>
            <a:endParaRPr lang="en-US" sz="1400" b="1" dirty="0" smtClean="0">
              <a:latin typeface="+mn-lt"/>
            </a:endParaRPr>
          </a:p>
          <a:p>
            <a:pPr lvl="0">
              <a:buFont typeface="Wingdings" pitchFamily="2" charset="2"/>
              <a:buChar char="Ø"/>
            </a:pPr>
            <a:r>
              <a:rPr lang="en-US" sz="1400" b="1" dirty="0" smtClean="0">
                <a:latin typeface="+mn-lt"/>
              </a:rPr>
              <a:t>Follow referral, reporting and evaluation requirements as established by the CBO and LEA MOA;</a:t>
            </a:r>
          </a:p>
          <a:p>
            <a:pPr lvl="0">
              <a:buFont typeface="Wingdings" pitchFamily="2" charset="2"/>
              <a:buChar char="Ø"/>
            </a:pPr>
            <a:endParaRPr lang="en-US" sz="1400" b="1" dirty="0" smtClean="0">
              <a:latin typeface="+mn-lt"/>
            </a:endParaRPr>
          </a:p>
          <a:p>
            <a:pPr lvl="0">
              <a:buFont typeface="Wingdings" pitchFamily="2" charset="2"/>
              <a:buChar char="Ø"/>
            </a:pPr>
            <a:r>
              <a:rPr lang="en-US" sz="1400" b="1" dirty="0" smtClean="0">
                <a:latin typeface="+mn-lt"/>
              </a:rPr>
              <a:t>Work </a:t>
            </a:r>
            <a:r>
              <a:rPr lang="en-US" sz="1400" b="1" dirty="0">
                <a:latin typeface="+mn-lt"/>
              </a:rPr>
              <a:t>with school personnel to secure appropriate, confidential/private, and as consistent as possible space and equipment for individual, family, and group interventions;</a:t>
            </a:r>
          </a:p>
          <a:p>
            <a:pPr marL="0" indent="0">
              <a:buNone/>
            </a:pPr>
            <a:endParaRPr lang="en-US" sz="1400" b="1" dirty="0">
              <a:latin typeface="+mn-lt"/>
            </a:endParaRPr>
          </a:p>
          <a:p>
            <a:pPr lvl="0">
              <a:buFont typeface="Wingdings" pitchFamily="2" charset="2"/>
              <a:buChar char="Ø"/>
            </a:pPr>
            <a:r>
              <a:rPr lang="en-US" sz="1400" b="1" dirty="0">
                <a:latin typeface="+mn-lt"/>
              </a:rPr>
              <a:t>Support families in becoming insured when possible;</a:t>
            </a:r>
          </a:p>
          <a:p>
            <a:pPr marL="0" indent="0">
              <a:buNone/>
            </a:pPr>
            <a:endParaRPr lang="en-US" sz="1400" b="1" dirty="0">
              <a:latin typeface="+mn-lt"/>
            </a:endParaRPr>
          </a:p>
          <a:p>
            <a:pPr lvl="0">
              <a:buFont typeface="Wingdings" pitchFamily="2" charset="2"/>
              <a:buChar char="Ø"/>
            </a:pPr>
            <a:r>
              <a:rPr lang="en-US" sz="1400" b="1" dirty="0">
                <a:latin typeface="+mn-lt"/>
              </a:rPr>
              <a:t>Abide by professional standards and ethics</a:t>
            </a:r>
            <a:r>
              <a:rPr lang="en-US" sz="1400" b="1" dirty="0" smtClean="0">
                <a:latin typeface="+mn-lt"/>
              </a:rPr>
              <a:t>; and</a:t>
            </a:r>
            <a:endParaRPr lang="en-US" sz="1400" b="1" dirty="0">
              <a:latin typeface="+mn-lt"/>
            </a:endParaRPr>
          </a:p>
          <a:p>
            <a:pPr marL="0" indent="0">
              <a:buNone/>
            </a:pPr>
            <a:endParaRPr lang="en-US" sz="1400" b="1" dirty="0">
              <a:latin typeface="+mn-lt"/>
            </a:endParaRPr>
          </a:p>
          <a:p>
            <a:pPr lvl="0">
              <a:buFont typeface="Wingdings" pitchFamily="2" charset="2"/>
              <a:buChar char="Ø"/>
            </a:pPr>
            <a:r>
              <a:rPr lang="en-US" sz="1400" b="1" dirty="0">
                <a:latin typeface="+mn-lt"/>
              </a:rPr>
              <a:t>Support the reduction of barriers to </a:t>
            </a:r>
            <a:r>
              <a:rPr lang="en-US" sz="1400" b="1" dirty="0" smtClean="0">
                <a:latin typeface="+mn-lt"/>
              </a:rPr>
              <a:t>learning.</a:t>
            </a:r>
            <a:endParaRPr lang="en-US" sz="1400" b="1" dirty="0">
              <a:latin typeface="+mn-lt"/>
            </a:endParaRPr>
          </a:p>
          <a:p>
            <a:pPr marL="0" indent="0">
              <a:buNone/>
            </a:pPr>
            <a:endParaRPr lang="en-US" sz="1400" dirty="0">
              <a:latin typeface="+mn-lt"/>
            </a:endParaRPr>
          </a:p>
          <a:p>
            <a:endParaRPr lang="en-US" sz="1400" dirty="0">
              <a:latin typeface="+mn-lt"/>
            </a:endParaRPr>
          </a:p>
        </p:txBody>
      </p:sp>
    </p:spTree>
    <p:extLst>
      <p:ext uri="{BB962C8B-B14F-4D97-AF65-F5344CB8AC3E}">
        <p14:creationId xmlns:p14="http://schemas.microsoft.com/office/powerpoint/2010/main" val="3269628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Scope of Services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57200" y="914400"/>
            <a:ext cx="8229600" cy="4853936"/>
          </a:xfrm>
        </p:spPr>
        <p:txBody>
          <a:bodyPr/>
          <a:lstStyle/>
          <a:p>
            <a:pPr lvl="0">
              <a:buFont typeface="Wingdings" pitchFamily="2" charset="2"/>
              <a:buChar char="Ø"/>
            </a:pPr>
            <a:r>
              <a:rPr lang="en-US" sz="1600" b="1" dirty="0">
                <a:latin typeface="+mn-lt"/>
              </a:rPr>
              <a:t>Provide cultural and linguistically competent care;</a:t>
            </a:r>
          </a:p>
          <a:p>
            <a:pPr marL="0" indent="0">
              <a:buNone/>
            </a:pPr>
            <a:r>
              <a:rPr lang="en-US" sz="1600" b="1" dirty="0">
                <a:latin typeface="+mn-lt"/>
              </a:rPr>
              <a:t> </a:t>
            </a:r>
          </a:p>
          <a:p>
            <a:pPr lvl="0">
              <a:buFont typeface="Wingdings" pitchFamily="2" charset="2"/>
              <a:buChar char="Ø"/>
            </a:pPr>
            <a:r>
              <a:rPr lang="en-US" sz="1600" b="1" dirty="0">
                <a:latin typeface="+mn-lt"/>
              </a:rPr>
              <a:t>Access trained language interpreters when needed;</a:t>
            </a:r>
          </a:p>
          <a:p>
            <a:pPr marL="0" indent="0">
              <a:buNone/>
            </a:pPr>
            <a:endParaRPr lang="en-US" sz="1600" b="1" dirty="0">
              <a:latin typeface="+mn-lt"/>
            </a:endParaRPr>
          </a:p>
          <a:p>
            <a:pPr lvl="0">
              <a:buFont typeface="Wingdings" pitchFamily="2" charset="2"/>
              <a:buChar char="Ø"/>
            </a:pPr>
            <a:r>
              <a:rPr lang="en-US" sz="1600" b="1" dirty="0">
                <a:latin typeface="+mn-lt"/>
              </a:rPr>
              <a:t>Intervene in emergency and urgent situations with the safety of the child held paramount and assist with following the school’s emergency protocol;</a:t>
            </a:r>
          </a:p>
          <a:p>
            <a:pPr marL="0" indent="0">
              <a:buNone/>
            </a:pPr>
            <a:r>
              <a:rPr lang="en-US" sz="1600" b="1" dirty="0">
                <a:latin typeface="+mn-lt"/>
              </a:rPr>
              <a:t> </a:t>
            </a:r>
            <a:endParaRPr lang="en-US" sz="1600" b="1" dirty="0" smtClean="0">
              <a:latin typeface="+mn-lt"/>
            </a:endParaRPr>
          </a:p>
          <a:p>
            <a:pPr lvl="0">
              <a:buFont typeface="Wingdings" pitchFamily="2" charset="2"/>
              <a:buChar char="Ø"/>
            </a:pPr>
            <a:r>
              <a:rPr lang="en-US" sz="1600" b="1" dirty="0" smtClean="0">
                <a:latin typeface="+mn-lt"/>
              </a:rPr>
              <a:t>Follow </a:t>
            </a:r>
            <a:r>
              <a:rPr lang="en-US" sz="1600" b="1" dirty="0">
                <a:latin typeface="+mn-lt"/>
              </a:rPr>
              <a:t>confidentiality and the limitations of confidentiality</a:t>
            </a:r>
            <a:r>
              <a:rPr lang="en-US" sz="1600" b="1" dirty="0" smtClean="0">
                <a:latin typeface="+mn-lt"/>
              </a:rPr>
              <a:t>;</a:t>
            </a:r>
          </a:p>
          <a:p>
            <a:pPr marL="0" lvl="0" indent="0">
              <a:buNone/>
            </a:pPr>
            <a:endParaRPr lang="en-US" sz="1600" b="1" dirty="0" smtClean="0">
              <a:latin typeface="+mn-lt"/>
            </a:endParaRPr>
          </a:p>
          <a:p>
            <a:pPr lvl="0">
              <a:buFont typeface="Wingdings" pitchFamily="2" charset="2"/>
              <a:buChar char="Ø"/>
            </a:pPr>
            <a:r>
              <a:rPr lang="en-US" sz="1600" b="1" dirty="0" smtClean="0">
                <a:latin typeface="+mn-lt"/>
              </a:rPr>
              <a:t>Obtain required authorizations for disclosure to support communication with school staff;</a:t>
            </a:r>
            <a:endParaRPr lang="en-US" sz="1600" b="1" dirty="0">
              <a:latin typeface="+mn-lt"/>
            </a:endParaRPr>
          </a:p>
          <a:p>
            <a:pPr marL="0" lvl="0" indent="0">
              <a:buNone/>
            </a:pPr>
            <a:endParaRPr lang="en-US" sz="1600" b="1" dirty="0" smtClean="0">
              <a:latin typeface="+mn-lt"/>
            </a:endParaRPr>
          </a:p>
          <a:p>
            <a:pPr lvl="0">
              <a:buFont typeface="Wingdings" pitchFamily="2" charset="2"/>
              <a:buChar char="Ø"/>
            </a:pPr>
            <a:r>
              <a:rPr lang="en-US" sz="1600" b="1" dirty="0" smtClean="0">
                <a:latin typeface="+mn-lt"/>
              </a:rPr>
              <a:t>Make </a:t>
            </a:r>
            <a:r>
              <a:rPr lang="en-US" sz="1600" b="1" dirty="0">
                <a:latin typeface="+mn-lt"/>
              </a:rPr>
              <a:t>appropriate referrals and follow-up on referrals</a:t>
            </a:r>
            <a:r>
              <a:rPr lang="en-US" sz="1600" b="1" dirty="0" smtClean="0">
                <a:latin typeface="+mn-lt"/>
              </a:rPr>
              <a:t>; and</a:t>
            </a:r>
            <a:endParaRPr lang="en-US" sz="1600" b="1" dirty="0">
              <a:latin typeface="+mn-lt"/>
            </a:endParaRPr>
          </a:p>
          <a:p>
            <a:pPr marL="0" lvl="0" indent="0">
              <a:buNone/>
            </a:pPr>
            <a:endParaRPr lang="en-US" sz="1600" b="1" dirty="0" smtClean="0">
              <a:latin typeface="+mn-lt"/>
            </a:endParaRPr>
          </a:p>
          <a:p>
            <a:pPr lvl="0">
              <a:buFont typeface="Wingdings" pitchFamily="2" charset="2"/>
              <a:buChar char="Ø"/>
            </a:pPr>
            <a:r>
              <a:rPr lang="en-US" sz="1600" b="1" dirty="0" smtClean="0">
                <a:latin typeface="+mn-lt"/>
              </a:rPr>
              <a:t>Conduct </a:t>
            </a:r>
            <a:r>
              <a:rPr lang="en-US" sz="1600" b="1" dirty="0">
                <a:latin typeface="+mn-lt"/>
              </a:rPr>
              <a:t>diagnostic assessments at the beginning of treatment, update diagnostic assessments, align treatment planning goals with the diagnostic assessment, and align clinical sessions and notes with the treatment goals;</a:t>
            </a:r>
          </a:p>
          <a:p>
            <a:endParaRPr lang="en-US" sz="1800" dirty="0">
              <a:latin typeface="+mn-lt"/>
            </a:endParaRPr>
          </a:p>
        </p:txBody>
      </p:sp>
    </p:spTree>
    <p:extLst>
      <p:ext uri="{BB962C8B-B14F-4D97-AF65-F5344CB8AC3E}">
        <p14:creationId xmlns:p14="http://schemas.microsoft.com/office/powerpoint/2010/main" val="4266364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Scope of Services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03860" y="1714504"/>
            <a:ext cx="8229600" cy="3718556"/>
          </a:xfrm>
        </p:spPr>
        <p:txBody>
          <a:bodyPr/>
          <a:lstStyle/>
          <a:p>
            <a:pPr lvl="0">
              <a:buFont typeface="Wingdings" pitchFamily="2" charset="2"/>
              <a:buChar char="Ø"/>
            </a:pPr>
            <a:r>
              <a:rPr lang="en-US" sz="2000" b="1" dirty="0">
                <a:latin typeface="+mn-lt"/>
              </a:rPr>
              <a:t>Follow-up on missed appointments</a:t>
            </a:r>
            <a:r>
              <a:rPr lang="en-US" sz="2000" b="1" dirty="0" smtClean="0">
                <a:latin typeface="+mn-lt"/>
              </a:rPr>
              <a:t>;</a:t>
            </a:r>
            <a:br>
              <a:rPr lang="en-US" sz="2000" b="1" dirty="0" smtClean="0">
                <a:latin typeface="+mn-lt"/>
              </a:rPr>
            </a:br>
            <a:endParaRPr lang="en-US" sz="2000" b="1" dirty="0" smtClean="0">
              <a:latin typeface="+mn-lt"/>
            </a:endParaRPr>
          </a:p>
          <a:p>
            <a:pPr lvl="0">
              <a:buFont typeface="Wingdings" pitchFamily="2" charset="2"/>
              <a:buChar char="Ø"/>
            </a:pPr>
            <a:r>
              <a:rPr lang="en-US" sz="2000" b="1" dirty="0" smtClean="0">
                <a:latin typeface="+mn-lt"/>
              </a:rPr>
              <a:t>Facilitate </a:t>
            </a:r>
            <a:r>
              <a:rPr lang="en-US" sz="2000" b="1" dirty="0">
                <a:latin typeface="+mn-lt"/>
              </a:rPr>
              <a:t>reintegration following hospitalizations and extended absences</a:t>
            </a:r>
            <a:r>
              <a:rPr lang="en-US" sz="2000" b="1" dirty="0" smtClean="0">
                <a:latin typeface="+mn-lt"/>
              </a:rPr>
              <a:t>;</a:t>
            </a:r>
            <a:br>
              <a:rPr lang="en-US" sz="2000" b="1" dirty="0" smtClean="0">
                <a:latin typeface="+mn-lt"/>
              </a:rPr>
            </a:br>
            <a:endParaRPr lang="en-US" sz="2000" b="1" dirty="0" smtClean="0">
              <a:latin typeface="+mn-lt"/>
            </a:endParaRPr>
          </a:p>
          <a:p>
            <a:pPr lvl="0">
              <a:buFont typeface="Wingdings" pitchFamily="2" charset="2"/>
              <a:buChar char="Ø"/>
            </a:pPr>
            <a:r>
              <a:rPr lang="en-US" sz="2000" b="1" dirty="0" smtClean="0">
                <a:latin typeface="+mn-lt"/>
              </a:rPr>
              <a:t>Support </a:t>
            </a:r>
            <a:r>
              <a:rPr lang="en-US" sz="2000" b="1" dirty="0">
                <a:latin typeface="+mn-lt"/>
              </a:rPr>
              <a:t>continuity of care during school breaks when possible</a:t>
            </a:r>
            <a:r>
              <a:rPr lang="en-US" sz="2000" b="1" dirty="0" smtClean="0">
                <a:latin typeface="+mn-lt"/>
              </a:rPr>
              <a:t>; and</a:t>
            </a:r>
            <a:br>
              <a:rPr lang="en-US" sz="2000" b="1" dirty="0" smtClean="0">
                <a:latin typeface="+mn-lt"/>
              </a:rPr>
            </a:br>
            <a:endParaRPr lang="en-US" sz="2000" b="1" dirty="0" smtClean="0">
              <a:latin typeface="+mn-lt"/>
            </a:endParaRPr>
          </a:p>
          <a:p>
            <a:pPr lvl="0">
              <a:buFont typeface="Wingdings" pitchFamily="2" charset="2"/>
              <a:buChar char="Ø"/>
            </a:pPr>
            <a:r>
              <a:rPr lang="en-US" sz="2000" b="1" dirty="0" smtClean="0">
                <a:latin typeface="+mn-lt"/>
              </a:rPr>
              <a:t>Conduct </a:t>
            </a:r>
            <a:r>
              <a:rPr lang="en-US" sz="2000" b="1" dirty="0">
                <a:latin typeface="+mn-lt"/>
              </a:rPr>
              <a:t>appropriate transfer, discharge, and after-care planning</a:t>
            </a:r>
            <a:r>
              <a:rPr lang="en-US" sz="2000" b="1" dirty="0" smtClean="0">
                <a:latin typeface="+mn-lt"/>
              </a:rPr>
              <a:t>;</a:t>
            </a:r>
            <a:r>
              <a:rPr lang="en-US" sz="1800" b="1" dirty="0" smtClean="0">
                <a:latin typeface="+mn-lt"/>
              </a:rPr>
              <a:t/>
            </a:r>
            <a:br>
              <a:rPr lang="en-US" sz="1800" b="1" dirty="0" smtClean="0">
                <a:latin typeface="+mn-lt"/>
              </a:rPr>
            </a:br>
            <a:endParaRPr lang="en-US" sz="1800" b="1" dirty="0" smtClean="0">
              <a:latin typeface="+mn-lt"/>
            </a:endParaRPr>
          </a:p>
          <a:p>
            <a:pPr marL="0" indent="0">
              <a:buNone/>
            </a:pPr>
            <a:endParaRPr lang="en-US" sz="1800" dirty="0">
              <a:latin typeface="+mn-lt"/>
            </a:endParaRPr>
          </a:p>
        </p:txBody>
      </p:sp>
    </p:spTree>
    <p:extLst>
      <p:ext uri="{BB962C8B-B14F-4D97-AF65-F5344CB8AC3E}">
        <p14:creationId xmlns:p14="http://schemas.microsoft.com/office/powerpoint/2010/main" val="2758938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Scope of Services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57200" y="1269592"/>
            <a:ext cx="8229600" cy="4442456"/>
          </a:xfrm>
        </p:spPr>
        <p:txBody>
          <a:bodyPr/>
          <a:lstStyle/>
          <a:p>
            <a:pPr lvl="0">
              <a:buFont typeface="Wingdings" pitchFamily="2" charset="2"/>
              <a:buChar char="Ø"/>
            </a:pPr>
            <a:r>
              <a:rPr lang="en-US" sz="1600" b="1" dirty="0" smtClean="0">
                <a:latin typeface="+mn-lt"/>
              </a:rPr>
              <a:t>Conduct </a:t>
            </a:r>
            <a:r>
              <a:rPr lang="en-US" sz="1600" b="1" dirty="0">
                <a:latin typeface="+mn-lt"/>
              </a:rPr>
              <a:t>screening, data collection and tracking, family engagement, and crisis management</a:t>
            </a:r>
            <a:r>
              <a:rPr lang="en-US" sz="1600" b="1" dirty="0" smtClean="0">
                <a:latin typeface="+mn-lt"/>
              </a:rPr>
              <a:t>;</a:t>
            </a:r>
            <a:br>
              <a:rPr lang="en-US" sz="1600" b="1" dirty="0" smtClean="0">
                <a:latin typeface="+mn-lt"/>
              </a:rPr>
            </a:br>
            <a:endParaRPr lang="en-US" sz="1600" b="1" dirty="0" smtClean="0">
              <a:latin typeface="+mn-lt"/>
            </a:endParaRPr>
          </a:p>
          <a:p>
            <a:pPr lvl="0">
              <a:buFont typeface="Wingdings" pitchFamily="2" charset="2"/>
              <a:buChar char="Ø"/>
            </a:pPr>
            <a:r>
              <a:rPr lang="en-US" sz="1600" b="1" dirty="0" smtClean="0">
                <a:latin typeface="+mn-lt"/>
              </a:rPr>
              <a:t>Participate </a:t>
            </a:r>
            <a:r>
              <a:rPr lang="en-US" sz="1600" b="1" dirty="0">
                <a:latin typeface="+mn-lt"/>
              </a:rPr>
              <a:t>in Community of Practice activities; </a:t>
            </a:r>
            <a:r>
              <a:rPr lang="en-US" sz="1600" b="1" dirty="0" smtClean="0">
                <a:latin typeface="+mn-lt"/>
              </a:rPr>
              <a:t/>
            </a:r>
            <a:br>
              <a:rPr lang="en-US" sz="1600" b="1" dirty="0" smtClean="0">
                <a:latin typeface="+mn-lt"/>
              </a:rPr>
            </a:br>
            <a:endParaRPr lang="en-US" sz="1600" b="1" dirty="0" smtClean="0">
              <a:latin typeface="+mn-lt"/>
            </a:endParaRPr>
          </a:p>
          <a:p>
            <a:pPr lvl="0">
              <a:buFont typeface="Wingdings" pitchFamily="2" charset="2"/>
              <a:buChar char="Ø"/>
            </a:pPr>
            <a:r>
              <a:rPr lang="en-US" sz="1600" b="1" dirty="0" smtClean="0">
                <a:latin typeface="+mn-lt"/>
              </a:rPr>
              <a:t>Participate </a:t>
            </a:r>
            <a:r>
              <a:rPr lang="en-US" sz="1600" b="1" dirty="0">
                <a:latin typeface="+mn-lt"/>
              </a:rPr>
              <a:t>on school’s early intervention team and the Behavioral Health Coordination Team; </a:t>
            </a:r>
            <a:r>
              <a:rPr lang="en-US" sz="1600" b="1" dirty="0" smtClean="0">
                <a:latin typeface="+mn-lt"/>
              </a:rPr>
              <a:t/>
            </a:r>
            <a:br>
              <a:rPr lang="en-US" sz="1600" b="1" dirty="0" smtClean="0">
                <a:latin typeface="+mn-lt"/>
              </a:rPr>
            </a:br>
            <a:endParaRPr lang="en-US" sz="1600" b="1" dirty="0" smtClean="0">
              <a:latin typeface="+mn-lt"/>
            </a:endParaRPr>
          </a:p>
          <a:p>
            <a:pPr lvl="0">
              <a:buFont typeface="Wingdings" pitchFamily="2" charset="2"/>
              <a:buChar char="Ø"/>
            </a:pPr>
            <a:r>
              <a:rPr lang="en-US" sz="1600" b="1" dirty="0" smtClean="0">
                <a:latin typeface="+mn-lt"/>
              </a:rPr>
              <a:t>Participate </a:t>
            </a:r>
            <a:r>
              <a:rPr lang="en-US" sz="1600" b="1" dirty="0">
                <a:latin typeface="+mn-lt"/>
              </a:rPr>
              <a:t>in evaluation activities and provide quarterly reports of utilization and CQI data to inform evaluation of implementation of </a:t>
            </a:r>
            <a:r>
              <a:rPr lang="en-US" sz="1600" b="1" dirty="0" smtClean="0">
                <a:latin typeface="+mn-lt"/>
              </a:rPr>
              <a:t>services</a:t>
            </a:r>
            <a:r>
              <a:rPr lang="en-US" sz="1600" b="1" dirty="0">
                <a:latin typeface="+mn-lt"/>
              </a:rPr>
              <a:t>;</a:t>
            </a:r>
            <a:endParaRPr lang="en-US" sz="1600" b="1" dirty="0" smtClean="0">
              <a:latin typeface="+mn-lt"/>
            </a:endParaRPr>
          </a:p>
          <a:p>
            <a:pPr lvl="0">
              <a:buFont typeface="Wingdings" pitchFamily="2" charset="2"/>
              <a:buChar char="Ø"/>
            </a:pPr>
            <a:endParaRPr lang="en-US" sz="1600" b="1" dirty="0">
              <a:latin typeface="+mn-lt"/>
            </a:endParaRPr>
          </a:p>
          <a:p>
            <a:pPr lvl="0">
              <a:buFont typeface="Wingdings" pitchFamily="2" charset="2"/>
              <a:buChar char="Ø"/>
            </a:pPr>
            <a:r>
              <a:rPr lang="en-US" sz="1600" b="1" dirty="0" smtClean="0">
                <a:latin typeface="+mn-lt"/>
              </a:rPr>
              <a:t>Complete and submit log of supervision activities from provided supervision framework; and</a:t>
            </a:r>
          </a:p>
          <a:p>
            <a:pPr lvl="0">
              <a:buFont typeface="Wingdings" pitchFamily="2" charset="2"/>
              <a:buChar char="Ø"/>
            </a:pPr>
            <a:endParaRPr lang="en-US" sz="1600" b="1" dirty="0">
              <a:latin typeface="+mn-lt"/>
            </a:endParaRPr>
          </a:p>
          <a:p>
            <a:pPr lvl="0">
              <a:buFont typeface="Wingdings" pitchFamily="2" charset="2"/>
              <a:buChar char="Ø"/>
            </a:pPr>
            <a:r>
              <a:rPr lang="en-US" sz="1600" b="1" dirty="0" smtClean="0">
                <a:latin typeface="+mn-lt"/>
              </a:rPr>
              <a:t>Collect, track, and report information on services provided and individuals served.</a:t>
            </a:r>
            <a:endParaRPr lang="en-US" sz="1600" b="1" dirty="0">
              <a:latin typeface="+mn-lt"/>
            </a:endParaRPr>
          </a:p>
          <a:p>
            <a:pPr marL="0" indent="0">
              <a:buNone/>
            </a:pPr>
            <a:endParaRPr lang="en-US" sz="1600" dirty="0">
              <a:latin typeface="+mn-lt"/>
            </a:endParaRPr>
          </a:p>
        </p:txBody>
      </p:sp>
    </p:spTree>
    <p:extLst>
      <p:ext uri="{BB962C8B-B14F-4D97-AF65-F5344CB8AC3E}">
        <p14:creationId xmlns:p14="http://schemas.microsoft.com/office/powerpoint/2010/main" val="2426775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Grantee Requirements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396240" y="1295404"/>
            <a:ext cx="8229600" cy="4525963"/>
          </a:xfrm>
        </p:spPr>
        <p:txBody>
          <a:bodyPr/>
          <a:lstStyle/>
          <a:p>
            <a:pPr>
              <a:buFont typeface="Wingdings" pitchFamily="2" charset="2"/>
              <a:buChar char="q"/>
            </a:pPr>
            <a:r>
              <a:rPr lang="en-US" sz="1400" b="1" dirty="0" smtClean="0">
                <a:latin typeface="+mn-lt"/>
              </a:rPr>
              <a:t>If the applicant is considered for funding based on the competition, school matches and executed MOAs, the following requirements are in effect: </a:t>
            </a:r>
          </a:p>
          <a:p>
            <a:pPr>
              <a:buFont typeface="Wingdings" pitchFamily="2" charset="2"/>
              <a:buChar char="q"/>
            </a:pPr>
            <a:r>
              <a:rPr lang="en-US" sz="1400" b="1" dirty="0" smtClean="0">
                <a:latin typeface="+mn-lt"/>
              </a:rPr>
              <a:t>Grant Terms &amp; Conditions</a:t>
            </a:r>
            <a:endParaRPr lang="en-US" sz="1400" b="1" dirty="0">
              <a:latin typeface="+mn-lt"/>
            </a:endParaRPr>
          </a:p>
          <a:p>
            <a:pPr>
              <a:buFont typeface="Wingdings" pitchFamily="2" charset="2"/>
              <a:buChar char="q"/>
            </a:pPr>
            <a:r>
              <a:rPr lang="en-US" sz="1400" b="1" dirty="0" smtClean="0">
                <a:latin typeface="+mn-lt"/>
              </a:rPr>
              <a:t>Grant Uses</a:t>
            </a:r>
          </a:p>
          <a:p>
            <a:pPr>
              <a:buFont typeface="Wingdings" pitchFamily="2" charset="2"/>
              <a:buChar char="q"/>
            </a:pPr>
            <a:r>
              <a:rPr lang="en-US" sz="1400" b="1" dirty="0" smtClean="0">
                <a:latin typeface="+mn-lt"/>
              </a:rPr>
              <a:t>Conditions of Award</a:t>
            </a:r>
          </a:p>
          <a:p>
            <a:pPr>
              <a:buFont typeface="Wingdings" pitchFamily="2" charset="2"/>
              <a:buChar char="q"/>
            </a:pPr>
            <a:r>
              <a:rPr lang="en-US" sz="1400" b="1" dirty="0" smtClean="0">
                <a:latin typeface="+mn-lt"/>
              </a:rPr>
              <a:t>Indirect Cost</a:t>
            </a:r>
          </a:p>
          <a:p>
            <a:pPr>
              <a:buFont typeface="Wingdings" pitchFamily="2" charset="2"/>
              <a:buChar char="q"/>
            </a:pPr>
            <a:r>
              <a:rPr lang="en-US" sz="1400" b="1" dirty="0" smtClean="0">
                <a:latin typeface="+mn-lt"/>
              </a:rPr>
              <a:t>Insurance</a:t>
            </a:r>
          </a:p>
          <a:p>
            <a:pPr>
              <a:buFont typeface="Wingdings" pitchFamily="2" charset="2"/>
              <a:buChar char="q"/>
            </a:pPr>
            <a:r>
              <a:rPr lang="en-US" sz="1400" b="1" dirty="0" smtClean="0">
                <a:latin typeface="+mn-lt"/>
              </a:rPr>
              <a:t>Audits</a:t>
            </a:r>
          </a:p>
          <a:p>
            <a:pPr>
              <a:buFont typeface="Wingdings" pitchFamily="2" charset="2"/>
              <a:buChar char="q"/>
            </a:pPr>
            <a:r>
              <a:rPr lang="en-US" sz="1400" b="1" dirty="0" smtClean="0">
                <a:latin typeface="+mn-lt"/>
              </a:rPr>
              <a:t>Nondiscrimination in the Delivery of Services</a:t>
            </a:r>
          </a:p>
          <a:p>
            <a:pPr>
              <a:buFont typeface="Wingdings" pitchFamily="2" charset="2"/>
              <a:buChar char="q"/>
            </a:pPr>
            <a:r>
              <a:rPr lang="en-US" sz="1400" b="1" dirty="0" smtClean="0">
                <a:latin typeface="+mn-lt"/>
              </a:rPr>
              <a:t>Quality Assurance</a:t>
            </a:r>
          </a:p>
          <a:p>
            <a:pPr>
              <a:buFont typeface="Wingdings" pitchFamily="2" charset="2"/>
              <a:buChar char="q"/>
            </a:pPr>
            <a:r>
              <a:rPr lang="en-US" sz="1400" b="1" dirty="0" smtClean="0">
                <a:latin typeface="+mn-lt"/>
              </a:rPr>
              <a:t>DBH </a:t>
            </a:r>
            <a:r>
              <a:rPr lang="en-US" sz="1400" b="1" dirty="0">
                <a:latin typeface="+mn-lt"/>
              </a:rPr>
              <a:t>reserves the right to withhold any payment if </a:t>
            </a:r>
            <a:r>
              <a:rPr lang="en-US" sz="1400" b="1" dirty="0" smtClean="0">
                <a:latin typeface="+mn-lt"/>
              </a:rPr>
              <a:t>the </a:t>
            </a:r>
            <a:r>
              <a:rPr lang="en-US" sz="1400" b="1" dirty="0">
                <a:latin typeface="+mn-lt"/>
              </a:rPr>
              <a:t>grantee is found in non-compliance with the DBH Notice of Grant Award, the Request for </a:t>
            </a:r>
            <a:r>
              <a:rPr lang="en-US" sz="1400" b="1" dirty="0" smtClean="0">
                <a:latin typeface="+mn-lt"/>
              </a:rPr>
              <a:t>Applications </a:t>
            </a:r>
            <a:r>
              <a:rPr lang="en-US" sz="1400" b="1" dirty="0">
                <a:latin typeface="+mn-lt"/>
              </a:rPr>
              <a:t>and/or the Grant Agreement.</a:t>
            </a:r>
          </a:p>
          <a:p>
            <a:endParaRPr lang="en-US" sz="2000" dirty="0">
              <a:latin typeface="+mn-lt"/>
            </a:endParaRPr>
          </a:p>
        </p:txBody>
      </p:sp>
    </p:spTree>
    <p:extLst>
      <p:ext uri="{BB962C8B-B14F-4D97-AF65-F5344CB8AC3E}">
        <p14:creationId xmlns:p14="http://schemas.microsoft.com/office/powerpoint/2010/main" val="120461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Pre-Application Conference</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marL="0" lvl="0" indent="0" algn="ctr">
              <a:buNone/>
            </a:pPr>
            <a:r>
              <a:rPr lang="en-US" sz="2800" dirty="0" smtClean="0">
                <a:latin typeface="+mn-lt"/>
              </a:rPr>
              <a:t>School-Based Behavioral Health Services Comprehensive Expansion (Cohort 3)</a:t>
            </a:r>
          </a:p>
          <a:p>
            <a:pPr marL="0" lvl="0" indent="0" algn="ctr">
              <a:buNone/>
            </a:pPr>
            <a:r>
              <a:rPr lang="en-US" sz="2800" dirty="0" smtClean="0">
                <a:latin typeface="+mn-lt"/>
              </a:rPr>
              <a:t>RFA No. RM0 SBH022120</a:t>
            </a:r>
          </a:p>
          <a:p>
            <a:pPr marL="0" indent="0">
              <a:buNone/>
            </a:pPr>
            <a:endParaRPr lang="en-US" sz="1800" dirty="0" smtClean="0"/>
          </a:p>
          <a:p>
            <a:pPr marL="0" indent="0">
              <a:buNone/>
            </a:pPr>
            <a:r>
              <a:rPr lang="en-US" sz="1800" dirty="0" smtClean="0"/>
              <a:t>The </a:t>
            </a:r>
            <a:r>
              <a:rPr lang="en-US" sz="1800" dirty="0"/>
              <a:t>following conference line will also be opened during the pre-application conference:</a:t>
            </a:r>
          </a:p>
          <a:p>
            <a:pPr marL="0" indent="0">
              <a:buNone/>
            </a:pPr>
            <a:r>
              <a:rPr lang="en-US" sz="1800" dirty="0"/>
              <a:t>Call-in Number:  </a:t>
            </a:r>
            <a:r>
              <a:rPr lang="en-US" sz="1800" dirty="0" smtClean="0"/>
              <a:t>1-650-479-3208</a:t>
            </a:r>
            <a:endParaRPr lang="en-US" sz="1800" dirty="0"/>
          </a:p>
          <a:p>
            <a:pPr marL="0" indent="0">
              <a:buNone/>
            </a:pPr>
            <a:r>
              <a:rPr lang="en-US" sz="1800" dirty="0" smtClean="0"/>
              <a:t>Meeting number (access code):</a:t>
            </a:r>
            <a:r>
              <a:rPr lang="en-US" sz="1800" dirty="0"/>
              <a:t>  </a:t>
            </a:r>
            <a:r>
              <a:rPr lang="en-US" sz="1800" dirty="0" smtClean="0"/>
              <a:t>730 858 607</a:t>
            </a:r>
            <a:endParaRPr lang="en-US" sz="1800" dirty="0"/>
          </a:p>
          <a:p>
            <a:pPr marL="0" lvl="0" indent="0" algn="ctr">
              <a:buNone/>
            </a:pPr>
            <a:r>
              <a:rPr lang="en-US" sz="2800" dirty="0" smtClean="0">
                <a:latin typeface="+mn-lt"/>
              </a:rPr>
              <a:t>Application Deadline:</a:t>
            </a:r>
          </a:p>
          <a:p>
            <a:pPr marL="0" lvl="0" indent="0" algn="ctr">
              <a:buNone/>
            </a:pPr>
            <a:r>
              <a:rPr lang="en-US" sz="2800" b="1" dirty="0" smtClean="0">
                <a:latin typeface="+mn-lt"/>
              </a:rPr>
              <a:t>Monday, March 23, 2020, 4:45 p.m. ET</a:t>
            </a:r>
            <a:endParaRPr lang="en-US" sz="2800" b="1" dirty="0">
              <a:latin typeface="+mn-lt"/>
            </a:endParaRPr>
          </a:p>
        </p:txBody>
      </p:sp>
    </p:spTree>
    <p:extLst>
      <p:ext uri="{BB962C8B-B14F-4D97-AF65-F5344CB8AC3E}">
        <p14:creationId xmlns:p14="http://schemas.microsoft.com/office/powerpoint/2010/main" val="3219530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Application Delivery</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a:buFont typeface="Wingdings" pitchFamily="2" charset="2"/>
              <a:buChar char="q"/>
            </a:pPr>
            <a:r>
              <a:rPr lang="en-US" sz="1800" b="1" dirty="0">
                <a:latin typeface="+mn-lt"/>
              </a:rPr>
              <a:t>Applications are due </a:t>
            </a:r>
            <a:r>
              <a:rPr lang="en-US" sz="1800" b="1" u="sng" dirty="0" smtClean="0">
                <a:latin typeface="+mn-lt"/>
              </a:rPr>
              <a:t>Monday, March 23, 2020 </a:t>
            </a:r>
            <a:r>
              <a:rPr lang="en-US" sz="1800" b="1" u="sng" dirty="0">
                <a:latin typeface="+mn-lt"/>
              </a:rPr>
              <a:t>no later than 4:45 p.m</a:t>
            </a:r>
            <a:r>
              <a:rPr lang="en-US" sz="1800" b="1" dirty="0">
                <a:latin typeface="+mn-lt"/>
              </a:rPr>
              <a:t>. ET to DBH, c/o Dr. Charneta Scott,  64 New York Avenue, NE, 3</a:t>
            </a:r>
            <a:r>
              <a:rPr lang="en-US" sz="1800" b="1" baseline="30000" dirty="0">
                <a:latin typeface="+mn-lt"/>
              </a:rPr>
              <a:t>rd</a:t>
            </a:r>
            <a:r>
              <a:rPr lang="en-US" sz="1800" b="1" dirty="0">
                <a:latin typeface="+mn-lt"/>
              </a:rPr>
              <a:t> </a:t>
            </a:r>
            <a:r>
              <a:rPr lang="en-US" sz="1800" b="1" dirty="0" smtClean="0">
                <a:latin typeface="+mn-lt"/>
              </a:rPr>
              <a:t>Floor, </a:t>
            </a:r>
            <a:r>
              <a:rPr lang="en-US" sz="1800" b="1" dirty="0">
                <a:latin typeface="+mn-lt"/>
              </a:rPr>
              <a:t>Washington, DC 20002. Applications </a:t>
            </a:r>
            <a:r>
              <a:rPr lang="en-US" sz="1800" b="1" u="sng" dirty="0">
                <a:latin typeface="+mn-lt"/>
              </a:rPr>
              <a:t>will not </a:t>
            </a:r>
            <a:r>
              <a:rPr lang="en-US" sz="1800" b="1" dirty="0">
                <a:latin typeface="+mn-lt"/>
              </a:rPr>
              <a:t>be accepted by email or fax. </a:t>
            </a:r>
          </a:p>
          <a:p>
            <a:pPr marL="0" indent="0">
              <a:buNone/>
            </a:pPr>
            <a:r>
              <a:rPr lang="en-US" sz="1800" b="1" dirty="0">
                <a:latin typeface="+mn-lt"/>
              </a:rPr>
              <a:t> </a:t>
            </a:r>
          </a:p>
          <a:p>
            <a:pPr>
              <a:buFont typeface="Wingdings" pitchFamily="2" charset="2"/>
              <a:buChar char="q"/>
            </a:pPr>
            <a:r>
              <a:rPr lang="en-US" sz="1800" b="1" dirty="0">
                <a:latin typeface="+mn-lt"/>
              </a:rPr>
              <a:t>Applications received at or after </a:t>
            </a:r>
            <a:r>
              <a:rPr lang="en-US" sz="1800" b="1" dirty="0" smtClean="0">
                <a:latin typeface="+mn-lt"/>
              </a:rPr>
              <a:t>Monday, March 23, </a:t>
            </a:r>
            <a:r>
              <a:rPr lang="en-US" sz="1800" b="1" dirty="0">
                <a:latin typeface="+mn-lt"/>
              </a:rPr>
              <a:t>2018, 4:46 p.m. ET, will not be forwarded to the Review Panel for funding consideration.  Any additions or deletions to an application will not be accepted after the deadline of 4:45 p.m. </a:t>
            </a:r>
            <a:endParaRPr lang="en-US" sz="1800" b="1" dirty="0" smtClean="0">
              <a:latin typeface="+mn-lt"/>
            </a:endParaRPr>
          </a:p>
          <a:p>
            <a:pPr>
              <a:buFont typeface="Wingdings" pitchFamily="2" charset="2"/>
              <a:buChar char="q"/>
            </a:pPr>
            <a:endParaRPr lang="en-US" sz="1800" b="1" dirty="0" smtClean="0">
              <a:latin typeface="+mn-lt"/>
            </a:endParaRPr>
          </a:p>
          <a:p>
            <a:pPr>
              <a:buFont typeface="Wingdings" pitchFamily="2" charset="2"/>
              <a:buChar char="q"/>
            </a:pPr>
            <a:r>
              <a:rPr lang="en-US" sz="1800" b="1" dirty="0" smtClean="0">
                <a:latin typeface="+mn-lt"/>
              </a:rPr>
              <a:t>Applicants </a:t>
            </a:r>
            <a:r>
              <a:rPr lang="en-US" sz="1800" b="1" dirty="0">
                <a:latin typeface="+mn-lt"/>
              </a:rPr>
              <a:t>will not be allowed to assemble application material on the premises of DBH. </a:t>
            </a:r>
            <a:endParaRPr lang="en-US" sz="1800" b="1" dirty="0" smtClean="0">
              <a:latin typeface="+mn-lt"/>
            </a:endParaRPr>
          </a:p>
          <a:p>
            <a:pPr>
              <a:buFont typeface="Wingdings" pitchFamily="2" charset="2"/>
              <a:buChar char="q"/>
            </a:pPr>
            <a:endParaRPr lang="en-US" sz="1800" b="1" dirty="0" smtClean="0">
              <a:latin typeface="+mn-lt"/>
            </a:endParaRPr>
          </a:p>
          <a:p>
            <a:pPr>
              <a:buFont typeface="Wingdings" pitchFamily="2" charset="2"/>
              <a:buChar char="q"/>
            </a:pPr>
            <a:r>
              <a:rPr lang="en-US" sz="1800" b="1" dirty="0" smtClean="0">
                <a:latin typeface="+mn-lt"/>
              </a:rPr>
              <a:t>Applications </a:t>
            </a:r>
            <a:r>
              <a:rPr lang="en-US" sz="1800" b="1" dirty="0">
                <a:latin typeface="+mn-lt"/>
              </a:rPr>
              <a:t>must be ready for receipt by DBH.</a:t>
            </a:r>
          </a:p>
          <a:p>
            <a:endParaRPr lang="en-US" sz="2000" b="1" dirty="0">
              <a:latin typeface="+mn-lt"/>
            </a:endParaRPr>
          </a:p>
        </p:txBody>
      </p:sp>
    </p:spTree>
    <p:extLst>
      <p:ext uri="{BB962C8B-B14F-4D97-AF65-F5344CB8AC3E}">
        <p14:creationId xmlns:p14="http://schemas.microsoft.com/office/powerpoint/2010/main" val="3014083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Application Page Limit</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a:buFont typeface="Wingdings" pitchFamily="2" charset="2"/>
              <a:buChar char="q"/>
            </a:pPr>
            <a:r>
              <a:rPr lang="en-US" sz="2000" b="1" dirty="0" smtClean="0">
                <a:latin typeface="+mn-lt"/>
              </a:rPr>
              <a:t>The documents that will be counted in the page limit may not exceed the equivalent of ten (10) pages. Letters of agreement are not included in the page limit. The page limit includes:</a:t>
            </a:r>
          </a:p>
          <a:p>
            <a:pPr lvl="1">
              <a:buFont typeface="Wingdings" pitchFamily="2" charset="2"/>
              <a:buChar char="q"/>
            </a:pPr>
            <a:r>
              <a:rPr lang="en-US" sz="2000" b="1" dirty="0" smtClean="0">
                <a:latin typeface="+mn-lt"/>
              </a:rPr>
              <a:t>Project Abstract – Attachment II – one (1) page</a:t>
            </a:r>
          </a:p>
          <a:p>
            <a:pPr lvl="1">
              <a:buFont typeface="Wingdings" pitchFamily="2" charset="2"/>
              <a:buChar char="q"/>
            </a:pPr>
            <a:r>
              <a:rPr lang="en-US" sz="2000" b="1" dirty="0" smtClean="0">
                <a:latin typeface="+mn-lt"/>
              </a:rPr>
              <a:t>Project Narrative – Nine (9) pages</a:t>
            </a:r>
            <a:endParaRPr lang="en-US" sz="2000" b="1" dirty="0">
              <a:latin typeface="+mn-lt"/>
            </a:endParaRPr>
          </a:p>
          <a:p>
            <a:pPr marL="0" indent="0">
              <a:buNone/>
            </a:pPr>
            <a:r>
              <a:rPr lang="en-US" sz="2000" b="1" dirty="0">
                <a:latin typeface="+mn-lt"/>
              </a:rPr>
              <a:t> </a:t>
            </a:r>
          </a:p>
          <a:p>
            <a:pPr marL="0" indent="0">
              <a:buNone/>
            </a:pPr>
            <a:endParaRPr lang="en-US" sz="2000" b="1" dirty="0">
              <a:latin typeface="+mn-lt"/>
            </a:endParaRPr>
          </a:p>
        </p:txBody>
      </p:sp>
    </p:spTree>
    <p:extLst>
      <p:ext uri="{BB962C8B-B14F-4D97-AF65-F5344CB8AC3E}">
        <p14:creationId xmlns:p14="http://schemas.microsoft.com/office/powerpoint/2010/main" val="2180646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35"/>
            <a:ext cx="8229600" cy="1143000"/>
          </a:xfrm>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Application Criteria</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57200" y="1234444"/>
            <a:ext cx="8229600" cy="4525963"/>
          </a:xfrm>
        </p:spPr>
        <p:txBody>
          <a:bodyPr/>
          <a:lstStyle/>
          <a:p>
            <a:pPr lvl="0">
              <a:buFont typeface="Wingdings" pitchFamily="2" charset="2"/>
              <a:buChar char="ü"/>
            </a:pPr>
            <a:r>
              <a:rPr lang="en-US" sz="1400" b="1" dirty="0" smtClean="0">
                <a:latin typeface="+mn-lt"/>
              </a:rPr>
              <a:t>Remember to use the “Checklist for Applications” on pages 9-10 of the RFA.</a:t>
            </a:r>
          </a:p>
          <a:p>
            <a:pPr lvl="0">
              <a:buFont typeface="Wingdings" pitchFamily="2" charset="2"/>
              <a:buChar char="ü"/>
            </a:pPr>
            <a:endParaRPr lang="en-US" sz="1400" b="1" dirty="0">
              <a:latin typeface="+mn-lt"/>
            </a:endParaRPr>
          </a:p>
          <a:p>
            <a:pPr lvl="0">
              <a:buFont typeface="Wingdings" pitchFamily="2" charset="2"/>
              <a:buChar char="ü"/>
            </a:pPr>
            <a:r>
              <a:rPr lang="en-US" sz="1400" b="1" dirty="0" smtClean="0">
                <a:latin typeface="+mn-lt"/>
              </a:rPr>
              <a:t>The </a:t>
            </a:r>
            <a:r>
              <a:rPr lang="en-US" sz="1400" b="1" dirty="0">
                <a:latin typeface="+mn-lt"/>
              </a:rPr>
              <a:t>application proposal format conforms to the </a:t>
            </a:r>
            <a:r>
              <a:rPr lang="en-US" sz="1400" b="1" dirty="0" smtClean="0">
                <a:latin typeface="+mn-lt"/>
              </a:rPr>
              <a:t>“Application Preparation and Submission" on pages 24-25 </a:t>
            </a:r>
            <a:r>
              <a:rPr lang="en-US" sz="1400" b="1" dirty="0">
                <a:latin typeface="+mn-lt"/>
              </a:rPr>
              <a:t>of the RFA. </a:t>
            </a:r>
            <a:r>
              <a:rPr lang="en-US" sz="1400" b="1" dirty="0" smtClean="0">
                <a:latin typeface="+mn-lt"/>
              </a:rPr>
              <a:t>Conforms to the “Application Elements” listed in the RFA.</a:t>
            </a:r>
            <a:endParaRPr lang="en-US" sz="1400" b="1" dirty="0">
              <a:latin typeface="+mn-lt"/>
            </a:endParaRPr>
          </a:p>
          <a:p>
            <a:pPr marL="0" indent="0">
              <a:buNone/>
            </a:pPr>
            <a:r>
              <a:rPr lang="en-US" sz="1400" b="1" dirty="0">
                <a:latin typeface="+mn-lt"/>
              </a:rPr>
              <a:t> </a:t>
            </a:r>
          </a:p>
          <a:p>
            <a:pPr lvl="0">
              <a:buFont typeface="Wingdings" pitchFamily="2" charset="2"/>
              <a:buChar char="ü"/>
            </a:pPr>
            <a:r>
              <a:rPr lang="en-US" sz="1400" b="1" dirty="0">
                <a:latin typeface="+mn-lt"/>
              </a:rPr>
              <a:t>See </a:t>
            </a:r>
            <a:r>
              <a:rPr lang="en-US" sz="1400" b="1" dirty="0" smtClean="0">
                <a:latin typeface="+mn-lt"/>
              </a:rPr>
              <a:t>Pages 24-25 </a:t>
            </a:r>
            <a:r>
              <a:rPr lang="en-US" sz="1400" b="1" dirty="0">
                <a:latin typeface="+mn-lt"/>
              </a:rPr>
              <a:t>for a list of </a:t>
            </a:r>
            <a:r>
              <a:rPr lang="en-US" sz="1400" b="1" dirty="0" smtClean="0">
                <a:latin typeface="+mn-lt"/>
              </a:rPr>
              <a:t>Attachments.</a:t>
            </a:r>
          </a:p>
          <a:p>
            <a:pPr lvl="0">
              <a:buFont typeface="Wingdings" pitchFamily="2" charset="2"/>
              <a:buChar char="ü"/>
            </a:pPr>
            <a:endParaRPr lang="en-US" sz="1400" b="1" dirty="0">
              <a:latin typeface="+mn-lt"/>
            </a:endParaRPr>
          </a:p>
          <a:p>
            <a:pPr lvl="0">
              <a:buFont typeface="Wingdings" pitchFamily="2" charset="2"/>
              <a:buChar char="ü"/>
            </a:pPr>
            <a:r>
              <a:rPr lang="en-US" sz="1400" b="1" dirty="0" smtClean="0">
                <a:latin typeface="+mn-lt"/>
              </a:rPr>
              <a:t>The proposed budget is complete and complies with the budget forms provided in the RFA.</a:t>
            </a:r>
            <a:endParaRPr lang="en-US" sz="1400" b="1" dirty="0">
              <a:latin typeface="+mn-lt"/>
            </a:endParaRPr>
          </a:p>
          <a:p>
            <a:pPr marL="0" indent="0">
              <a:buNone/>
            </a:pPr>
            <a:r>
              <a:rPr lang="en-US" sz="1400" b="1" dirty="0">
                <a:latin typeface="+mn-lt"/>
              </a:rPr>
              <a:t> </a:t>
            </a:r>
          </a:p>
          <a:p>
            <a:pPr lvl="0">
              <a:buFont typeface="Wingdings" pitchFamily="2" charset="2"/>
              <a:buChar char="ü"/>
            </a:pPr>
            <a:r>
              <a:rPr lang="en-US" sz="1400" b="1" dirty="0">
                <a:latin typeface="+mn-lt"/>
              </a:rPr>
              <a:t>The </a:t>
            </a:r>
            <a:r>
              <a:rPr lang="en-US" sz="1400" b="1" dirty="0" smtClean="0">
                <a:latin typeface="+mn-lt"/>
              </a:rPr>
              <a:t>Project Narrative is written on 8 ½ by 11 inch paper, 1.0 spaced, 1.0 spaced, Arial or Times New Roman font using 12-point type (10 point font for tables and figures) with a minimum of one inch margins. </a:t>
            </a:r>
            <a:r>
              <a:rPr lang="en-US" sz="1400" b="1" dirty="0" smtClean="0">
                <a:solidFill>
                  <a:srgbClr val="FF0000"/>
                </a:solidFill>
                <a:latin typeface="+mn-lt"/>
              </a:rPr>
              <a:t>Applications that do not conform to these requirements </a:t>
            </a:r>
            <a:r>
              <a:rPr lang="en-US" sz="1400" b="1" u="sng" dirty="0" smtClean="0">
                <a:solidFill>
                  <a:srgbClr val="FF0000"/>
                </a:solidFill>
                <a:latin typeface="+mn-lt"/>
              </a:rPr>
              <a:t>will not be forwarded</a:t>
            </a:r>
            <a:r>
              <a:rPr lang="en-US" sz="1400" b="1" dirty="0" smtClean="0">
                <a:solidFill>
                  <a:srgbClr val="FF0000"/>
                </a:solidFill>
                <a:latin typeface="+mn-lt"/>
              </a:rPr>
              <a:t> to the review panel</a:t>
            </a:r>
            <a:r>
              <a:rPr lang="en-US" sz="1400" b="1" dirty="0" smtClean="0">
                <a:latin typeface="+mn-lt"/>
              </a:rPr>
              <a:t>. </a:t>
            </a:r>
            <a:endParaRPr lang="en-US" sz="1400" b="1" dirty="0">
              <a:latin typeface="+mn-lt"/>
            </a:endParaRPr>
          </a:p>
          <a:p>
            <a:pPr marL="0" indent="0">
              <a:buNone/>
            </a:pPr>
            <a:r>
              <a:rPr lang="en-US" sz="1400" b="1" dirty="0">
                <a:latin typeface="+mn-lt"/>
              </a:rPr>
              <a:t> </a:t>
            </a:r>
          </a:p>
          <a:p>
            <a:pPr lvl="0">
              <a:buFont typeface="Wingdings" pitchFamily="2" charset="2"/>
              <a:buChar char="ü"/>
            </a:pPr>
            <a:r>
              <a:rPr lang="en-US" sz="1400" b="1" dirty="0" smtClean="0">
                <a:solidFill>
                  <a:srgbClr val="FF0000"/>
                </a:solidFill>
                <a:latin typeface="+mn-lt"/>
              </a:rPr>
              <a:t>Failure to submit ALL of the attachments listed on pages 24-25 and appendices will result in a rejection of the application from the review process. The application will not qualify for review.</a:t>
            </a:r>
            <a:endParaRPr lang="en-US" sz="1400" b="1" dirty="0">
              <a:solidFill>
                <a:srgbClr val="FF0000"/>
              </a:solidFill>
              <a:latin typeface="+mn-lt"/>
            </a:endParaRPr>
          </a:p>
          <a:p>
            <a:pPr marL="0" indent="0">
              <a:buNone/>
            </a:pPr>
            <a:endParaRPr lang="en-US" sz="2000" dirty="0">
              <a:latin typeface="+mn-lt"/>
            </a:endParaRPr>
          </a:p>
        </p:txBody>
      </p:sp>
    </p:spTree>
    <p:extLst>
      <p:ext uri="{BB962C8B-B14F-4D97-AF65-F5344CB8AC3E}">
        <p14:creationId xmlns:p14="http://schemas.microsoft.com/office/powerpoint/2010/main" val="2503337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618"/>
            <a:ext cx="8229600" cy="625611"/>
          </a:xfrm>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Application Criteria</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57200" y="820787"/>
            <a:ext cx="8229600" cy="4892036"/>
          </a:xfrm>
        </p:spPr>
        <p:txBody>
          <a:bodyPr/>
          <a:lstStyle/>
          <a:p>
            <a:pPr lvl="0">
              <a:buFont typeface="Wingdings" pitchFamily="2" charset="2"/>
              <a:buChar char="ü"/>
            </a:pPr>
            <a:r>
              <a:rPr lang="en-US" sz="1200" b="1" dirty="0">
                <a:latin typeface="+mn-lt"/>
              </a:rPr>
              <a:t>The Budget and Budget Narrative </a:t>
            </a:r>
            <a:r>
              <a:rPr lang="en-US" sz="1200" b="1" dirty="0" smtClean="0">
                <a:latin typeface="+mn-lt"/>
              </a:rPr>
              <a:t>are </a:t>
            </a:r>
            <a:r>
              <a:rPr lang="en-US" sz="1200" b="1" dirty="0">
                <a:latin typeface="+mn-lt"/>
              </a:rPr>
              <a:t>complete and comply with the Budget form listed as Attachment </a:t>
            </a:r>
            <a:r>
              <a:rPr lang="en-US" sz="1200" b="1" dirty="0" smtClean="0">
                <a:latin typeface="+mn-lt"/>
              </a:rPr>
              <a:t>VI </a:t>
            </a:r>
            <a:r>
              <a:rPr lang="en-US" sz="1200" b="1" dirty="0">
                <a:latin typeface="+mn-lt"/>
              </a:rPr>
              <a:t>of the RFA. The line item budget narrative describes the categories of items proposed. </a:t>
            </a:r>
          </a:p>
          <a:p>
            <a:pPr marL="0" indent="0">
              <a:buNone/>
            </a:pPr>
            <a:r>
              <a:rPr lang="en-US" sz="1200" b="1" dirty="0">
                <a:latin typeface="+mn-lt"/>
              </a:rPr>
              <a:t> </a:t>
            </a:r>
          </a:p>
          <a:p>
            <a:pPr lvl="0">
              <a:buFont typeface="Wingdings" pitchFamily="2" charset="2"/>
              <a:buChar char="ü"/>
            </a:pPr>
            <a:r>
              <a:rPr lang="en-US" sz="1200" b="1" dirty="0">
                <a:latin typeface="+mn-lt"/>
              </a:rPr>
              <a:t>The Applicant Profile, Attachment </a:t>
            </a:r>
            <a:r>
              <a:rPr lang="en-US" sz="1200" b="1" dirty="0" smtClean="0">
                <a:latin typeface="+mn-lt"/>
              </a:rPr>
              <a:t>III is signed and RFA Abstract completed.</a:t>
            </a:r>
          </a:p>
          <a:p>
            <a:pPr marL="0" lvl="0" indent="0">
              <a:buNone/>
            </a:pPr>
            <a:endParaRPr lang="en-US" sz="1200" b="1" dirty="0" smtClean="0">
              <a:latin typeface="+mn-lt"/>
            </a:endParaRPr>
          </a:p>
          <a:p>
            <a:pPr lvl="0">
              <a:buFont typeface="Wingdings" pitchFamily="2" charset="2"/>
              <a:buChar char="ü"/>
            </a:pPr>
            <a:r>
              <a:rPr lang="en-US" sz="1200" b="1" dirty="0" smtClean="0">
                <a:latin typeface="+mn-lt"/>
              </a:rPr>
              <a:t>Documents requiring signature have been signed by an agency head or AUTHORIZED Representative.</a:t>
            </a:r>
          </a:p>
          <a:p>
            <a:pPr marL="0" lvl="0" indent="0">
              <a:buNone/>
            </a:pPr>
            <a:endParaRPr lang="en-US" sz="1200" b="1" dirty="0" smtClean="0">
              <a:latin typeface="+mn-lt"/>
            </a:endParaRPr>
          </a:p>
          <a:p>
            <a:pPr lvl="0">
              <a:buFont typeface="Wingdings" pitchFamily="2" charset="2"/>
              <a:buChar char="ü"/>
            </a:pPr>
            <a:r>
              <a:rPr lang="en-US" sz="1200" b="1" dirty="0" smtClean="0">
                <a:latin typeface="+mn-lt"/>
              </a:rPr>
              <a:t>The proposed work plan, logic model, and other attachments are complete and comply with the forms and format provided in the RFA.</a:t>
            </a:r>
          </a:p>
          <a:p>
            <a:pPr marL="0" lvl="0" indent="0">
              <a:buNone/>
            </a:pPr>
            <a:endParaRPr lang="en-US" sz="1200" b="1" dirty="0" smtClean="0">
              <a:latin typeface="+mn-lt"/>
            </a:endParaRPr>
          </a:p>
          <a:p>
            <a:pPr lvl="0">
              <a:buFont typeface="Wingdings" pitchFamily="2" charset="2"/>
              <a:buChar char="ü"/>
            </a:pPr>
            <a:r>
              <a:rPr lang="en-US" sz="1200" b="1" dirty="0" smtClean="0">
                <a:latin typeface="+mn-lt"/>
              </a:rPr>
              <a:t>Apply for a DUNS number at Duns and Bradstreet when needed.</a:t>
            </a:r>
            <a:endParaRPr lang="en-US" sz="1200" b="1" dirty="0">
              <a:latin typeface="+mn-lt"/>
            </a:endParaRPr>
          </a:p>
          <a:p>
            <a:pPr marL="0" indent="0">
              <a:buNone/>
            </a:pPr>
            <a:r>
              <a:rPr lang="en-US" sz="1200" b="1" dirty="0">
                <a:latin typeface="+mn-lt"/>
              </a:rPr>
              <a:t> </a:t>
            </a:r>
          </a:p>
          <a:p>
            <a:pPr lvl="0">
              <a:buFont typeface="Wingdings" pitchFamily="2" charset="2"/>
              <a:buChar char="ü"/>
            </a:pPr>
            <a:r>
              <a:rPr lang="en-US" sz="1200" b="1" dirty="0">
                <a:latin typeface="+mn-lt"/>
              </a:rPr>
              <a:t>The applicant </a:t>
            </a:r>
            <a:r>
              <a:rPr lang="en-US" sz="1200" b="1" u="sng" dirty="0">
                <a:latin typeface="+mn-lt"/>
              </a:rPr>
              <a:t>must submit</a:t>
            </a:r>
            <a:r>
              <a:rPr lang="en-US" sz="1200" b="1" dirty="0">
                <a:latin typeface="+mn-lt"/>
              </a:rPr>
              <a:t> the required six (6) copies of the proposal in sealed envelopes.  </a:t>
            </a:r>
            <a:r>
              <a:rPr lang="en-US" sz="1200" b="1" dirty="0" smtClean="0">
                <a:latin typeface="+mn-lt"/>
              </a:rPr>
              <a:t/>
            </a:r>
            <a:br>
              <a:rPr lang="en-US" sz="1200" b="1" dirty="0" smtClean="0">
                <a:latin typeface="+mn-lt"/>
              </a:rPr>
            </a:br>
            <a:endParaRPr lang="en-US" sz="1200" b="1" dirty="0" smtClean="0">
              <a:latin typeface="+mn-lt"/>
            </a:endParaRPr>
          </a:p>
          <a:p>
            <a:pPr lvl="0">
              <a:buFont typeface="Wingdings" pitchFamily="2" charset="2"/>
              <a:buChar char="ü"/>
            </a:pPr>
            <a:r>
              <a:rPr lang="en-US" sz="1200" b="1" dirty="0" smtClean="0">
                <a:latin typeface="+mn-lt"/>
              </a:rPr>
              <a:t>Of </a:t>
            </a:r>
            <a:r>
              <a:rPr lang="en-US" sz="1200" b="1" dirty="0">
                <a:latin typeface="+mn-lt"/>
              </a:rPr>
              <a:t>the six (6) copies, one (1) copy should be stamped “original”. </a:t>
            </a:r>
            <a:r>
              <a:rPr lang="en-US" sz="1200" b="1" dirty="0" smtClean="0">
                <a:latin typeface="+mn-lt"/>
              </a:rPr>
              <a:t/>
            </a:r>
            <a:br>
              <a:rPr lang="en-US" sz="1200" b="1" dirty="0" smtClean="0">
                <a:latin typeface="+mn-lt"/>
              </a:rPr>
            </a:br>
            <a:endParaRPr lang="en-US" sz="1200" b="1" dirty="0" smtClean="0">
              <a:latin typeface="+mn-lt"/>
            </a:endParaRPr>
          </a:p>
          <a:p>
            <a:pPr lvl="0">
              <a:buFont typeface="Wingdings" pitchFamily="2" charset="2"/>
              <a:buChar char="ü"/>
            </a:pPr>
            <a:r>
              <a:rPr lang="en-US" sz="1200" b="1" dirty="0" smtClean="0">
                <a:latin typeface="+mn-lt"/>
              </a:rPr>
              <a:t>Two </a:t>
            </a:r>
            <a:r>
              <a:rPr lang="en-US" sz="1200" b="1" dirty="0">
                <a:latin typeface="+mn-lt"/>
              </a:rPr>
              <a:t>copies of the DBH Receipt Form (Attachment </a:t>
            </a:r>
            <a:r>
              <a:rPr lang="en-US" sz="1200" b="1" dirty="0" smtClean="0">
                <a:latin typeface="+mn-lt"/>
              </a:rPr>
              <a:t>VIII) </a:t>
            </a:r>
            <a:r>
              <a:rPr lang="en-US" sz="1200" b="1" dirty="0">
                <a:latin typeface="+mn-lt"/>
              </a:rPr>
              <a:t>should be attached to the outside of the sealed envelope. </a:t>
            </a:r>
            <a:r>
              <a:rPr lang="en-US" sz="1200" b="1" dirty="0" smtClean="0">
                <a:latin typeface="+mn-lt"/>
              </a:rPr>
              <a:t/>
            </a:r>
            <a:br>
              <a:rPr lang="en-US" sz="1200" b="1" dirty="0" smtClean="0">
                <a:latin typeface="+mn-lt"/>
              </a:rPr>
            </a:br>
            <a:endParaRPr lang="en-US" sz="1200" b="1" dirty="0" smtClean="0">
              <a:latin typeface="+mn-lt"/>
            </a:endParaRPr>
          </a:p>
          <a:p>
            <a:pPr lvl="0">
              <a:buFont typeface="Wingdings" pitchFamily="2" charset="2"/>
              <a:buChar char="ü"/>
            </a:pPr>
            <a:r>
              <a:rPr lang="en-US" sz="1200" b="1" dirty="0" smtClean="0">
                <a:latin typeface="+mn-lt"/>
              </a:rPr>
              <a:t>One </a:t>
            </a:r>
            <a:r>
              <a:rPr lang="en-US" sz="1200" b="1" dirty="0">
                <a:latin typeface="+mn-lt"/>
              </a:rPr>
              <a:t>copy of the DBH Receipt will stay with DBH and the other copy will be provided to the applicant once applications are received.  </a:t>
            </a:r>
            <a:r>
              <a:rPr lang="en-US" sz="1200" b="1" u="sng" dirty="0">
                <a:latin typeface="+mn-lt"/>
              </a:rPr>
              <a:t>Unsealed and unidentified applications will not be accepted</a:t>
            </a:r>
            <a:r>
              <a:rPr lang="en-US" sz="1200" b="1" u="sng" dirty="0" smtClean="0">
                <a:latin typeface="+mn-lt"/>
              </a:rPr>
              <a:t>.</a:t>
            </a:r>
            <a:br>
              <a:rPr lang="en-US" sz="1200" b="1" u="sng" dirty="0" smtClean="0">
                <a:latin typeface="+mn-lt"/>
              </a:rPr>
            </a:br>
            <a:endParaRPr lang="en-US" sz="1200" b="1" dirty="0">
              <a:latin typeface="+mn-lt"/>
            </a:endParaRPr>
          </a:p>
          <a:p>
            <a:pPr>
              <a:buFont typeface="Wingdings" pitchFamily="2" charset="2"/>
              <a:buChar char="ü"/>
            </a:pPr>
            <a:r>
              <a:rPr lang="en-US" sz="1200" b="1" dirty="0">
                <a:latin typeface="+mn-lt"/>
              </a:rPr>
              <a:t>The application is submitted no later than 4:45 p.m., Eastern Time (ET) by the deadline date of </a:t>
            </a:r>
            <a:r>
              <a:rPr lang="en-US" sz="1200" b="1" dirty="0" smtClean="0">
                <a:latin typeface="+mn-lt"/>
              </a:rPr>
              <a:t>Monday, March 23, 2020 to DBH.</a:t>
            </a:r>
            <a:endParaRPr lang="en-US" sz="1200" b="1" dirty="0">
              <a:latin typeface="+mn-lt"/>
            </a:endParaRPr>
          </a:p>
        </p:txBody>
      </p:sp>
    </p:spTree>
    <p:extLst>
      <p:ext uri="{BB962C8B-B14F-4D97-AF65-F5344CB8AC3E}">
        <p14:creationId xmlns:p14="http://schemas.microsoft.com/office/powerpoint/2010/main" val="2642071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Application Requirements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marL="342900" lvl="0" indent="-342900">
              <a:buFont typeface="+mj-lt"/>
              <a:buAutoNum type="alphaUcPeriod"/>
            </a:pPr>
            <a:r>
              <a:rPr lang="en-US" sz="1400" b="1" dirty="0" smtClean="0">
                <a:latin typeface="+mn-lt"/>
              </a:rPr>
              <a:t>Notice of Eligibility and Experience Requirements </a:t>
            </a:r>
            <a:r>
              <a:rPr lang="en-US" sz="1400" b="1" dirty="0">
                <a:latin typeface="+mn-lt"/>
              </a:rPr>
              <a:t>(Attachment </a:t>
            </a:r>
            <a:r>
              <a:rPr lang="en-US" sz="1400" b="1" dirty="0" smtClean="0">
                <a:latin typeface="+mn-lt"/>
              </a:rPr>
              <a:t>I)</a:t>
            </a:r>
            <a:endParaRPr lang="en-US" sz="1400" b="1" dirty="0">
              <a:latin typeface="+mn-lt"/>
            </a:endParaRPr>
          </a:p>
          <a:p>
            <a:pPr marL="342900" lvl="0" indent="-342900">
              <a:buFont typeface="+mj-lt"/>
              <a:buAutoNum type="alphaUcPeriod"/>
            </a:pPr>
            <a:r>
              <a:rPr lang="en-US" sz="1400" b="1" dirty="0" smtClean="0">
                <a:latin typeface="+mn-lt"/>
              </a:rPr>
              <a:t>Intent to Apply Notification (Attachment II)</a:t>
            </a:r>
          </a:p>
          <a:p>
            <a:pPr marL="342900" lvl="0" indent="-342900">
              <a:buFont typeface="+mj-lt"/>
              <a:buAutoNum type="alphaUcPeriod"/>
            </a:pPr>
            <a:r>
              <a:rPr lang="en-US" sz="1400" b="1" dirty="0" smtClean="0">
                <a:latin typeface="+mn-lt"/>
              </a:rPr>
              <a:t>Table of Contents</a:t>
            </a:r>
          </a:p>
          <a:p>
            <a:pPr marL="342900" lvl="0" indent="-342900">
              <a:buFont typeface="+mj-lt"/>
              <a:buAutoNum type="alphaUcPeriod"/>
            </a:pPr>
            <a:r>
              <a:rPr lang="en-US" sz="1400" b="1" dirty="0" smtClean="0">
                <a:latin typeface="+mn-lt"/>
              </a:rPr>
              <a:t>Project Abstract</a:t>
            </a:r>
          </a:p>
          <a:p>
            <a:pPr marL="342900" lvl="0" indent="-342900">
              <a:buFont typeface="+mj-lt"/>
              <a:buAutoNum type="alphaUcPeriod"/>
            </a:pPr>
            <a:r>
              <a:rPr lang="en-US" sz="1400" b="1" dirty="0" smtClean="0">
                <a:latin typeface="+mn-lt"/>
              </a:rPr>
              <a:t>Project Narrative</a:t>
            </a:r>
          </a:p>
          <a:p>
            <a:pPr marL="342900" lvl="0" indent="-342900">
              <a:buFont typeface="+mj-lt"/>
              <a:buAutoNum type="alphaUcPeriod"/>
            </a:pPr>
            <a:r>
              <a:rPr lang="en-US" sz="1400" b="1" dirty="0" smtClean="0">
                <a:latin typeface="+mn-lt"/>
              </a:rPr>
              <a:t>Work Plan (Attachment IV)</a:t>
            </a:r>
          </a:p>
          <a:p>
            <a:pPr marL="342900" lvl="0" indent="-342900">
              <a:buFont typeface="+mj-lt"/>
              <a:buAutoNum type="alphaUcPeriod"/>
            </a:pPr>
            <a:r>
              <a:rPr lang="en-US" sz="1400" b="1" dirty="0" smtClean="0">
                <a:latin typeface="+mn-lt"/>
              </a:rPr>
              <a:t>Staffing Plan (Attachment V)</a:t>
            </a:r>
          </a:p>
          <a:p>
            <a:pPr marL="342900" lvl="0" indent="-342900">
              <a:buFont typeface="+mj-lt"/>
              <a:buAutoNum type="alphaUcPeriod"/>
            </a:pPr>
            <a:r>
              <a:rPr lang="en-US" sz="1400" b="1" dirty="0" smtClean="0">
                <a:latin typeface="+mn-lt"/>
              </a:rPr>
              <a:t>Budget and Budget Justification (Attachment VI)</a:t>
            </a:r>
          </a:p>
          <a:p>
            <a:pPr marL="342900" lvl="0" indent="-342900">
              <a:buFont typeface="+mj-lt"/>
              <a:buAutoNum type="alphaUcPeriod"/>
            </a:pPr>
            <a:r>
              <a:rPr lang="en-US" sz="1400" b="1" dirty="0" smtClean="0">
                <a:latin typeface="+mn-lt"/>
              </a:rPr>
              <a:t>Advance Payment Request Form (Attachment VII)</a:t>
            </a:r>
          </a:p>
          <a:p>
            <a:pPr marL="342900" lvl="0" indent="-342900">
              <a:buFont typeface="+mj-lt"/>
              <a:buAutoNum type="alphaUcPeriod"/>
            </a:pPr>
            <a:r>
              <a:rPr lang="en-US" sz="1400" b="1" dirty="0" smtClean="0">
                <a:latin typeface="+mn-lt"/>
              </a:rPr>
              <a:t>Letters of Agreement (if applicable)</a:t>
            </a:r>
            <a:endParaRPr lang="en-US" sz="1400" b="1" dirty="0">
              <a:latin typeface="+mn-lt"/>
            </a:endParaRPr>
          </a:p>
          <a:p>
            <a:pPr marL="342900" lvl="0" indent="-342900">
              <a:buFont typeface="+mj-lt"/>
              <a:buAutoNum type="alphaUcPeriod"/>
            </a:pPr>
            <a:r>
              <a:rPr lang="en-US" sz="1400" b="1" dirty="0" smtClean="0">
                <a:latin typeface="+mn-lt"/>
              </a:rPr>
              <a:t>Attachments</a:t>
            </a:r>
            <a:endParaRPr lang="en-US" sz="1400" b="1" dirty="0">
              <a:latin typeface="+mn-lt"/>
            </a:endParaRPr>
          </a:p>
          <a:p>
            <a:pPr marL="0" indent="0">
              <a:buNone/>
            </a:pPr>
            <a:endParaRPr lang="en-US" sz="2000" dirty="0">
              <a:latin typeface="+mn-lt"/>
            </a:endParaRPr>
          </a:p>
        </p:txBody>
      </p:sp>
    </p:spTree>
    <p:extLst>
      <p:ext uri="{BB962C8B-B14F-4D97-AF65-F5344CB8AC3E}">
        <p14:creationId xmlns:p14="http://schemas.microsoft.com/office/powerpoint/2010/main" val="1174528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Project Narrative</a:t>
            </a:r>
            <a:br>
              <a:rPr lang="en-US" sz="3200" b="1" dirty="0" smtClean="0">
                <a:solidFill>
                  <a:schemeClr val="accent2"/>
                </a:solidFill>
                <a:effectLst>
                  <a:outerShdw blurRad="38100" dist="38100" dir="2700000" algn="tl">
                    <a:srgbClr val="000000">
                      <a:alpha val="43137"/>
                    </a:srgbClr>
                  </a:outerShdw>
                </a:effectLst>
                <a:latin typeface="+mj-lt"/>
              </a:rPr>
            </a:b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57200" y="1249684"/>
            <a:ext cx="8229600" cy="4525963"/>
          </a:xfrm>
        </p:spPr>
        <p:txBody>
          <a:bodyPr/>
          <a:lstStyle/>
          <a:p>
            <a:pPr marL="0" indent="0">
              <a:buNone/>
            </a:pPr>
            <a:r>
              <a:rPr lang="en-US" sz="1400" b="1" dirty="0">
                <a:latin typeface="+mn-lt"/>
              </a:rPr>
              <a:t>Administrative  </a:t>
            </a:r>
            <a:endParaRPr lang="en-US" sz="1400" dirty="0">
              <a:latin typeface="+mn-lt"/>
            </a:endParaRPr>
          </a:p>
          <a:p>
            <a:pPr lvl="0"/>
            <a:r>
              <a:rPr lang="en-US" sz="1400" b="1" dirty="0">
                <a:latin typeface="+mn-lt"/>
              </a:rPr>
              <a:t>Who will be responsible for implementation and oversight of all elements of the school </a:t>
            </a:r>
            <a:r>
              <a:rPr lang="en-US" sz="1400" b="1" dirty="0" smtClean="0">
                <a:latin typeface="+mn-lt"/>
              </a:rPr>
              <a:t>behavioral </a:t>
            </a:r>
            <a:r>
              <a:rPr lang="en-US" sz="1400" b="1" dirty="0">
                <a:latin typeface="+mn-lt"/>
              </a:rPr>
              <a:t>health program? Provide how school </a:t>
            </a:r>
            <a:r>
              <a:rPr lang="en-US" sz="1400" b="1" dirty="0" smtClean="0">
                <a:latin typeface="+mn-lt"/>
              </a:rPr>
              <a:t>behavioral </a:t>
            </a:r>
            <a:r>
              <a:rPr lang="en-US" sz="1400" b="1" dirty="0">
                <a:latin typeface="+mn-lt"/>
              </a:rPr>
              <a:t>health fits into the CBO’s organizational chart.</a:t>
            </a:r>
          </a:p>
          <a:p>
            <a:endParaRPr lang="en-US" sz="1400" b="1" dirty="0">
              <a:latin typeface="+mn-lt"/>
            </a:endParaRPr>
          </a:p>
          <a:p>
            <a:pPr lvl="0"/>
            <a:r>
              <a:rPr lang="en-US" sz="1400" b="1" dirty="0">
                <a:latin typeface="+mn-lt"/>
              </a:rPr>
              <a:t>Identify the program manager, supervisor, clinicians and the credentials, responsibilities and roles of persons who will implement the school </a:t>
            </a:r>
            <a:r>
              <a:rPr lang="en-US" sz="1400" b="1" dirty="0" smtClean="0">
                <a:latin typeface="+mn-lt"/>
              </a:rPr>
              <a:t>behavioral </a:t>
            </a:r>
            <a:r>
              <a:rPr lang="en-US" sz="1400" b="1" dirty="0">
                <a:latin typeface="+mn-lt"/>
              </a:rPr>
              <a:t>health program in your proposed number of schools. If staffing is not yet established, discuss the plan to ensure staff are in place 45 days after award.</a:t>
            </a:r>
          </a:p>
          <a:p>
            <a:endParaRPr lang="en-US" sz="1400" b="1" dirty="0">
              <a:latin typeface="+mn-lt"/>
            </a:endParaRPr>
          </a:p>
          <a:p>
            <a:pPr lvl="0"/>
            <a:r>
              <a:rPr lang="en-US" sz="1400" b="1" dirty="0">
                <a:latin typeface="+mn-lt"/>
              </a:rPr>
              <a:t>Describe the full array of other behavioral health services and supports that are offered by your organization that may be beneficial to the students and their entire family.</a:t>
            </a:r>
          </a:p>
          <a:p>
            <a:endParaRPr lang="en-US" sz="1400" b="1" dirty="0">
              <a:latin typeface="+mn-lt"/>
            </a:endParaRPr>
          </a:p>
          <a:p>
            <a:pPr lvl="0"/>
            <a:r>
              <a:rPr lang="en-US" sz="1400" b="1" dirty="0" smtClean="0">
                <a:latin typeface="+mn-lt"/>
              </a:rPr>
              <a:t>Describe at least two </a:t>
            </a:r>
            <a:r>
              <a:rPr lang="en-US" sz="1400" b="1" dirty="0">
                <a:latin typeface="+mn-lt"/>
              </a:rPr>
              <a:t>years of </a:t>
            </a:r>
            <a:r>
              <a:rPr lang="en-US" sz="1400" b="1" dirty="0" smtClean="0">
                <a:latin typeface="+mn-lt"/>
              </a:rPr>
              <a:t>experience (as of the due date of the application) providing child and youth behavioral health services </a:t>
            </a:r>
            <a:r>
              <a:rPr lang="en-US" sz="1400" b="1" dirty="0">
                <a:latin typeface="+mn-lt"/>
              </a:rPr>
              <a:t>and array of behavioral health services provided to children and youth</a:t>
            </a:r>
            <a:r>
              <a:rPr lang="en-US" sz="1400" b="1" dirty="0" smtClean="0">
                <a:latin typeface="+mn-lt"/>
              </a:rPr>
              <a:t>. Include any current or previous school-based partnerships and behavioral health services provided.</a:t>
            </a:r>
            <a:endParaRPr lang="en-US" sz="1400" b="1" dirty="0">
              <a:latin typeface="+mn-lt"/>
            </a:endParaRPr>
          </a:p>
          <a:p>
            <a:pPr marL="0" indent="0">
              <a:buNone/>
            </a:pPr>
            <a:endParaRPr lang="en-US" sz="2000" dirty="0">
              <a:latin typeface="+mn-lt"/>
            </a:endParaRPr>
          </a:p>
        </p:txBody>
      </p:sp>
    </p:spTree>
    <p:extLst>
      <p:ext uri="{BB962C8B-B14F-4D97-AF65-F5344CB8AC3E}">
        <p14:creationId xmlns:p14="http://schemas.microsoft.com/office/powerpoint/2010/main" val="7156816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chemeClr val="accent2"/>
                </a:solidFill>
                <a:effectLst>
                  <a:outerShdw blurRad="38100" dist="38100" dir="2700000" algn="tl">
                    <a:srgbClr val="000000">
                      <a:alpha val="43137"/>
                    </a:srgbClr>
                  </a:outerShdw>
                </a:effectLst>
                <a:latin typeface="+mj-lt"/>
              </a:rPr>
              <a:t>Project Narrative</a:t>
            </a:r>
            <a:br>
              <a:rPr lang="en-US" sz="2400" b="1" dirty="0" smtClean="0">
                <a:solidFill>
                  <a:schemeClr val="accent2"/>
                </a:solidFill>
                <a:effectLst>
                  <a:outerShdw blurRad="38100" dist="38100" dir="2700000" algn="tl">
                    <a:srgbClr val="000000">
                      <a:alpha val="43137"/>
                    </a:srgbClr>
                  </a:outerShdw>
                </a:effectLst>
                <a:latin typeface="+mj-lt"/>
              </a:rPr>
            </a:br>
            <a:endParaRPr lang="en-US" sz="24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57200" y="1226824"/>
            <a:ext cx="8229600" cy="4785356"/>
          </a:xfrm>
        </p:spPr>
        <p:txBody>
          <a:bodyPr/>
          <a:lstStyle/>
          <a:p>
            <a:pPr lvl="1">
              <a:buFont typeface="Arial" panose="020B0604020202020204" pitchFamily="34" charset="0"/>
              <a:buChar char="•"/>
            </a:pPr>
            <a:r>
              <a:rPr lang="en-US" sz="1400" b="1" dirty="0">
                <a:latin typeface="+mn-lt"/>
              </a:rPr>
              <a:t>Provide a work plan detailing the steps to be taken, milestones and timelines for recruiting/identifying and hiring qualified </a:t>
            </a:r>
            <a:r>
              <a:rPr lang="en-US" sz="1400" b="1" dirty="0" smtClean="0">
                <a:latin typeface="+mn-lt"/>
              </a:rPr>
              <a:t>clinicians.</a:t>
            </a:r>
            <a:br>
              <a:rPr lang="en-US" sz="1400" b="1" dirty="0" smtClean="0">
                <a:latin typeface="+mn-lt"/>
              </a:rPr>
            </a:br>
            <a:endParaRPr lang="en-US" sz="1400" b="1" dirty="0" smtClean="0">
              <a:latin typeface="+mn-lt"/>
            </a:endParaRPr>
          </a:p>
          <a:p>
            <a:pPr lvl="1">
              <a:buFont typeface="Arial" panose="020B0604020202020204" pitchFamily="34" charset="0"/>
              <a:buChar char="•"/>
            </a:pPr>
            <a:r>
              <a:rPr lang="en-US" sz="1400" b="1" dirty="0" smtClean="0">
                <a:latin typeface="+mn-lt"/>
              </a:rPr>
              <a:t>Describe </a:t>
            </a:r>
            <a:r>
              <a:rPr lang="en-US" sz="1400" b="1" dirty="0">
                <a:latin typeface="+mn-lt"/>
              </a:rPr>
              <a:t>the CBO’s strategies for implementing the school </a:t>
            </a:r>
            <a:r>
              <a:rPr lang="en-US" sz="1400" b="1" dirty="0" smtClean="0">
                <a:latin typeface="+mn-lt"/>
              </a:rPr>
              <a:t>behavioral </a:t>
            </a:r>
            <a:r>
              <a:rPr lang="en-US" sz="1400" b="1" dirty="0">
                <a:latin typeface="+mn-lt"/>
              </a:rPr>
              <a:t>health program utilizing a culturally and linguistically competent </a:t>
            </a:r>
            <a:r>
              <a:rPr lang="en-US" sz="1400" b="1" dirty="0" smtClean="0">
                <a:latin typeface="+mn-lt"/>
              </a:rPr>
              <a:t>approach.</a:t>
            </a:r>
            <a:br>
              <a:rPr lang="en-US" sz="1400" b="1" dirty="0" smtClean="0">
                <a:latin typeface="+mn-lt"/>
              </a:rPr>
            </a:br>
            <a:endParaRPr lang="en-US" sz="1400" b="1" dirty="0">
              <a:latin typeface="+mn-lt"/>
            </a:endParaRPr>
          </a:p>
          <a:p>
            <a:pPr lvl="1">
              <a:buFont typeface="Arial" panose="020B0604020202020204" pitchFamily="34" charset="0"/>
              <a:buChar char="•"/>
            </a:pPr>
            <a:r>
              <a:rPr lang="en-US" sz="1400" b="1" dirty="0" smtClean="0">
                <a:latin typeface="+mn-lt"/>
              </a:rPr>
              <a:t>Describe </a:t>
            </a:r>
            <a:r>
              <a:rPr lang="en-US" sz="1400" b="1" dirty="0">
                <a:latin typeface="+mn-lt"/>
              </a:rPr>
              <a:t>any potential challenges and contingency plans for addressing these challenges. </a:t>
            </a:r>
            <a:r>
              <a:rPr lang="en-US" sz="1400" b="1" dirty="0" smtClean="0">
                <a:latin typeface="+mn-lt"/>
              </a:rPr>
              <a:t/>
            </a:r>
            <a:br>
              <a:rPr lang="en-US" sz="1400" b="1" dirty="0" smtClean="0">
                <a:latin typeface="+mn-lt"/>
              </a:rPr>
            </a:br>
            <a:endParaRPr lang="en-US" sz="1400" b="1" dirty="0" smtClean="0">
              <a:latin typeface="+mn-lt"/>
            </a:endParaRPr>
          </a:p>
          <a:p>
            <a:pPr lvl="1">
              <a:buFont typeface="Arial" panose="020B0604020202020204" pitchFamily="34" charset="0"/>
              <a:buChar char="•"/>
            </a:pPr>
            <a:r>
              <a:rPr lang="en-US" sz="1400" b="1" dirty="0" smtClean="0">
                <a:latin typeface="+mn-lt"/>
              </a:rPr>
              <a:t>Describe </a:t>
            </a:r>
            <a:r>
              <a:rPr lang="en-US" sz="1400" b="1" dirty="0">
                <a:latin typeface="+mn-lt"/>
              </a:rPr>
              <a:t>how funding will support strategies that align with reducing barriers to student learning through expanded access to behavioral health services in </a:t>
            </a:r>
            <a:r>
              <a:rPr lang="en-US" sz="1400" b="1" dirty="0" smtClean="0">
                <a:latin typeface="+mn-lt"/>
              </a:rPr>
              <a:t>schools.</a:t>
            </a:r>
            <a:br>
              <a:rPr lang="en-US" sz="1400" b="1" dirty="0" smtClean="0">
                <a:latin typeface="+mn-lt"/>
              </a:rPr>
            </a:br>
            <a:endParaRPr lang="en-US" sz="1400" b="1" dirty="0" smtClean="0">
              <a:latin typeface="+mn-lt"/>
            </a:endParaRPr>
          </a:p>
          <a:p>
            <a:pPr lvl="1">
              <a:buFont typeface="Arial" panose="020B0604020202020204" pitchFamily="34" charset="0"/>
              <a:buChar char="•"/>
            </a:pPr>
            <a:r>
              <a:rPr lang="en-US" sz="1400" b="1" dirty="0" smtClean="0">
                <a:latin typeface="+mn-lt"/>
              </a:rPr>
              <a:t>Describe </a:t>
            </a:r>
            <a:r>
              <a:rPr lang="en-US" sz="1400" b="1" dirty="0">
                <a:latin typeface="+mn-lt"/>
              </a:rPr>
              <a:t>the CBO’s practice management system and platforms for collecting utilization and outcome </a:t>
            </a:r>
            <a:r>
              <a:rPr lang="en-US" sz="1400" b="1" dirty="0" smtClean="0">
                <a:latin typeface="+mn-lt"/>
              </a:rPr>
              <a:t>data.</a:t>
            </a:r>
            <a:br>
              <a:rPr lang="en-US" sz="1400" b="1" dirty="0" smtClean="0">
                <a:latin typeface="+mn-lt"/>
              </a:rPr>
            </a:br>
            <a:endParaRPr lang="en-US" sz="1400" b="1" dirty="0" smtClean="0">
              <a:latin typeface="+mn-lt"/>
            </a:endParaRPr>
          </a:p>
          <a:p>
            <a:pPr lvl="1">
              <a:buFont typeface="Arial" panose="020B0604020202020204" pitchFamily="34" charset="0"/>
              <a:buChar char="•"/>
            </a:pPr>
            <a:r>
              <a:rPr lang="en-US" sz="1400" b="1" dirty="0" smtClean="0">
                <a:latin typeface="+mn-lt"/>
              </a:rPr>
              <a:t>Describe </a:t>
            </a:r>
            <a:r>
              <a:rPr lang="en-US" sz="1400" b="1" dirty="0">
                <a:latin typeface="+mn-lt"/>
              </a:rPr>
              <a:t>the CBO’s experience complying with submitting required outcome data and tools</a:t>
            </a:r>
            <a:r>
              <a:rPr lang="en-US" sz="1600" b="1" dirty="0">
                <a:latin typeface="+mn-lt"/>
              </a:rPr>
              <a:t>.</a:t>
            </a:r>
          </a:p>
          <a:p>
            <a:pPr marL="0" indent="0">
              <a:buNone/>
            </a:pPr>
            <a:endParaRPr lang="en-US" sz="1400" b="1" dirty="0">
              <a:latin typeface="+mn-lt"/>
            </a:endParaRPr>
          </a:p>
        </p:txBody>
      </p:sp>
    </p:spTree>
    <p:extLst>
      <p:ext uri="{BB962C8B-B14F-4D97-AF65-F5344CB8AC3E}">
        <p14:creationId xmlns:p14="http://schemas.microsoft.com/office/powerpoint/2010/main" val="19324296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chemeClr val="accent2"/>
                </a:solidFill>
                <a:effectLst>
                  <a:outerShdw blurRad="38100" dist="38100" dir="2700000" algn="tl">
                    <a:srgbClr val="000000">
                      <a:alpha val="43137"/>
                    </a:srgbClr>
                  </a:outerShdw>
                </a:effectLst>
                <a:latin typeface="+mj-lt"/>
              </a:rPr>
              <a:t>Program Narrative</a:t>
            </a:r>
            <a:br>
              <a:rPr lang="en-US" sz="2400" b="1" dirty="0" smtClean="0">
                <a:solidFill>
                  <a:schemeClr val="accent2"/>
                </a:solidFill>
                <a:effectLst>
                  <a:outerShdw blurRad="38100" dist="38100" dir="2700000" algn="tl">
                    <a:srgbClr val="000000">
                      <a:alpha val="43137"/>
                    </a:srgbClr>
                  </a:outerShdw>
                </a:effectLst>
                <a:latin typeface="+mj-lt"/>
              </a:rPr>
            </a:br>
            <a:endParaRPr lang="en-US" sz="24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335280" y="1158244"/>
            <a:ext cx="8229600" cy="4869176"/>
          </a:xfrm>
        </p:spPr>
        <p:txBody>
          <a:bodyPr/>
          <a:lstStyle/>
          <a:p>
            <a:pPr lvl="1">
              <a:buFont typeface="Arial" panose="020B0604020202020204" pitchFamily="34" charset="0"/>
              <a:buChar char="•"/>
            </a:pPr>
            <a:r>
              <a:rPr lang="en-US" sz="1400" b="1" dirty="0" smtClean="0">
                <a:latin typeface="+mn-lt"/>
              </a:rPr>
              <a:t>Describe the CBO’s strategies and practices for outreach, support, and engagement with families in a school based setting.</a:t>
            </a:r>
            <a:br>
              <a:rPr lang="en-US" sz="1400" b="1" dirty="0" smtClean="0">
                <a:latin typeface="+mn-lt"/>
              </a:rPr>
            </a:br>
            <a:endParaRPr lang="en-US" sz="1400" b="1" dirty="0" smtClean="0">
              <a:latin typeface="+mn-lt"/>
            </a:endParaRPr>
          </a:p>
          <a:p>
            <a:pPr lvl="1">
              <a:buFont typeface="Arial" panose="020B0604020202020204" pitchFamily="34" charset="0"/>
              <a:buChar char="•"/>
            </a:pPr>
            <a:r>
              <a:rPr lang="en-US" sz="1400" b="1" dirty="0" smtClean="0">
                <a:latin typeface="+mn-lt"/>
              </a:rPr>
              <a:t>Describe the CBO’s menu of prevention, early intervention and treatment services and how these services are reasonable and achievable for student population, families, and school staff to access within the school context. Additionally, describe your organization’s approach to partner to fulfill the full complement of multi-tiered services and partner to fill gaps if needed services are not provided by the applicant CBO.</a:t>
            </a:r>
            <a:br>
              <a:rPr lang="en-US" sz="1400" b="1" dirty="0" smtClean="0">
                <a:latin typeface="+mn-lt"/>
              </a:rPr>
            </a:br>
            <a:endParaRPr lang="en-US" sz="1400" b="1" dirty="0" smtClean="0">
              <a:latin typeface="+mn-lt"/>
            </a:endParaRPr>
          </a:p>
          <a:p>
            <a:pPr lvl="1">
              <a:buFont typeface="Arial" panose="020B0604020202020204" pitchFamily="34" charset="0"/>
              <a:buChar char="•"/>
            </a:pPr>
            <a:r>
              <a:rPr lang="en-US" sz="1400" b="1" dirty="0" smtClean="0">
                <a:latin typeface="+mn-lt"/>
              </a:rPr>
              <a:t>Describe the CBO’s approach to introduce and imbed your work and your organization’s staff into the large existing school team to ensure successful integration.</a:t>
            </a:r>
            <a:br>
              <a:rPr lang="en-US" sz="1400" b="1" dirty="0" smtClean="0">
                <a:latin typeface="+mn-lt"/>
              </a:rPr>
            </a:br>
            <a:endParaRPr lang="en-US" sz="1400" b="1" dirty="0" smtClean="0">
              <a:latin typeface="+mn-lt"/>
            </a:endParaRPr>
          </a:p>
          <a:p>
            <a:pPr lvl="1">
              <a:buFont typeface="Arial" panose="020B0604020202020204" pitchFamily="34" charset="0"/>
              <a:buChar char="•"/>
            </a:pPr>
            <a:r>
              <a:rPr lang="en-US" sz="1400" b="1" dirty="0" smtClean="0">
                <a:latin typeface="+mn-lt"/>
              </a:rPr>
              <a:t>Describe the supervision structure, capacity, and practice within the organization.</a:t>
            </a:r>
            <a:br>
              <a:rPr lang="en-US" sz="1400" b="1" dirty="0" smtClean="0">
                <a:latin typeface="+mn-lt"/>
              </a:rPr>
            </a:br>
            <a:endParaRPr lang="en-US" sz="1400" b="1" dirty="0" smtClean="0">
              <a:latin typeface="+mn-lt"/>
            </a:endParaRPr>
          </a:p>
          <a:p>
            <a:pPr lvl="1">
              <a:buFont typeface="Arial" panose="020B0604020202020204" pitchFamily="34" charset="0"/>
              <a:buChar char="•"/>
            </a:pPr>
            <a:r>
              <a:rPr lang="en-US" sz="1400" b="1" dirty="0" smtClean="0">
                <a:latin typeface="+mn-lt"/>
              </a:rPr>
              <a:t>Describe the Continuous Quality Improvement (CQI) practices related to current licensure and professional development of the supervisors and clinicians.</a:t>
            </a:r>
            <a:br>
              <a:rPr lang="en-US" sz="1400" b="1" dirty="0" smtClean="0">
                <a:latin typeface="+mn-lt"/>
              </a:rPr>
            </a:br>
            <a:endParaRPr lang="en-US" sz="1400" b="1" dirty="0" smtClean="0">
              <a:latin typeface="+mn-lt"/>
            </a:endParaRPr>
          </a:p>
          <a:p>
            <a:pPr lvl="1">
              <a:buFont typeface="Arial" panose="020B0604020202020204" pitchFamily="34" charset="0"/>
              <a:buChar char="•"/>
            </a:pPr>
            <a:r>
              <a:rPr lang="en-US" sz="1400" b="1" dirty="0" smtClean="0">
                <a:latin typeface="+mn-lt"/>
              </a:rPr>
              <a:t>Describe the CBO’s operational practice related to teaming within the behavioral health work with children, youth, and families.</a:t>
            </a:r>
          </a:p>
          <a:p>
            <a:pPr marL="0" indent="0">
              <a:buNone/>
            </a:pPr>
            <a:endParaRPr lang="en-US" sz="1400" dirty="0">
              <a:latin typeface="+mn-lt"/>
            </a:endParaRPr>
          </a:p>
        </p:txBody>
      </p:sp>
    </p:spTree>
    <p:extLst>
      <p:ext uri="{BB962C8B-B14F-4D97-AF65-F5344CB8AC3E}">
        <p14:creationId xmlns:p14="http://schemas.microsoft.com/office/powerpoint/2010/main" val="24319098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Fiscal and Financial Management</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lvl="0">
              <a:buFont typeface="Wingdings" pitchFamily="2" charset="2"/>
              <a:buChar char="q"/>
            </a:pPr>
            <a:r>
              <a:rPr lang="en-US" sz="2000" b="1" dirty="0" smtClean="0">
                <a:latin typeface="+mn-lt"/>
              </a:rPr>
              <a:t>Describe how the CBO will provide sound fiscal management for the infrastructure development to hire and train CBO staff. Include a summary of the fiscal and financial systems in place that will support the grant.</a:t>
            </a:r>
            <a:endParaRPr lang="en-US" sz="2000" b="1" dirty="0">
              <a:latin typeface="+mn-lt"/>
            </a:endParaRPr>
          </a:p>
          <a:p>
            <a:pPr marL="0" indent="0">
              <a:buNone/>
            </a:pPr>
            <a:endParaRPr lang="en-US" sz="2000" dirty="0">
              <a:latin typeface="+mn-lt"/>
            </a:endParaRPr>
          </a:p>
        </p:txBody>
      </p:sp>
    </p:spTree>
    <p:extLst>
      <p:ext uri="{BB962C8B-B14F-4D97-AF65-F5344CB8AC3E}">
        <p14:creationId xmlns:p14="http://schemas.microsoft.com/office/powerpoint/2010/main" val="15121701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Program Reporting</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lvl="0">
              <a:buFont typeface="Wingdings" pitchFamily="2" charset="2"/>
              <a:buChar char="q"/>
            </a:pPr>
            <a:r>
              <a:rPr lang="en-US" sz="2000" b="1" dirty="0" smtClean="0">
                <a:latin typeface="+mn-lt"/>
              </a:rPr>
              <a:t>Discuss the approach to tracking the progress of the work plan.</a:t>
            </a:r>
            <a:endParaRPr lang="en-US" sz="2000" b="1" dirty="0">
              <a:latin typeface="+mn-lt"/>
            </a:endParaRPr>
          </a:p>
          <a:p>
            <a:pPr marL="0" indent="0">
              <a:buNone/>
            </a:pPr>
            <a:endParaRPr lang="en-US" sz="2000" dirty="0">
              <a:latin typeface="+mn-lt"/>
            </a:endParaRPr>
          </a:p>
        </p:txBody>
      </p:sp>
    </p:spTree>
    <p:extLst>
      <p:ext uri="{BB962C8B-B14F-4D97-AF65-F5344CB8AC3E}">
        <p14:creationId xmlns:p14="http://schemas.microsoft.com/office/powerpoint/2010/main" val="3085291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Century Gothic" panose="020B0502020202020204" pitchFamily="34" charset="0"/>
              </a:rPr>
              <a:t>Overview</a:t>
            </a:r>
            <a:endParaRPr lang="en-US" sz="3200" b="1" dirty="0">
              <a:solidFill>
                <a:schemeClr val="accent2"/>
              </a:solidFill>
              <a:effectLst>
                <a:outerShdw blurRad="38100" dist="38100" dir="2700000" algn="tl">
                  <a:srgbClr val="000000">
                    <a:alpha val="43137"/>
                  </a:srgbClr>
                </a:outerShdw>
              </a:effectLst>
              <a:latin typeface="Century Gothic" panose="020B0502020202020204" pitchFamily="34" charset="0"/>
            </a:endParaRPr>
          </a:p>
        </p:txBody>
      </p:sp>
      <p:sp>
        <p:nvSpPr>
          <p:cNvPr id="3" name="Content Placeholder 2"/>
          <p:cNvSpPr>
            <a:spLocks noGrp="1"/>
          </p:cNvSpPr>
          <p:nvPr>
            <p:ph idx="1"/>
          </p:nvPr>
        </p:nvSpPr>
        <p:spPr>
          <a:xfrm>
            <a:off x="457200" y="1219204"/>
            <a:ext cx="8229600" cy="4831076"/>
          </a:xfrm>
        </p:spPr>
        <p:txBody>
          <a:bodyPr/>
          <a:lstStyle/>
          <a:p>
            <a:pPr>
              <a:buFont typeface="Wingdings" pitchFamily="2" charset="2"/>
              <a:buChar char="q"/>
            </a:pPr>
            <a:r>
              <a:rPr lang="en-US" sz="1800" b="1" dirty="0">
                <a:latin typeface="+mn-lt"/>
              </a:rPr>
              <a:t>The Department of Behavioral Health (DBH</a:t>
            </a:r>
            <a:r>
              <a:rPr lang="en-US" sz="1800" b="1" dirty="0" smtClean="0">
                <a:latin typeface="+mn-lt"/>
              </a:rPr>
              <a:t>) </a:t>
            </a:r>
            <a:r>
              <a:rPr lang="en-US" sz="1800" b="1" dirty="0">
                <a:latin typeface="+mn-lt"/>
              </a:rPr>
              <a:t>is soliciting applications of Community Based Organizations (CBOs) within the </a:t>
            </a:r>
            <a:r>
              <a:rPr lang="en-US" sz="1800" b="1" dirty="0" smtClean="0">
                <a:latin typeface="+mn-lt"/>
              </a:rPr>
              <a:t>behavioral </a:t>
            </a:r>
            <a:r>
              <a:rPr lang="en-US" sz="1800" b="1" dirty="0">
                <a:latin typeface="+mn-lt"/>
              </a:rPr>
              <a:t>health sector to provide </a:t>
            </a:r>
            <a:r>
              <a:rPr lang="en-US" sz="1800" b="1" dirty="0" smtClean="0">
                <a:latin typeface="+mn-lt"/>
              </a:rPr>
              <a:t>school-based behavioral health services </a:t>
            </a:r>
            <a:r>
              <a:rPr lang="en-US" sz="1800" b="1" dirty="0">
                <a:latin typeface="+mn-lt"/>
              </a:rPr>
              <a:t>in District of Columbia Public Schools (DCPS) and District of Columbia Public Charter Schools (DCPCS). </a:t>
            </a:r>
            <a:r>
              <a:rPr lang="en-US" sz="1800" b="1" dirty="0" smtClean="0">
                <a:latin typeface="+mn-lt"/>
              </a:rPr>
              <a:t/>
            </a:r>
            <a:br>
              <a:rPr lang="en-US" sz="1800" b="1" dirty="0" smtClean="0">
                <a:latin typeface="+mn-lt"/>
              </a:rPr>
            </a:br>
            <a:endParaRPr lang="en-US" sz="1800" b="1" dirty="0" smtClean="0">
              <a:latin typeface="+mn-lt"/>
            </a:endParaRPr>
          </a:p>
          <a:p>
            <a:pPr>
              <a:buFont typeface="Wingdings" pitchFamily="2" charset="2"/>
              <a:buChar char="q"/>
            </a:pPr>
            <a:r>
              <a:rPr lang="en-US" sz="1800" b="1" dirty="0" smtClean="0">
                <a:latin typeface="+mn-lt"/>
              </a:rPr>
              <a:t>A </a:t>
            </a:r>
            <a:r>
              <a:rPr lang="en-US" sz="1800" b="1" dirty="0">
                <a:latin typeface="+mn-lt"/>
              </a:rPr>
              <a:t>CBO may apply to provide services based on its projected capacity to hire and </a:t>
            </a:r>
            <a:r>
              <a:rPr lang="en-US" sz="1800" b="1" dirty="0" smtClean="0">
                <a:latin typeface="+mn-lt"/>
              </a:rPr>
              <a:t>place full-time </a:t>
            </a:r>
            <a:r>
              <a:rPr lang="en-US" sz="1800" b="1" dirty="0">
                <a:latin typeface="+mn-lt"/>
              </a:rPr>
              <a:t>clinicians in school placements. </a:t>
            </a:r>
            <a:r>
              <a:rPr lang="en-US" sz="1800" b="1" dirty="0" smtClean="0">
                <a:latin typeface="+mn-lt"/>
              </a:rPr>
              <a:t/>
            </a:r>
            <a:br>
              <a:rPr lang="en-US" sz="1800" b="1" dirty="0" smtClean="0">
                <a:latin typeface="+mn-lt"/>
              </a:rPr>
            </a:br>
            <a:endParaRPr lang="en-US" sz="1800" b="1" dirty="0" smtClean="0">
              <a:latin typeface="+mn-lt"/>
            </a:endParaRPr>
          </a:p>
          <a:p>
            <a:pPr>
              <a:buFont typeface="Wingdings" pitchFamily="2" charset="2"/>
              <a:buChar char="q"/>
            </a:pPr>
            <a:r>
              <a:rPr lang="en-US" sz="1800" b="1" dirty="0" smtClean="0">
                <a:latin typeface="+mn-lt"/>
              </a:rPr>
              <a:t>A </a:t>
            </a:r>
            <a:r>
              <a:rPr lang="en-US" sz="1800" b="1" dirty="0">
                <a:latin typeface="+mn-lt"/>
              </a:rPr>
              <a:t>CBO shall be responsible for the implementation of services within the Comprehensive School </a:t>
            </a:r>
            <a:r>
              <a:rPr lang="en-US" sz="1800" b="1" dirty="0" smtClean="0">
                <a:latin typeface="+mn-lt"/>
              </a:rPr>
              <a:t>Behavioral </a:t>
            </a:r>
            <a:r>
              <a:rPr lang="en-US" sz="1800" b="1" dirty="0">
                <a:latin typeface="+mn-lt"/>
              </a:rPr>
              <a:t>Health model. </a:t>
            </a:r>
            <a:r>
              <a:rPr lang="en-US" sz="1800" b="1" dirty="0" smtClean="0">
                <a:latin typeface="+mn-lt"/>
              </a:rPr>
              <a:t/>
            </a:r>
            <a:br>
              <a:rPr lang="en-US" sz="1800" b="1" dirty="0" smtClean="0">
                <a:latin typeface="+mn-lt"/>
              </a:rPr>
            </a:br>
            <a:endParaRPr lang="en-US" sz="1800" b="1" dirty="0">
              <a:latin typeface="+mn-lt"/>
            </a:endParaRPr>
          </a:p>
          <a:p>
            <a:pPr>
              <a:buFont typeface="Wingdings" pitchFamily="2" charset="2"/>
              <a:buChar char="q"/>
            </a:pPr>
            <a:r>
              <a:rPr lang="en-US" sz="1800" b="1" dirty="0" smtClean="0">
                <a:latin typeface="+mn-lt"/>
              </a:rPr>
              <a:t>Cohort 3 is comprised of 60 schools.</a:t>
            </a:r>
          </a:p>
          <a:p>
            <a:pPr>
              <a:buFont typeface="Wingdings" pitchFamily="2" charset="2"/>
              <a:buChar char="q"/>
            </a:pPr>
            <a:endParaRPr lang="en-US" sz="1800" b="1" dirty="0">
              <a:latin typeface="+mn-lt"/>
            </a:endParaRPr>
          </a:p>
          <a:p>
            <a:pPr>
              <a:buFont typeface="Wingdings" pitchFamily="2" charset="2"/>
              <a:buChar char="q"/>
            </a:pPr>
            <a:r>
              <a:rPr lang="en-US" sz="1800" b="1" dirty="0" smtClean="0">
                <a:latin typeface="+mn-lt"/>
              </a:rPr>
              <a:t>Funding will support the non-billable services provided to those Cohort  schools. </a:t>
            </a:r>
            <a:r>
              <a:rPr lang="en-US" sz="1400" b="1" dirty="0" smtClean="0">
                <a:latin typeface="+mn-lt"/>
              </a:rPr>
              <a:t/>
            </a:r>
            <a:br>
              <a:rPr lang="en-US" sz="1400" b="1" dirty="0" smtClean="0">
                <a:latin typeface="+mn-lt"/>
              </a:rPr>
            </a:br>
            <a:endParaRPr lang="en-US" sz="1400" b="1" dirty="0" smtClean="0">
              <a:latin typeface="+mn-lt"/>
            </a:endParaRPr>
          </a:p>
          <a:p>
            <a:pPr marL="0" indent="0">
              <a:buNone/>
            </a:pPr>
            <a:endParaRPr lang="en-US" sz="2000" b="1"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710867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Budget and Budget Narrative</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lvl="0">
              <a:buFont typeface="Wingdings" pitchFamily="2" charset="2"/>
              <a:buChar char="q"/>
            </a:pPr>
            <a:r>
              <a:rPr lang="en-US" sz="2000" b="1" dirty="0">
                <a:latin typeface="+mn-lt"/>
              </a:rPr>
              <a:t>Provide a line-item budget and budget narrative justification regarding the CBO’s rate for Personnel, Prevention, Early Intervention and Non-Billable activities, equipment, Therapeutic Supplies (including Subcontractual Agreements or consultants if applicable).  </a:t>
            </a:r>
            <a:endParaRPr lang="en-US" sz="2000" b="1" dirty="0" smtClean="0">
              <a:latin typeface="+mn-lt"/>
            </a:endParaRPr>
          </a:p>
          <a:p>
            <a:pPr lvl="0">
              <a:buFont typeface="Wingdings" pitchFamily="2" charset="2"/>
              <a:buChar char="q"/>
            </a:pPr>
            <a:endParaRPr lang="en-US" sz="2000" b="1" dirty="0">
              <a:latin typeface="+mn-lt"/>
            </a:endParaRPr>
          </a:p>
          <a:p>
            <a:pPr lvl="0">
              <a:buFont typeface="Wingdings" pitchFamily="2" charset="2"/>
              <a:buChar char="q"/>
            </a:pPr>
            <a:r>
              <a:rPr lang="en-US" sz="2000" b="1" dirty="0" smtClean="0">
                <a:latin typeface="+mn-lt"/>
              </a:rPr>
              <a:t>Attachment VI </a:t>
            </a:r>
            <a:r>
              <a:rPr lang="en-US" sz="2000" b="1" dirty="0">
                <a:latin typeface="+mn-lt"/>
              </a:rPr>
              <a:t>is the budget and budget narrative justification form. This form does not count towards </a:t>
            </a:r>
            <a:r>
              <a:rPr lang="en-US" sz="2000" b="1" dirty="0" smtClean="0">
                <a:latin typeface="+mn-lt"/>
              </a:rPr>
              <a:t>the </a:t>
            </a:r>
            <a:r>
              <a:rPr lang="en-US" sz="2000" b="1" dirty="0">
                <a:latin typeface="+mn-lt"/>
              </a:rPr>
              <a:t>page limit. </a:t>
            </a:r>
          </a:p>
          <a:p>
            <a:pPr marL="0" indent="0">
              <a:buNone/>
            </a:pPr>
            <a:endParaRPr lang="en-US" sz="2000" dirty="0">
              <a:latin typeface="+mn-lt"/>
            </a:endParaRPr>
          </a:p>
        </p:txBody>
      </p:sp>
    </p:spTree>
    <p:extLst>
      <p:ext uri="{BB962C8B-B14F-4D97-AF65-F5344CB8AC3E}">
        <p14:creationId xmlns:p14="http://schemas.microsoft.com/office/powerpoint/2010/main" val="41193056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Allowable Budget Line Items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a:buFont typeface="Wingdings" pitchFamily="2" charset="2"/>
              <a:buChar char="q"/>
            </a:pPr>
            <a:r>
              <a:rPr lang="en-US" sz="2000" b="1" dirty="0" smtClean="0">
                <a:latin typeface="+mn-lt"/>
              </a:rPr>
              <a:t>Personnel</a:t>
            </a:r>
          </a:p>
          <a:p>
            <a:pPr>
              <a:buFont typeface="Wingdings" pitchFamily="2" charset="2"/>
              <a:buChar char="q"/>
            </a:pPr>
            <a:r>
              <a:rPr lang="en-US" sz="2000" b="1" dirty="0" smtClean="0">
                <a:latin typeface="+mn-lt"/>
              </a:rPr>
              <a:t>Fringe</a:t>
            </a:r>
          </a:p>
          <a:p>
            <a:pPr>
              <a:buFont typeface="Wingdings" pitchFamily="2" charset="2"/>
              <a:buChar char="q"/>
            </a:pPr>
            <a:r>
              <a:rPr lang="en-US" sz="2000" b="1" dirty="0" smtClean="0">
                <a:latin typeface="+mn-lt"/>
              </a:rPr>
              <a:t>Prevention, Early Intervention/Non-Billable Activities</a:t>
            </a:r>
          </a:p>
          <a:p>
            <a:pPr>
              <a:buFont typeface="Wingdings" pitchFamily="2" charset="2"/>
              <a:buChar char="q"/>
            </a:pPr>
            <a:r>
              <a:rPr lang="en-US" sz="2000" b="1" dirty="0" smtClean="0">
                <a:latin typeface="+mn-lt"/>
              </a:rPr>
              <a:t>Equipment</a:t>
            </a:r>
          </a:p>
          <a:p>
            <a:pPr>
              <a:buFont typeface="Wingdings" pitchFamily="2" charset="2"/>
              <a:buChar char="q"/>
            </a:pPr>
            <a:r>
              <a:rPr lang="en-US" sz="2000" b="1" dirty="0" smtClean="0">
                <a:latin typeface="+mn-lt"/>
              </a:rPr>
              <a:t>Supplies</a:t>
            </a:r>
          </a:p>
          <a:p>
            <a:pPr>
              <a:buFont typeface="Wingdings" pitchFamily="2" charset="2"/>
              <a:buChar char="q"/>
            </a:pPr>
            <a:r>
              <a:rPr lang="en-US" sz="2000" b="1" dirty="0" smtClean="0">
                <a:latin typeface="+mn-lt"/>
              </a:rPr>
              <a:t>Contractual</a:t>
            </a:r>
          </a:p>
          <a:p>
            <a:pPr>
              <a:buFont typeface="Wingdings" pitchFamily="2" charset="2"/>
              <a:buChar char="q"/>
            </a:pPr>
            <a:r>
              <a:rPr lang="en-US" sz="2000" b="1" dirty="0" smtClean="0">
                <a:latin typeface="+mn-lt"/>
              </a:rPr>
              <a:t>Other Direct Costs</a:t>
            </a:r>
          </a:p>
          <a:p>
            <a:pPr>
              <a:buFont typeface="Wingdings" pitchFamily="2" charset="2"/>
              <a:buChar char="q"/>
            </a:pPr>
            <a:r>
              <a:rPr lang="en-US" sz="2000" b="1" dirty="0" smtClean="0">
                <a:latin typeface="+mn-lt"/>
              </a:rPr>
              <a:t>Indirect Costs (cannot exceed 10% of total project costs)</a:t>
            </a:r>
            <a:endParaRPr lang="en-US" sz="2000" b="1" dirty="0">
              <a:latin typeface="+mn-lt"/>
            </a:endParaRPr>
          </a:p>
        </p:txBody>
      </p:sp>
    </p:spTree>
    <p:extLst>
      <p:ext uri="{BB962C8B-B14F-4D97-AF65-F5344CB8AC3E}">
        <p14:creationId xmlns:p14="http://schemas.microsoft.com/office/powerpoint/2010/main" val="19835778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Attachments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marL="0" indent="0">
              <a:buNone/>
            </a:pPr>
            <a:r>
              <a:rPr lang="en-US" sz="1400" b="1" dirty="0" smtClean="0">
                <a:latin typeface="+mn-lt"/>
              </a:rPr>
              <a:t>Attachment </a:t>
            </a:r>
            <a:r>
              <a:rPr lang="en-US" sz="1400" b="1" dirty="0">
                <a:latin typeface="+mn-lt"/>
              </a:rPr>
              <a:t>I</a:t>
            </a:r>
            <a:r>
              <a:rPr lang="en-US" sz="1400" b="1" dirty="0" smtClean="0">
                <a:latin typeface="+mn-lt"/>
              </a:rPr>
              <a:t>:</a:t>
            </a:r>
            <a:r>
              <a:rPr lang="en-US" sz="1400" b="1" dirty="0">
                <a:latin typeface="+mn-lt"/>
              </a:rPr>
              <a:t>	</a:t>
            </a:r>
            <a:r>
              <a:rPr lang="en-US" sz="1400" b="1" dirty="0" smtClean="0">
                <a:latin typeface="+mn-lt"/>
              </a:rPr>
              <a:t>Notice of Eligibility and Experience Requirements</a:t>
            </a:r>
            <a:endParaRPr lang="en-US" sz="1400" b="1" dirty="0">
              <a:latin typeface="+mn-lt"/>
            </a:endParaRPr>
          </a:p>
          <a:p>
            <a:pPr marL="0" indent="0">
              <a:buNone/>
            </a:pPr>
            <a:r>
              <a:rPr lang="en-US" sz="1400" b="1" dirty="0">
                <a:latin typeface="+mn-lt"/>
              </a:rPr>
              <a:t> </a:t>
            </a:r>
          </a:p>
          <a:p>
            <a:pPr marL="0" indent="0">
              <a:buNone/>
            </a:pPr>
            <a:r>
              <a:rPr lang="en-US" sz="1400" b="1" dirty="0" smtClean="0">
                <a:latin typeface="+mn-lt"/>
              </a:rPr>
              <a:t>Attachment II:</a:t>
            </a:r>
            <a:r>
              <a:rPr lang="en-US" sz="1400" b="1" dirty="0">
                <a:latin typeface="+mn-lt"/>
              </a:rPr>
              <a:t>	</a:t>
            </a:r>
            <a:r>
              <a:rPr lang="en-US" sz="1400" b="1" dirty="0" smtClean="0">
                <a:latin typeface="+mn-lt"/>
              </a:rPr>
              <a:t>Intent to Apply Notification</a:t>
            </a:r>
            <a:endParaRPr lang="en-US" sz="1400" b="1" dirty="0">
              <a:latin typeface="+mn-lt"/>
            </a:endParaRPr>
          </a:p>
          <a:p>
            <a:pPr marL="0" indent="0">
              <a:buNone/>
            </a:pPr>
            <a:endParaRPr lang="en-US" sz="1400" b="1" dirty="0">
              <a:latin typeface="+mn-lt"/>
            </a:endParaRPr>
          </a:p>
          <a:p>
            <a:pPr marL="0" indent="0">
              <a:buNone/>
            </a:pPr>
            <a:r>
              <a:rPr lang="en-US" sz="1400" b="1" dirty="0" smtClean="0">
                <a:latin typeface="+mn-lt"/>
              </a:rPr>
              <a:t>Attachment III:	Applicant Profile</a:t>
            </a:r>
          </a:p>
          <a:p>
            <a:pPr marL="0" indent="0">
              <a:buNone/>
            </a:pPr>
            <a:endParaRPr lang="en-US" sz="1400" b="1" dirty="0" smtClean="0">
              <a:latin typeface="+mn-lt"/>
            </a:endParaRPr>
          </a:p>
          <a:p>
            <a:pPr marL="0" indent="0">
              <a:buNone/>
            </a:pPr>
            <a:r>
              <a:rPr lang="en-US" sz="1400" b="1" dirty="0" smtClean="0">
                <a:latin typeface="+mn-lt"/>
              </a:rPr>
              <a:t>Attachment IV:	Work Plan</a:t>
            </a:r>
          </a:p>
          <a:p>
            <a:pPr marL="0" indent="0">
              <a:buNone/>
            </a:pPr>
            <a:endParaRPr lang="en-US" sz="1400" b="1" dirty="0" smtClean="0">
              <a:latin typeface="+mn-lt"/>
            </a:endParaRPr>
          </a:p>
          <a:p>
            <a:pPr marL="0" indent="0">
              <a:buNone/>
            </a:pPr>
            <a:r>
              <a:rPr lang="en-US" sz="1400" b="1" dirty="0" smtClean="0">
                <a:latin typeface="+mn-lt"/>
              </a:rPr>
              <a:t>Attachment V:	Staffing Plan</a:t>
            </a:r>
          </a:p>
          <a:p>
            <a:pPr marL="0" indent="0">
              <a:buNone/>
            </a:pPr>
            <a:r>
              <a:rPr lang="en-US" sz="1400" b="1" dirty="0" smtClean="0">
                <a:latin typeface="+mn-lt"/>
              </a:rPr>
              <a:t> </a:t>
            </a:r>
          </a:p>
          <a:p>
            <a:pPr marL="0" indent="0">
              <a:buNone/>
            </a:pPr>
            <a:r>
              <a:rPr lang="en-US" sz="1400" b="1" dirty="0" smtClean="0">
                <a:latin typeface="+mn-lt"/>
              </a:rPr>
              <a:t>Attachment VI:</a:t>
            </a:r>
            <a:r>
              <a:rPr lang="en-US" sz="1400" b="1" dirty="0">
                <a:latin typeface="+mn-lt"/>
              </a:rPr>
              <a:t>	</a:t>
            </a:r>
            <a:r>
              <a:rPr lang="en-US" sz="1400" b="1" dirty="0" smtClean="0">
                <a:latin typeface="+mn-lt"/>
              </a:rPr>
              <a:t>Budget and Budget Narrative</a:t>
            </a:r>
          </a:p>
          <a:p>
            <a:pPr marL="0" indent="0">
              <a:buNone/>
            </a:pPr>
            <a:endParaRPr lang="en-US" sz="1400" b="1" dirty="0">
              <a:latin typeface="+mn-lt"/>
            </a:endParaRPr>
          </a:p>
          <a:p>
            <a:pPr marL="0" indent="0">
              <a:buNone/>
            </a:pPr>
            <a:r>
              <a:rPr lang="en-US" sz="1400" b="1" dirty="0" smtClean="0">
                <a:latin typeface="+mn-lt"/>
              </a:rPr>
              <a:t>Attachment VII	Advance Payment Request Form</a:t>
            </a:r>
          </a:p>
          <a:p>
            <a:pPr marL="0" indent="0">
              <a:buNone/>
            </a:pPr>
            <a:endParaRPr lang="en-US" sz="1400" b="1" dirty="0">
              <a:latin typeface="+mn-lt"/>
            </a:endParaRPr>
          </a:p>
          <a:p>
            <a:pPr marL="0" indent="0">
              <a:buNone/>
            </a:pPr>
            <a:r>
              <a:rPr lang="en-US" sz="1400" b="1" dirty="0" smtClean="0">
                <a:latin typeface="+mn-lt"/>
              </a:rPr>
              <a:t>Attachment VIII	DBH Receipt Form</a:t>
            </a:r>
            <a:endParaRPr lang="en-US" sz="1400" b="1" dirty="0">
              <a:latin typeface="+mn-lt"/>
            </a:endParaRPr>
          </a:p>
          <a:p>
            <a:pPr marL="0" indent="0">
              <a:buNone/>
            </a:pPr>
            <a:endParaRPr lang="en-US" sz="2000" b="1" dirty="0">
              <a:latin typeface="+mn-lt"/>
            </a:endParaRPr>
          </a:p>
        </p:txBody>
      </p:sp>
    </p:spTree>
    <p:extLst>
      <p:ext uri="{BB962C8B-B14F-4D97-AF65-F5344CB8AC3E}">
        <p14:creationId xmlns:p14="http://schemas.microsoft.com/office/powerpoint/2010/main" val="1480526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Attachments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marL="0" indent="0">
              <a:buNone/>
            </a:pPr>
            <a:r>
              <a:rPr lang="en-US" sz="1400" b="1" dirty="0" smtClean="0">
                <a:latin typeface="+mn-lt"/>
              </a:rPr>
              <a:t>Attachment :</a:t>
            </a:r>
            <a:r>
              <a:rPr lang="en-US" sz="1400" b="1" dirty="0">
                <a:latin typeface="+mn-lt"/>
              </a:rPr>
              <a:t>	</a:t>
            </a:r>
            <a:r>
              <a:rPr lang="en-US" sz="1400" b="1" dirty="0" smtClean="0">
                <a:latin typeface="+mn-lt"/>
              </a:rPr>
              <a:t>Letters of Agreement (if applicable) </a:t>
            </a:r>
            <a:endParaRPr lang="en-US" sz="1400" b="1" dirty="0">
              <a:latin typeface="+mn-lt"/>
            </a:endParaRPr>
          </a:p>
          <a:p>
            <a:pPr marL="0" indent="0">
              <a:buNone/>
            </a:pPr>
            <a:endParaRPr lang="en-US" sz="1400" b="1" dirty="0">
              <a:latin typeface="+mn-lt"/>
            </a:endParaRPr>
          </a:p>
          <a:p>
            <a:pPr marL="0" indent="0">
              <a:buNone/>
            </a:pPr>
            <a:r>
              <a:rPr lang="en-US" sz="1400" b="1" dirty="0" smtClean="0">
                <a:latin typeface="+mn-lt"/>
              </a:rPr>
              <a:t>Attachment :	Business License &amp; Certificate of Occupancy</a:t>
            </a:r>
          </a:p>
          <a:p>
            <a:pPr marL="0" indent="0">
              <a:buNone/>
            </a:pPr>
            <a:r>
              <a:rPr lang="en-US" sz="1400" b="1" dirty="0" smtClean="0">
                <a:latin typeface="+mn-lt"/>
              </a:rPr>
              <a:t> </a:t>
            </a:r>
          </a:p>
          <a:p>
            <a:pPr marL="0" indent="0">
              <a:buNone/>
            </a:pPr>
            <a:r>
              <a:rPr lang="en-US" sz="1400" b="1" dirty="0" smtClean="0">
                <a:latin typeface="+mn-lt"/>
              </a:rPr>
              <a:t>Attachment :	Clean Hands Certification</a:t>
            </a:r>
          </a:p>
          <a:p>
            <a:pPr marL="0" indent="0">
              <a:buNone/>
            </a:pPr>
            <a:r>
              <a:rPr lang="en-US" sz="1400" b="1" dirty="0" smtClean="0">
                <a:latin typeface="+mn-lt"/>
              </a:rPr>
              <a:t> </a:t>
            </a:r>
          </a:p>
          <a:p>
            <a:pPr marL="0" indent="0">
              <a:buNone/>
            </a:pPr>
            <a:r>
              <a:rPr lang="en-US" sz="1400" b="1" dirty="0" smtClean="0">
                <a:latin typeface="+mn-lt"/>
              </a:rPr>
              <a:t>Attachment :</a:t>
            </a:r>
            <a:r>
              <a:rPr lang="en-US" sz="1400" b="1" dirty="0">
                <a:latin typeface="+mn-lt"/>
              </a:rPr>
              <a:t>	</a:t>
            </a:r>
            <a:r>
              <a:rPr lang="en-US" sz="1400" b="1" dirty="0" smtClean="0">
                <a:latin typeface="+mn-lt"/>
              </a:rPr>
              <a:t>501(c)(3) Letter</a:t>
            </a:r>
            <a:endParaRPr lang="en-US" sz="2000" dirty="0">
              <a:latin typeface="+mn-lt"/>
            </a:endParaRPr>
          </a:p>
        </p:txBody>
      </p:sp>
    </p:spTree>
    <p:extLst>
      <p:ext uri="{BB962C8B-B14F-4D97-AF65-F5344CB8AC3E}">
        <p14:creationId xmlns:p14="http://schemas.microsoft.com/office/powerpoint/2010/main" val="3238676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Attachments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57200" y="1417638"/>
            <a:ext cx="8229600" cy="4525963"/>
          </a:xfrm>
        </p:spPr>
        <p:txBody>
          <a:bodyPr/>
          <a:lstStyle/>
          <a:p>
            <a:pPr marL="0" indent="0">
              <a:buNone/>
            </a:pPr>
            <a:r>
              <a:rPr lang="en-US" sz="1400" b="1" dirty="0" smtClean="0">
                <a:latin typeface="+mn-lt"/>
              </a:rPr>
              <a:t>Attachment :</a:t>
            </a:r>
            <a:r>
              <a:rPr lang="en-US" sz="1400" b="1" dirty="0">
                <a:latin typeface="+mn-lt"/>
              </a:rPr>
              <a:t>	</a:t>
            </a:r>
            <a:r>
              <a:rPr lang="en-US" sz="1400" b="1" dirty="0" smtClean="0">
                <a:latin typeface="+mn-lt"/>
              </a:rPr>
              <a:t>Articles of Incorporation &amp; Bylaws</a:t>
            </a:r>
            <a:endParaRPr lang="en-US" sz="1400" b="1" dirty="0">
              <a:latin typeface="+mn-lt"/>
            </a:endParaRPr>
          </a:p>
          <a:p>
            <a:pPr marL="0" indent="0">
              <a:buNone/>
            </a:pPr>
            <a:endParaRPr lang="en-US" sz="1400" b="1" dirty="0">
              <a:latin typeface="+mn-lt"/>
            </a:endParaRPr>
          </a:p>
          <a:p>
            <a:pPr marL="0" indent="0">
              <a:buNone/>
            </a:pPr>
            <a:r>
              <a:rPr lang="en-US" sz="1400" b="1" dirty="0" smtClean="0">
                <a:latin typeface="+mn-lt"/>
              </a:rPr>
              <a:t>Attachment :</a:t>
            </a:r>
            <a:r>
              <a:rPr lang="en-US" sz="1400" b="1" dirty="0">
                <a:latin typeface="+mn-lt"/>
              </a:rPr>
              <a:t>	</a:t>
            </a:r>
            <a:r>
              <a:rPr lang="en-US" sz="1400" b="1" dirty="0" smtClean="0">
                <a:latin typeface="+mn-lt"/>
              </a:rPr>
              <a:t>IRS W-9 Form</a:t>
            </a:r>
          </a:p>
          <a:p>
            <a:pPr marL="0" indent="0">
              <a:buNone/>
            </a:pPr>
            <a:endParaRPr lang="en-US" sz="1400" b="1" dirty="0">
              <a:latin typeface="+mn-lt"/>
            </a:endParaRPr>
          </a:p>
          <a:p>
            <a:pPr marL="0" indent="0">
              <a:buNone/>
            </a:pPr>
            <a:r>
              <a:rPr lang="en-US" sz="1400" b="1" dirty="0" smtClean="0">
                <a:latin typeface="+mn-lt"/>
              </a:rPr>
              <a:t>Attachment:	IRS Tax Exemption Letter</a:t>
            </a:r>
          </a:p>
          <a:p>
            <a:pPr marL="0" indent="0">
              <a:buNone/>
            </a:pPr>
            <a:endParaRPr lang="en-US" sz="1400" b="1" dirty="0">
              <a:latin typeface="+mn-lt"/>
            </a:endParaRPr>
          </a:p>
          <a:p>
            <a:pPr marL="0" indent="0">
              <a:buNone/>
            </a:pPr>
            <a:r>
              <a:rPr lang="en-US" sz="1400" b="1" dirty="0" smtClean="0">
                <a:latin typeface="+mn-lt"/>
              </a:rPr>
              <a:t>Attachment:	Current Fiscal Year Budget</a:t>
            </a:r>
          </a:p>
          <a:p>
            <a:pPr marL="0" indent="0">
              <a:buNone/>
            </a:pPr>
            <a:endParaRPr lang="en-US" sz="1400" b="1" dirty="0">
              <a:latin typeface="+mn-lt"/>
            </a:endParaRPr>
          </a:p>
          <a:p>
            <a:pPr marL="0" indent="0">
              <a:buNone/>
            </a:pPr>
            <a:r>
              <a:rPr lang="en-US" sz="1400" b="1" dirty="0" smtClean="0">
                <a:latin typeface="+mn-lt"/>
              </a:rPr>
              <a:t>Attachment:	Financial Statements</a:t>
            </a:r>
          </a:p>
          <a:p>
            <a:pPr marL="0" indent="0">
              <a:buNone/>
            </a:pPr>
            <a:endParaRPr lang="en-US" sz="1400" b="1" dirty="0">
              <a:latin typeface="+mn-lt"/>
            </a:endParaRPr>
          </a:p>
          <a:p>
            <a:pPr marL="0" indent="0">
              <a:buNone/>
            </a:pPr>
            <a:r>
              <a:rPr lang="en-US" sz="1400" b="1" dirty="0" smtClean="0">
                <a:latin typeface="+mn-lt"/>
              </a:rPr>
              <a:t>Attachment:	Separation of Duties Policy</a:t>
            </a:r>
          </a:p>
          <a:p>
            <a:pPr marL="0" indent="0">
              <a:buNone/>
            </a:pPr>
            <a:endParaRPr lang="en-US" sz="1400" b="1" dirty="0">
              <a:latin typeface="+mn-lt"/>
            </a:endParaRPr>
          </a:p>
          <a:p>
            <a:pPr marL="0" indent="0">
              <a:buNone/>
            </a:pPr>
            <a:r>
              <a:rPr lang="en-US" sz="1400" b="1" dirty="0" smtClean="0">
                <a:latin typeface="+mn-lt"/>
              </a:rPr>
              <a:t>Attachment:	Board of Directors</a:t>
            </a:r>
            <a:endParaRPr lang="en-US" sz="1400" b="1" dirty="0">
              <a:latin typeface="+mn-lt"/>
            </a:endParaRPr>
          </a:p>
          <a:p>
            <a:pPr marL="0" indent="0">
              <a:buNone/>
            </a:pPr>
            <a:r>
              <a:rPr lang="en-US" sz="1400" b="1" dirty="0">
                <a:latin typeface="+mn-lt"/>
              </a:rPr>
              <a:t> </a:t>
            </a:r>
          </a:p>
          <a:p>
            <a:pPr marL="0" indent="0">
              <a:buNone/>
            </a:pPr>
            <a:r>
              <a:rPr lang="en-US" sz="1400" b="1" dirty="0" smtClean="0">
                <a:latin typeface="+mn-lt"/>
              </a:rPr>
              <a:t>Attachment:	System of Award Management Registration</a:t>
            </a:r>
            <a:endParaRPr lang="en-US" sz="1400" b="1" dirty="0">
              <a:latin typeface="+mn-lt"/>
            </a:endParaRPr>
          </a:p>
          <a:p>
            <a:pPr marL="0" indent="0">
              <a:buNone/>
            </a:pPr>
            <a:endParaRPr lang="en-US" sz="2000" dirty="0">
              <a:latin typeface="+mn-lt"/>
            </a:endParaRPr>
          </a:p>
        </p:txBody>
      </p:sp>
    </p:spTree>
    <p:extLst>
      <p:ext uri="{BB962C8B-B14F-4D97-AF65-F5344CB8AC3E}">
        <p14:creationId xmlns:p14="http://schemas.microsoft.com/office/powerpoint/2010/main" val="8538628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Scoring of Applications</a:t>
            </a:r>
            <a:br>
              <a:rPr lang="en-US" sz="3200" b="1" dirty="0" smtClean="0">
                <a:solidFill>
                  <a:schemeClr val="accent2"/>
                </a:solidFill>
                <a:effectLst>
                  <a:outerShdw blurRad="38100" dist="38100" dir="2700000" algn="tl">
                    <a:srgbClr val="000000">
                      <a:alpha val="43137"/>
                    </a:srgbClr>
                  </a:outerShdw>
                </a:effectLst>
                <a:latin typeface="+mj-lt"/>
              </a:rPr>
            </a:b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a:buFont typeface="Wingdings" pitchFamily="2" charset="2"/>
              <a:buChar char="q"/>
            </a:pPr>
            <a:r>
              <a:rPr lang="en-US" sz="1800" b="1" dirty="0" smtClean="0">
                <a:latin typeface="+mn-lt"/>
              </a:rPr>
              <a:t>All </a:t>
            </a:r>
            <a:r>
              <a:rPr lang="en-US" sz="1800" b="1" dirty="0">
                <a:latin typeface="+mn-lt"/>
              </a:rPr>
              <a:t>applications for this RFA will be objectively reviewed and scored against the following key criteria.</a:t>
            </a:r>
          </a:p>
          <a:p>
            <a:pPr>
              <a:buFont typeface="Wingdings" pitchFamily="2" charset="2"/>
              <a:buChar char="q"/>
            </a:pPr>
            <a:endParaRPr lang="en-US" sz="1800" b="1" dirty="0">
              <a:latin typeface="+mn-lt"/>
            </a:endParaRPr>
          </a:p>
          <a:p>
            <a:pPr>
              <a:buFont typeface="Wingdings" pitchFamily="2" charset="2"/>
              <a:buChar char="q"/>
            </a:pPr>
            <a:r>
              <a:rPr lang="en-US" sz="1800" b="1" dirty="0">
                <a:latin typeface="+mn-lt"/>
              </a:rPr>
              <a:t>Criterion A – Administrative (Total of </a:t>
            </a:r>
            <a:r>
              <a:rPr lang="en-US" sz="1800" b="1" dirty="0" smtClean="0">
                <a:latin typeface="+mn-lt"/>
              </a:rPr>
              <a:t>20 </a:t>
            </a:r>
            <a:r>
              <a:rPr lang="en-US" sz="1800" b="1" dirty="0">
                <a:latin typeface="+mn-lt"/>
              </a:rPr>
              <a:t>Points)</a:t>
            </a:r>
          </a:p>
          <a:p>
            <a:pPr>
              <a:buFont typeface="Wingdings" pitchFamily="2" charset="2"/>
              <a:buChar char="q"/>
            </a:pPr>
            <a:endParaRPr lang="en-US" sz="1800" b="1" dirty="0">
              <a:latin typeface="+mn-lt"/>
            </a:endParaRPr>
          </a:p>
          <a:p>
            <a:pPr>
              <a:buFont typeface="Wingdings" pitchFamily="2" charset="2"/>
              <a:buChar char="q"/>
            </a:pPr>
            <a:r>
              <a:rPr lang="en-US" sz="1800" b="1" dirty="0">
                <a:latin typeface="+mn-lt"/>
              </a:rPr>
              <a:t>Criterion B – Proposed Work Plan (Total of </a:t>
            </a:r>
            <a:r>
              <a:rPr lang="en-US" sz="1800" b="1" dirty="0" smtClean="0">
                <a:latin typeface="+mn-lt"/>
              </a:rPr>
              <a:t>53 </a:t>
            </a:r>
            <a:r>
              <a:rPr lang="en-US" sz="1800" b="1" dirty="0">
                <a:latin typeface="+mn-lt"/>
              </a:rPr>
              <a:t>Points)</a:t>
            </a:r>
            <a:br>
              <a:rPr lang="en-US" sz="1800" b="1" dirty="0">
                <a:latin typeface="+mn-lt"/>
              </a:rPr>
            </a:br>
            <a:endParaRPr lang="en-US" sz="1800" b="1" dirty="0">
              <a:latin typeface="+mn-lt"/>
            </a:endParaRPr>
          </a:p>
          <a:p>
            <a:pPr>
              <a:buFont typeface="Wingdings" pitchFamily="2" charset="2"/>
              <a:buChar char="q"/>
            </a:pPr>
            <a:r>
              <a:rPr lang="en-US" sz="1800" b="1" dirty="0">
                <a:latin typeface="+mn-lt"/>
              </a:rPr>
              <a:t>Criterion C – Fiscal and Financial Management (Total of </a:t>
            </a:r>
            <a:r>
              <a:rPr lang="en-US" sz="1800" b="1" dirty="0" smtClean="0">
                <a:latin typeface="+mn-lt"/>
              </a:rPr>
              <a:t>10 </a:t>
            </a:r>
            <a:r>
              <a:rPr lang="en-US" sz="1800" b="1" dirty="0">
                <a:latin typeface="+mn-lt"/>
              </a:rPr>
              <a:t>Points)</a:t>
            </a:r>
            <a:br>
              <a:rPr lang="en-US" sz="1800" b="1" dirty="0">
                <a:latin typeface="+mn-lt"/>
              </a:rPr>
            </a:br>
            <a:endParaRPr lang="en-US" sz="1800" b="1" dirty="0">
              <a:latin typeface="+mn-lt"/>
            </a:endParaRPr>
          </a:p>
          <a:p>
            <a:pPr>
              <a:buFont typeface="Wingdings" pitchFamily="2" charset="2"/>
              <a:buChar char="q"/>
            </a:pPr>
            <a:r>
              <a:rPr lang="en-US" sz="1800" b="1" dirty="0">
                <a:latin typeface="+mn-lt"/>
              </a:rPr>
              <a:t>Criterion D – Program Reporting (Total of </a:t>
            </a:r>
            <a:r>
              <a:rPr lang="en-US" sz="1800" b="1" dirty="0" smtClean="0">
                <a:latin typeface="+mn-lt"/>
              </a:rPr>
              <a:t>7 </a:t>
            </a:r>
            <a:r>
              <a:rPr lang="en-US" sz="1800" b="1" dirty="0">
                <a:latin typeface="+mn-lt"/>
              </a:rPr>
              <a:t>Points)</a:t>
            </a:r>
            <a:br>
              <a:rPr lang="en-US" sz="1800" b="1" dirty="0">
                <a:latin typeface="+mn-lt"/>
              </a:rPr>
            </a:br>
            <a:endParaRPr lang="en-US" sz="1800" b="1" dirty="0">
              <a:latin typeface="+mn-lt"/>
            </a:endParaRPr>
          </a:p>
          <a:p>
            <a:pPr>
              <a:buFont typeface="Wingdings" pitchFamily="2" charset="2"/>
              <a:buChar char="q"/>
            </a:pPr>
            <a:r>
              <a:rPr lang="en-US" sz="1800" b="1" dirty="0">
                <a:latin typeface="+mn-lt"/>
              </a:rPr>
              <a:t>Criterion E – Budget and Budget Narrative (Total of </a:t>
            </a:r>
            <a:r>
              <a:rPr lang="en-US" sz="1800" b="1" dirty="0" smtClean="0">
                <a:latin typeface="+mn-lt"/>
              </a:rPr>
              <a:t>10 </a:t>
            </a:r>
            <a:r>
              <a:rPr lang="en-US" sz="1800" b="1" dirty="0">
                <a:latin typeface="+mn-lt"/>
              </a:rPr>
              <a:t>Points)</a:t>
            </a:r>
          </a:p>
          <a:p>
            <a:pPr marL="0" indent="0">
              <a:buNone/>
            </a:pPr>
            <a:endParaRPr lang="en-US" sz="2000" dirty="0">
              <a:latin typeface="+mn-lt"/>
            </a:endParaRPr>
          </a:p>
        </p:txBody>
      </p:sp>
    </p:spTree>
    <p:extLst>
      <p:ext uri="{BB962C8B-B14F-4D97-AF65-F5344CB8AC3E}">
        <p14:creationId xmlns:p14="http://schemas.microsoft.com/office/powerpoint/2010/main" val="563374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Bonus Points</a:t>
            </a:r>
            <a:br>
              <a:rPr lang="en-US" sz="3200" b="1" dirty="0" smtClean="0">
                <a:solidFill>
                  <a:schemeClr val="accent2"/>
                </a:solidFill>
                <a:effectLst>
                  <a:outerShdw blurRad="38100" dist="38100" dir="2700000" algn="tl">
                    <a:srgbClr val="000000">
                      <a:alpha val="43137"/>
                    </a:srgbClr>
                  </a:outerShdw>
                </a:effectLst>
                <a:latin typeface="+mj-lt"/>
              </a:rPr>
            </a:b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marL="0" indent="0">
              <a:buNone/>
            </a:pPr>
            <a:r>
              <a:rPr lang="en-US" sz="1800" b="1" dirty="0" smtClean="0">
                <a:latin typeface="+mn-lt"/>
              </a:rPr>
              <a:t>Organizations are given bonus points if they provide evidence of having one (1) or more of the following accreditation or certifications:</a:t>
            </a:r>
            <a:endParaRPr lang="en-US" sz="1800" b="1" dirty="0">
              <a:latin typeface="+mn-lt"/>
            </a:endParaRPr>
          </a:p>
          <a:p>
            <a:pPr>
              <a:buFont typeface="Wingdings" pitchFamily="2" charset="2"/>
              <a:buChar char="q"/>
            </a:pPr>
            <a:endParaRPr lang="en-US" sz="1800" b="1" dirty="0">
              <a:latin typeface="+mn-lt"/>
            </a:endParaRPr>
          </a:p>
          <a:p>
            <a:pPr>
              <a:buFont typeface="Wingdings" pitchFamily="2" charset="2"/>
              <a:buChar char="q"/>
            </a:pPr>
            <a:r>
              <a:rPr lang="en-US" sz="1800" b="1" dirty="0" smtClean="0">
                <a:latin typeface="+mn-lt"/>
              </a:rPr>
              <a:t>Mental Health Rehabilitation Services (MHRS) as evidenced by a copy of the organization’s MHRS Certification Certificate (5 points)</a:t>
            </a:r>
          </a:p>
          <a:p>
            <a:pPr marL="0" indent="0">
              <a:buNone/>
            </a:pPr>
            <a:endParaRPr lang="en-US" sz="1800" b="1" dirty="0">
              <a:latin typeface="+mn-lt"/>
            </a:endParaRPr>
          </a:p>
          <a:p>
            <a:pPr>
              <a:buFont typeface="Wingdings" pitchFamily="2" charset="2"/>
              <a:buChar char="q"/>
            </a:pPr>
            <a:r>
              <a:rPr lang="en-US" sz="1800" b="1" dirty="0" smtClean="0">
                <a:latin typeface="+mn-lt"/>
              </a:rPr>
              <a:t>Federally Qualified Health Center (FQHC) as evidenced by a copy of the organization’s FQHC credentials (5 points)</a:t>
            </a:r>
            <a:endParaRPr lang="en-US" sz="1800" b="1" dirty="0">
              <a:latin typeface="+mn-lt"/>
            </a:endParaRPr>
          </a:p>
          <a:p>
            <a:pPr marL="0" indent="0">
              <a:buNone/>
            </a:pPr>
            <a:endParaRPr lang="en-US" sz="2000" dirty="0">
              <a:latin typeface="+mn-lt"/>
            </a:endParaRPr>
          </a:p>
        </p:txBody>
      </p:sp>
    </p:spTree>
    <p:extLst>
      <p:ext uri="{BB962C8B-B14F-4D97-AF65-F5344CB8AC3E}">
        <p14:creationId xmlns:p14="http://schemas.microsoft.com/office/powerpoint/2010/main" val="42446742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Selection Process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57200" y="1280164"/>
            <a:ext cx="8229600" cy="4525963"/>
          </a:xfrm>
        </p:spPr>
        <p:txBody>
          <a:bodyPr/>
          <a:lstStyle/>
          <a:p>
            <a:pPr>
              <a:buFont typeface="Wingdings" pitchFamily="2" charset="2"/>
              <a:buChar char="q"/>
            </a:pPr>
            <a:r>
              <a:rPr lang="en-US" sz="1400" b="1" dirty="0">
                <a:latin typeface="+mn-lt"/>
              </a:rPr>
              <a:t>Applications will be </a:t>
            </a:r>
            <a:r>
              <a:rPr lang="en-US" sz="1400" b="1" dirty="0" smtClean="0">
                <a:latin typeface="+mn-lt"/>
              </a:rPr>
              <a:t>reviewed by the following:</a:t>
            </a:r>
          </a:p>
          <a:p>
            <a:pPr lvl="1">
              <a:buFont typeface="Wingdings" pitchFamily="2" charset="2"/>
              <a:buChar char="q"/>
            </a:pPr>
            <a:r>
              <a:rPr lang="en-US" sz="1400" b="1" dirty="0" smtClean="0">
                <a:latin typeface="+mn-lt"/>
              </a:rPr>
              <a:t>Pre-screening Technical Review for completeness, formatting and eligibility requirements by DBH personnel prior to being forwarded to the review panel. DBH will only notify applicants that their application did not meet the noted requirements.</a:t>
            </a:r>
          </a:p>
          <a:p>
            <a:pPr lvl="1">
              <a:buFont typeface="Wingdings" pitchFamily="2" charset="2"/>
              <a:buChar char="q"/>
            </a:pPr>
            <a:r>
              <a:rPr lang="en-US" sz="1400" b="1" dirty="0" smtClean="0">
                <a:latin typeface="+mn-lt"/>
              </a:rPr>
              <a:t>Review panel will review, score and rank each applicant’s proposal based on the criteria outlined in the RFA.</a:t>
            </a:r>
          </a:p>
          <a:p>
            <a:pPr lvl="1">
              <a:buFont typeface="Wingdings" pitchFamily="2" charset="2"/>
              <a:buChar char="q"/>
            </a:pPr>
            <a:r>
              <a:rPr lang="en-US" sz="1400" b="1" dirty="0" smtClean="0">
                <a:latin typeface="+mn-lt"/>
              </a:rPr>
              <a:t>Internal Review Panel will evaluate the individual and summary recommendations of the review panel. Results will be weighed against other factors such as, but not limited to past performance, risk assessment and eligibility assessment, including a review of assurances and other business documents submitted by the applicant, as required in the RFA in making a decision.</a:t>
            </a:r>
          </a:p>
          <a:p>
            <a:pPr lvl="1">
              <a:buFont typeface="Wingdings" pitchFamily="2" charset="2"/>
              <a:buChar char="q"/>
            </a:pPr>
            <a:r>
              <a:rPr lang="en-US" sz="1400" b="1" dirty="0" smtClean="0">
                <a:latin typeface="+mn-lt"/>
              </a:rPr>
              <a:t>The Internal Review Panel will prepare and submit a formal recommendation of prospective awardees to the DBH Director for signature.</a:t>
            </a:r>
            <a:endParaRPr lang="en-US" sz="1400" b="1" dirty="0">
              <a:latin typeface="+mn-lt"/>
            </a:endParaRPr>
          </a:p>
          <a:p>
            <a:pPr lvl="1">
              <a:buFont typeface="Wingdings" pitchFamily="2" charset="2"/>
              <a:buChar char="q"/>
            </a:pPr>
            <a:r>
              <a:rPr lang="en-US" sz="1400" b="1" dirty="0" smtClean="0">
                <a:latin typeface="Century Gothic" panose="020B0502020202020204" pitchFamily="34" charset="0"/>
              </a:rPr>
              <a:t>The final </a:t>
            </a:r>
            <a:r>
              <a:rPr lang="en-US" sz="1400" b="1" dirty="0">
                <a:latin typeface="Century Gothic" panose="020B0502020202020204" pitchFamily="34" charset="0"/>
              </a:rPr>
              <a:t>decision to fund a Community Based Organization rests solely with the DBH </a:t>
            </a:r>
            <a:r>
              <a:rPr lang="en-US" sz="1400" b="1" dirty="0" smtClean="0">
                <a:latin typeface="Century Gothic" panose="020B0502020202020204" pitchFamily="34" charset="0"/>
              </a:rPr>
              <a:t>Director</a:t>
            </a:r>
            <a:r>
              <a:rPr lang="en-US" sz="1400" b="1" dirty="0">
                <a:latin typeface="Century Gothic" panose="020B0502020202020204" pitchFamily="34" charset="0"/>
              </a:rPr>
              <a:t>. </a:t>
            </a:r>
            <a:br>
              <a:rPr lang="en-US" sz="1400" b="1" dirty="0">
                <a:latin typeface="Century Gothic" panose="020B0502020202020204" pitchFamily="34" charset="0"/>
              </a:rPr>
            </a:br>
            <a:endParaRPr lang="en-US" sz="1400" b="1" dirty="0">
              <a:latin typeface="Century Gothic" panose="020B0502020202020204" pitchFamily="34" charset="0"/>
            </a:endParaRPr>
          </a:p>
          <a:p>
            <a:pPr lvl="1">
              <a:buFont typeface="Wingdings" pitchFamily="2" charset="2"/>
              <a:buChar char="q"/>
            </a:pPr>
            <a:r>
              <a:rPr lang="en-US" sz="1400" b="1" dirty="0">
                <a:latin typeface="Century Gothic" panose="020B0502020202020204" pitchFamily="34" charset="0"/>
              </a:rPr>
              <a:t>The anticipated award date is early </a:t>
            </a:r>
            <a:r>
              <a:rPr lang="en-US" sz="1400" b="1" dirty="0" smtClean="0">
                <a:latin typeface="Century Gothic" panose="020B0502020202020204" pitchFamily="34" charset="0"/>
              </a:rPr>
              <a:t>May, 2020.</a:t>
            </a:r>
            <a:endParaRPr lang="en-US" sz="1400" b="1" dirty="0">
              <a:latin typeface="Century Gothic" panose="020B0502020202020204" pitchFamily="34" charset="0"/>
            </a:endParaRPr>
          </a:p>
          <a:p>
            <a:pPr lvl="1">
              <a:buFont typeface="Wingdings" pitchFamily="2" charset="2"/>
              <a:buChar char="q"/>
            </a:pPr>
            <a:endParaRPr lang="en-US" sz="1400" b="1" dirty="0">
              <a:latin typeface="Century Gothic" panose="020B0502020202020204" pitchFamily="34" charset="0"/>
            </a:endParaRPr>
          </a:p>
        </p:txBody>
      </p:sp>
    </p:spTree>
    <p:extLst>
      <p:ext uri="{BB962C8B-B14F-4D97-AF65-F5344CB8AC3E}">
        <p14:creationId xmlns:p14="http://schemas.microsoft.com/office/powerpoint/2010/main" val="1416666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Audits and Disallowances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a:buFont typeface="Wingdings" pitchFamily="2" charset="2"/>
              <a:buChar char="q"/>
            </a:pPr>
            <a:r>
              <a:rPr lang="en-US" sz="1800" b="1" dirty="0">
                <a:latin typeface="+mn-lt"/>
              </a:rPr>
              <a:t>DBH may conduct fiscal and/or program audits of grantees either directly or by an independent auditor. </a:t>
            </a:r>
          </a:p>
          <a:p>
            <a:pPr marL="0" indent="0">
              <a:buNone/>
            </a:pPr>
            <a:r>
              <a:rPr lang="en-US" sz="1800" b="1" dirty="0" smtClean="0">
                <a:latin typeface="+mn-lt"/>
              </a:rPr>
              <a:t/>
            </a:r>
            <a:br>
              <a:rPr lang="en-US" sz="1800" b="1" dirty="0" smtClean="0">
                <a:latin typeface="+mn-lt"/>
              </a:rPr>
            </a:br>
            <a:endParaRPr lang="en-US" sz="1800" b="1" dirty="0">
              <a:latin typeface="+mn-lt"/>
            </a:endParaRPr>
          </a:p>
          <a:p>
            <a:pPr>
              <a:buFont typeface="Wingdings" pitchFamily="2" charset="2"/>
              <a:buChar char="q"/>
            </a:pPr>
            <a:r>
              <a:rPr lang="en-US" sz="1800" b="1" dirty="0">
                <a:latin typeface="+mn-lt"/>
              </a:rPr>
              <a:t>The grantee may request informal dispute resolution of any disallowance determination in accordance with the City-Wide Grant Manual and Sourcebook. </a:t>
            </a:r>
          </a:p>
          <a:p>
            <a:pPr marL="0" indent="0">
              <a:buNone/>
            </a:pPr>
            <a:r>
              <a:rPr lang="en-US" sz="1800" b="1" dirty="0" smtClean="0">
                <a:latin typeface="+mn-lt"/>
              </a:rPr>
              <a:t/>
            </a:r>
            <a:br>
              <a:rPr lang="en-US" sz="1800" b="1" dirty="0" smtClean="0">
                <a:latin typeface="+mn-lt"/>
              </a:rPr>
            </a:br>
            <a:endParaRPr lang="en-US" sz="1800" b="1" dirty="0">
              <a:latin typeface="+mn-lt"/>
            </a:endParaRPr>
          </a:p>
          <a:p>
            <a:pPr>
              <a:buFont typeface="Wingdings" pitchFamily="2" charset="2"/>
              <a:buChar char="q"/>
            </a:pPr>
            <a:r>
              <a:rPr lang="en-US" sz="1800" b="1" dirty="0">
                <a:latin typeface="+mn-lt"/>
              </a:rPr>
              <a:t>The grantee shall cooperate fully and promptly with any audit. </a:t>
            </a:r>
          </a:p>
          <a:p>
            <a:pPr>
              <a:buFont typeface="Wingdings" pitchFamily="2" charset="2"/>
              <a:buChar char="q"/>
            </a:pPr>
            <a:endParaRPr lang="en-US" dirty="0"/>
          </a:p>
        </p:txBody>
      </p:sp>
    </p:spTree>
    <p:extLst>
      <p:ext uri="{BB962C8B-B14F-4D97-AF65-F5344CB8AC3E}">
        <p14:creationId xmlns:p14="http://schemas.microsoft.com/office/powerpoint/2010/main" val="22949841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Remember…</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457200" y="1304113"/>
            <a:ext cx="8229600" cy="4525963"/>
          </a:xfrm>
        </p:spPr>
        <p:txBody>
          <a:bodyPr/>
          <a:lstStyle/>
          <a:p>
            <a:pPr>
              <a:buFont typeface="Wingdings" pitchFamily="2" charset="2"/>
              <a:buChar char="q"/>
            </a:pPr>
            <a:r>
              <a:rPr lang="en-US" sz="2000" b="1" dirty="0">
                <a:latin typeface="+mn-lt"/>
              </a:rPr>
              <a:t>Read the entire RFA, including the attachments! </a:t>
            </a:r>
          </a:p>
          <a:p>
            <a:pPr>
              <a:buFont typeface="Wingdings" pitchFamily="2" charset="2"/>
              <a:buChar char="q"/>
            </a:pPr>
            <a:endParaRPr lang="en-US" sz="2000" b="1" dirty="0">
              <a:latin typeface="+mn-lt"/>
            </a:endParaRPr>
          </a:p>
          <a:p>
            <a:pPr>
              <a:buFont typeface="Wingdings" pitchFamily="2" charset="2"/>
              <a:buChar char="q"/>
            </a:pPr>
            <a:r>
              <a:rPr lang="en-US" sz="2000" b="1" dirty="0">
                <a:latin typeface="+mn-lt"/>
              </a:rPr>
              <a:t>Have a second reader to review your application before submitting.</a:t>
            </a:r>
          </a:p>
          <a:p>
            <a:pPr>
              <a:buFont typeface="Wingdings" pitchFamily="2" charset="2"/>
              <a:buChar char="q"/>
            </a:pPr>
            <a:endParaRPr lang="en-US" sz="2000" b="1" dirty="0">
              <a:latin typeface="+mn-lt"/>
            </a:endParaRPr>
          </a:p>
          <a:p>
            <a:pPr>
              <a:buFont typeface="Wingdings" pitchFamily="2" charset="2"/>
              <a:buChar char="q"/>
            </a:pPr>
            <a:r>
              <a:rPr lang="en-US" sz="2000" b="1" dirty="0">
                <a:latin typeface="+mn-lt"/>
              </a:rPr>
              <a:t>Before submitting, complete the Checklist found on </a:t>
            </a:r>
            <a:r>
              <a:rPr lang="en-US" sz="2000" b="1" dirty="0" smtClean="0">
                <a:latin typeface="+mn-lt"/>
              </a:rPr>
              <a:t>pages 9-10 </a:t>
            </a:r>
            <a:r>
              <a:rPr lang="en-US" sz="2000" b="1" dirty="0">
                <a:latin typeface="+mn-lt"/>
              </a:rPr>
              <a:t>and review the </a:t>
            </a:r>
            <a:r>
              <a:rPr lang="en-US" sz="2000" b="1" dirty="0" smtClean="0">
                <a:latin typeface="+mn-lt"/>
              </a:rPr>
              <a:t>Performance Requirements found </a:t>
            </a:r>
            <a:r>
              <a:rPr lang="en-US" sz="2000" b="1" dirty="0">
                <a:latin typeface="+mn-lt"/>
              </a:rPr>
              <a:t>on pgs. </a:t>
            </a:r>
            <a:r>
              <a:rPr lang="en-US" sz="2000" b="1" dirty="0" smtClean="0">
                <a:latin typeface="+mn-lt"/>
              </a:rPr>
              <a:t>15-17. </a:t>
            </a:r>
            <a:endParaRPr lang="en-US" sz="2000" b="1" dirty="0">
              <a:latin typeface="+mn-lt"/>
            </a:endParaRPr>
          </a:p>
          <a:p>
            <a:pPr>
              <a:buFont typeface="Wingdings" pitchFamily="2" charset="2"/>
              <a:buChar char="q"/>
            </a:pPr>
            <a:endParaRPr lang="en-US" sz="2000" b="1" dirty="0">
              <a:latin typeface="+mn-lt"/>
            </a:endParaRPr>
          </a:p>
          <a:p>
            <a:pPr>
              <a:buFont typeface="Wingdings" pitchFamily="2" charset="2"/>
              <a:buChar char="q"/>
            </a:pPr>
            <a:r>
              <a:rPr lang="en-US" sz="2000" b="1" dirty="0">
                <a:latin typeface="+mn-lt"/>
              </a:rPr>
              <a:t>Don’t wait until the last minute to submit your application! </a:t>
            </a:r>
          </a:p>
          <a:p>
            <a:pPr>
              <a:buFont typeface="Wingdings" pitchFamily="2" charset="2"/>
              <a:buChar char="q"/>
            </a:pPr>
            <a:endParaRPr lang="en-US" sz="2000" b="1" dirty="0">
              <a:latin typeface="+mn-lt"/>
            </a:endParaRPr>
          </a:p>
          <a:p>
            <a:pPr>
              <a:buFont typeface="Wingdings" pitchFamily="2" charset="2"/>
              <a:buChar char="q"/>
            </a:pPr>
            <a:r>
              <a:rPr lang="en-US" sz="2000" b="1" dirty="0" smtClean="0">
                <a:latin typeface="+mn-lt"/>
              </a:rPr>
              <a:t>Best Wishes! </a:t>
            </a:r>
            <a:endParaRPr lang="en-US" sz="2000" b="1" dirty="0">
              <a:latin typeface="+mn-lt"/>
            </a:endParaRPr>
          </a:p>
          <a:p>
            <a:pPr marL="0" indent="0">
              <a:buNone/>
            </a:pPr>
            <a:endParaRPr lang="en-US" dirty="0"/>
          </a:p>
        </p:txBody>
      </p:sp>
    </p:spTree>
    <p:extLst>
      <p:ext uri="{BB962C8B-B14F-4D97-AF65-F5344CB8AC3E}">
        <p14:creationId xmlns:p14="http://schemas.microsoft.com/office/powerpoint/2010/main" val="387575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Century Gothic" panose="020B0502020202020204" pitchFamily="34" charset="0"/>
              </a:rPr>
              <a:t>Summary and Purpose of Grant</a:t>
            </a:r>
            <a:endParaRPr lang="en-US" sz="3200" b="1" dirty="0">
              <a:solidFill>
                <a:schemeClr val="accent2"/>
              </a:solidFill>
              <a:effectLst>
                <a:outerShdw blurRad="38100" dist="38100" dir="2700000" algn="tl">
                  <a:srgbClr val="000000">
                    <a:alpha val="43137"/>
                  </a:srgbClr>
                </a:outerShdw>
              </a:effectLst>
              <a:latin typeface="Century Gothic" panose="020B0502020202020204" pitchFamily="34" charset="0"/>
            </a:endParaRPr>
          </a:p>
        </p:txBody>
      </p:sp>
      <p:sp>
        <p:nvSpPr>
          <p:cNvPr id="3" name="Content Placeholder 2"/>
          <p:cNvSpPr>
            <a:spLocks noGrp="1"/>
          </p:cNvSpPr>
          <p:nvPr>
            <p:ph idx="1"/>
          </p:nvPr>
        </p:nvSpPr>
        <p:spPr/>
        <p:txBody>
          <a:bodyPr/>
          <a:lstStyle/>
          <a:p>
            <a:pPr>
              <a:buFont typeface="Wingdings" pitchFamily="2" charset="2"/>
              <a:buChar char="q"/>
            </a:pPr>
            <a:r>
              <a:rPr lang="en-US" sz="1800" b="1" dirty="0" smtClean="0">
                <a:latin typeface="+mn-lt"/>
              </a:rPr>
              <a:t>The </a:t>
            </a:r>
            <a:r>
              <a:rPr lang="en-US" sz="1800" b="1" dirty="0">
                <a:latin typeface="+mn-lt"/>
              </a:rPr>
              <a:t>school-based behavioral health services will be aligned with the behavioral health unmet needs/gaps within the school. And, the array of services may include prevention, early intervention and treatment. </a:t>
            </a:r>
            <a:endParaRPr lang="en-US" sz="1800" b="1" dirty="0" smtClean="0">
              <a:latin typeface="+mn-lt"/>
            </a:endParaRPr>
          </a:p>
          <a:p>
            <a:pPr>
              <a:buFont typeface="Wingdings" pitchFamily="2" charset="2"/>
              <a:buChar char="q"/>
            </a:pPr>
            <a:endParaRPr lang="en-US" sz="1800" b="1" dirty="0">
              <a:latin typeface="+mn-lt"/>
            </a:endParaRPr>
          </a:p>
          <a:p>
            <a:pPr>
              <a:buFont typeface="Wingdings" pitchFamily="2" charset="2"/>
              <a:buChar char="q"/>
            </a:pPr>
            <a:r>
              <a:rPr lang="en-US" sz="1800" b="1" dirty="0" smtClean="0">
                <a:latin typeface="+mn-lt"/>
              </a:rPr>
              <a:t>Each CBO will be provided funding to support a 1:6 supervisor: clinician ratio.</a:t>
            </a:r>
            <a:br>
              <a:rPr lang="en-US" sz="1800" b="1" dirty="0" smtClean="0">
                <a:latin typeface="+mn-lt"/>
              </a:rPr>
            </a:br>
            <a:r>
              <a:rPr lang="en-US" sz="1800" b="1" dirty="0" smtClean="0">
                <a:latin typeface="+mn-lt"/>
              </a:rPr>
              <a:t/>
            </a:r>
            <a:br>
              <a:rPr lang="en-US" sz="1800" b="1" dirty="0" smtClean="0">
                <a:latin typeface="+mn-lt"/>
              </a:rPr>
            </a:br>
            <a:endParaRPr lang="en-US" sz="1800" b="1" dirty="0" smtClean="0">
              <a:latin typeface="+mn-lt"/>
            </a:endParaRPr>
          </a:p>
          <a:p>
            <a:pPr>
              <a:buFont typeface="Wingdings" pitchFamily="2" charset="2"/>
              <a:buChar char="q"/>
            </a:pPr>
            <a:r>
              <a:rPr lang="en-US" sz="1800" b="1" dirty="0" smtClean="0">
                <a:latin typeface="+mn-lt"/>
              </a:rPr>
              <a:t>The </a:t>
            </a:r>
            <a:r>
              <a:rPr lang="en-US" sz="1800" b="1" dirty="0">
                <a:latin typeface="+mn-lt"/>
              </a:rPr>
              <a:t>selected CBOs will participate in a new Community of </a:t>
            </a:r>
            <a:r>
              <a:rPr lang="en-US" sz="1800" b="1" dirty="0" smtClean="0">
                <a:latin typeface="+mn-lt"/>
              </a:rPr>
              <a:t>Practice.</a:t>
            </a:r>
            <a:br>
              <a:rPr lang="en-US" sz="1800" b="1" dirty="0" smtClean="0">
                <a:latin typeface="+mn-lt"/>
              </a:rPr>
            </a:br>
            <a:r>
              <a:rPr lang="en-US" sz="1800" b="1" dirty="0" smtClean="0">
                <a:latin typeface="+mn-lt"/>
              </a:rPr>
              <a:t/>
            </a:r>
            <a:br>
              <a:rPr lang="en-US" sz="1800" b="1" dirty="0" smtClean="0">
                <a:latin typeface="+mn-lt"/>
              </a:rPr>
            </a:br>
            <a:endParaRPr lang="en-US" sz="1800" b="1" dirty="0" smtClean="0">
              <a:latin typeface="+mn-lt"/>
            </a:endParaRPr>
          </a:p>
          <a:p>
            <a:pPr>
              <a:buFont typeface="Wingdings" pitchFamily="2" charset="2"/>
              <a:buChar char="q"/>
            </a:pPr>
            <a:r>
              <a:rPr lang="en-US" sz="1800" b="1" dirty="0" smtClean="0">
                <a:latin typeface="+mn-lt"/>
              </a:rPr>
              <a:t>Additionally</a:t>
            </a:r>
            <a:r>
              <a:rPr lang="en-US" sz="1800" b="1" dirty="0">
                <a:latin typeface="+mn-lt"/>
              </a:rPr>
              <a:t>, the selected CBOs will participate in the overall evaluation of the </a:t>
            </a:r>
            <a:r>
              <a:rPr lang="en-US" sz="1800" b="1" dirty="0" smtClean="0">
                <a:latin typeface="+mn-lt"/>
              </a:rPr>
              <a:t>implementation</a:t>
            </a:r>
            <a:r>
              <a:rPr lang="en-US" sz="1800" b="1" dirty="0">
                <a:latin typeface="+mn-lt"/>
              </a:rPr>
              <a:t>.</a:t>
            </a:r>
          </a:p>
          <a:p>
            <a:pPr>
              <a:buFont typeface="Wingdings" pitchFamily="2" charset="2"/>
              <a:buChar char="q"/>
            </a:pPr>
            <a:endParaRPr lang="en-US" sz="2000" b="1"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3143390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roystert\AppData\Local\Microsoft\Windows\INetCache\IE\TVIM94TU\question_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4466" y="709247"/>
            <a:ext cx="4658365" cy="3249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855423"/>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Contact Information</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marL="0" indent="0" algn="ctr">
              <a:buNone/>
            </a:pPr>
            <a:r>
              <a:rPr lang="en-US" sz="2800" b="1" dirty="0" smtClean="0">
                <a:latin typeface="+mn-lt"/>
              </a:rPr>
              <a:t/>
            </a:r>
            <a:br>
              <a:rPr lang="en-US" sz="2800" b="1" dirty="0" smtClean="0">
                <a:latin typeface="+mn-lt"/>
              </a:rPr>
            </a:br>
            <a:r>
              <a:rPr lang="en-US" sz="2800" b="1" dirty="0" smtClean="0">
                <a:latin typeface="+mn-lt"/>
              </a:rPr>
              <a:t/>
            </a:r>
            <a:br>
              <a:rPr lang="en-US" sz="2800" b="1" dirty="0" smtClean="0">
                <a:latin typeface="+mn-lt"/>
              </a:rPr>
            </a:br>
            <a:r>
              <a:rPr lang="en-US" b="1" dirty="0" smtClean="0">
                <a:latin typeface="+mn-lt"/>
              </a:rPr>
              <a:t>Dr. Charneta C. Scott, </a:t>
            </a:r>
            <a:br>
              <a:rPr lang="en-US" b="1" dirty="0" smtClean="0">
                <a:latin typeface="+mn-lt"/>
              </a:rPr>
            </a:br>
            <a:r>
              <a:rPr lang="en-US" b="1" dirty="0" smtClean="0">
                <a:latin typeface="+mn-lt"/>
              </a:rPr>
              <a:t/>
            </a:r>
            <a:br>
              <a:rPr lang="en-US" b="1" dirty="0" smtClean="0">
                <a:latin typeface="+mn-lt"/>
              </a:rPr>
            </a:br>
            <a:r>
              <a:rPr lang="en-US" b="1" dirty="0" smtClean="0">
                <a:latin typeface="+mn-lt"/>
              </a:rPr>
              <a:t>charneta.scott@dc.gov</a:t>
            </a:r>
            <a:endParaRPr lang="en-US" sz="2800" b="1" dirty="0">
              <a:latin typeface="+mn-lt"/>
            </a:endParaRPr>
          </a:p>
        </p:txBody>
      </p:sp>
    </p:spTree>
    <p:extLst>
      <p:ext uri="{BB962C8B-B14F-4D97-AF65-F5344CB8AC3E}">
        <p14:creationId xmlns:p14="http://schemas.microsoft.com/office/powerpoint/2010/main" val="42625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Background</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388620" y="1280164"/>
            <a:ext cx="8229600" cy="4525963"/>
          </a:xfrm>
        </p:spPr>
        <p:txBody>
          <a:bodyPr/>
          <a:lstStyle/>
          <a:p>
            <a:pPr lvl="0">
              <a:buFont typeface="Wingdings" panose="05000000000000000000" pitchFamily="2" charset="2"/>
              <a:buChar char="Ø"/>
            </a:pPr>
            <a:endParaRPr lang="en-US" sz="2400" dirty="0" smtClean="0">
              <a:latin typeface="+mn-lt"/>
            </a:endParaRPr>
          </a:p>
          <a:p>
            <a:pPr lvl="0">
              <a:buFont typeface="Wingdings" pitchFamily="2" charset="2"/>
              <a:buChar char="q"/>
            </a:pPr>
            <a:r>
              <a:rPr lang="en-US" sz="1800" b="1" dirty="0">
                <a:latin typeface="+mn-lt"/>
              </a:rPr>
              <a:t>The services of a school-based </a:t>
            </a:r>
            <a:r>
              <a:rPr lang="en-US" sz="1800" b="1" dirty="0" smtClean="0">
                <a:latin typeface="+mn-lt"/>
              </a:rPr>
              <a:t>behavioral </a:t>
            </a:r>
            <a:r>
              <a:rPr lang="en-US" sz="1800" b="1" dirty="0">
                <a:latin typeface="+mn-lt"/>
              </a:rPr>
              <a:t>health program offer a layered multi-tiered array of services that provide a foundation of services for all students, focused interventions for some students at high risk for </a:t>
            </a:r>
            <a:r>
              <a:rPr lang="en-US" sz="1800" b="1" dirty="0" smtClean="0">
                <a:latin typeface="+mn-lt"/>
              </a:rPr>
              <a:t>behavioral </a:t>
            </a:r>
            <a:r>
              <a:rPr lang="en-US" sz="1800" b="1" dirty="0">
                <a:latin typeface="+mn-lt"/>
              </a:rPr>
              <a:t>health problems; and intensive services for the few that require that level of service and support. </a:t>
            </a:r>
            <a:r>
              <a:rPr lang="en-US" sz="1800" b="1" dirty="0" smtClean="0">
                <a:latin typeface="+mn-lt"/>
              </a:rPr>
              <a:t/>
            </a:r>
            <a:br>
              <a:rPr lang="en-US" sz="1800" b="1" dirty="0" smtClean="0">
                <a:latin typeface="+mn-lt"/>
              </a:rPr>
            </a:br>
            <a:endParaRPr lang="en-US" sz="1800" b="1" dirty="0" smtClean="0">
              <a:latin typeface="+mn-lt"/>
            </a:endParaRPr>
          </a:p>
          <a:p>
            <a:pPr lvl="0">
              <a:buFont typeface="Wingdings" pitchFamily="2" charset="2"/>
              <a:buChar char="q"/>
            </a:pPr>
            <a:r>
              <a:rPr lang="en-US" sz="1800" b="1" dirty="0" smtClean="0">
                <a:latin typeface="+mn-lt"/>
              </a:rPr>
              <a:t>School behavioral </a:t>
            </a:r>
            <a:r>
              <a:rPr lang="en-US" sz="1800" b="1" dirty="0">
                <a:latin typeface="+mn-lt"/>
              </a:rPr>
              <a:t>health programs support the </a:t>
            </a:r>
            <a:r>
              <a:rPr lang="en-US" sz="1800" b="1" dirty="0" smtClean="0">
                <a:latin typeface="+mn-lt"/>
              </a:rPr>
              <a:t>focus </a:t>
            </a:r>
            <a:r>
              <a:rPr lang="en-US" sz="1800" b="1" dirty="0">
                <a:latin typeface="+mn-lt"/>
              </a:rPr>
              <a:t>on reducing the barriers to learning. </a:t>
            </a:r>
            <a:r>
              <a:rPr lang="en-US" sz="1800" b="1" dirty="0" smtClean="0">
                <a:latin typeface="+mn-lt"/>
              </a:rPr>
              <a:t/>
            </a:r>
            <a:br>
              <a:rPr lang="en-US" sz="1800" b="1" dirty="0" smtClean="0">
                <a:latin typeface="+mn-lt"/>
              </a:rPr>
            </a:br>
            <a:endParaRPr lang="en-US" sz="1800" b="1" dirty="0" smtClean="0">
              <a:latin typeface="+mn-lt"/>
            </a:endParaRPr>
          </a:p>
          <a:p>
            <a:pPr lvl="0">
              <a:buFont typeface="Wingdings" pitchFamily="2" charset="2"/>
              <a:buChar char="q"/>
            </a:pPr>
            <a:r>
              <a:rPr lang="en-US" sz="1800" b="1" dirty="0" smtClean="0">
                <a:latin typeface="+mn-lt"/>
              </a:rPr>
              <a:t>Although </a:t>
            </a:r>
            <a:r>
              <a:rPr lang="en-US" sz="1800" b="1" dirty="0">
                <a:latin typeface="+mn-lt"/>
              </a:rPr>
              <a:t>there is nationally a growing and unmet need for mental health services for children and youth, of those who receive help, nearly two-thirds do so only at school</a:t>
            </a:r>
            <a:r>
              <a:rPr lang="en-US" sz="1800" b="1" dirty="0" smtClean="0">
                <a:latin typeface="+mn-lt"/>
              </a:rPr>
              <a:t>.</a:t>
            </a:r>
          </a:p>
          <a:p>
            <a:pPr lvl="0">
              <a:buFont typeface="Wingdings" pitchFamily="2" charset="2"/>
              <a:buChar char="q"/>
            </a:pPr>
            <a:endParaRPr lang="en-US" sz="1800" dirty="0">
              <a:latin typeface="+mn-lt"/>
            </a:endParaRPr>
          </a:p>
        </p:txBody>
      </p:sp>
    </p:spTree>
    <p:extLst>
      <p:ext uri="{BB962C8B-B14F-4D97-AF65-F5344CB8AC3E}">
        <p14:creationId xmlns:p14="http://schemas.microsoft.com/office/powerpoint/2010/main" val="1021462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Eligibility and Experience Requirements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510540" y="1531624"/>
            <a:ext cx="8229600" cy="4525963"/>
          </a:xfrm>
        </p:spPr>
        <p:txBody>
          <a:bodyPr/>
          <a:lstStyle/>
          <a:p>
            <a:pPr marL="0" indent="0">
              <a:buNone/>
            </a:pPr>
            <a:r>
              <a:rPr lang="en-US" sz="1400" b="1" u="sng" dirty="0" smtClean="0">
                <a:latin typeface="+mn-lt"/>
              </a:rPr>
              <a:t>Eligibility Requirements:</a:t>
            </a:r>
          </a:p>
          <a:p>
            <a:pPr marL="0" indent="0">
              <a:buNone/>
            </a:pPr>
            <a:endParaRPr lang="en-US" sz="1400" b="1" u="sng" dirty="0">
              <a:latin typeface="+mn-lt"/>
            </a:endParaRPr>
          </a:p>
          <a:p>
            <a:pPr>
              <a:buFont typeface="Wingdings" panose="05000000000000000000" pitchFamily="2" charset="2"/>
              <a:buChar char="ü"/>
            </a:pPr>
            <a:r>
              <a:rPr lang="en-US" sz="1400" b="1" dirty="0" smtClean="0">
                <a:latin typeface="+mn-lt"/>
              </a:rPr>
              <a:t>A community-based organization in the behavioral health sector located in the District of Columbia (DC);</a:t>
            </a:r>
          </a:p>
          <a:p>
            <a:pPr>
              <a:buFont typeface="Wingdings" panose="05000000000000000000" pitchFamily="2" charset="2"/>
              <a:buChar char="ü"/>
            </a:pPr>
            <a:r>
              <a:rPr lang="en-US" sz="1400" b="1" dirty="0" smtClean="0">
                <a:latin typeface="+mn-lt"/>
              </a:rPr>
              <a:t>Eligible to participate in District-funded programs (not debarred) as evidenced by an exclusion verification;</a:t>
            </a:r>
          </a:p>
          <a:p>
            <a:pPr>
              <a:buFont typeface="Wingdings" panose="05000000000000000000" pitchFamily="2" charset="2"/>
              <a:buChar char="ü"/>
            </a:pPr>
            <a:r>
              <a:rPr lang="en-US" sz="1400" b="1" dirty="0" smtClean="0">
                <a:latin typeface="+mn-lt"/>
              </a:rPr>
              <a:t>Have at least one service location within the District of Columbia;</a:t>
            </a:r>
          </a:p>
          <a:p>
            <a:pPr>
              <a:buFont typeface="Wingdings" panose="05000000000000000000" pitchFamily="2" charset="2"/>
              <a:buChar char="ü"/>
            </a:pPr>
            <a:r>
              <a:rPr lang="en-US" sz="1400" b="1" dirty="0" smtClean="0">
                <a:latin typeface="+mn-lt"/>
              </a:rPr>
              <a:t>At least two years of experience (as of the date of the application) providing children and youth behavioral health services; and</a:t>
            </a:r>
          </a:p>
          <a:p>
            <a:pPr>
              <a:buFont typeface="Wingdings" panose="05000000000000000000" pitchFamily="2" charset="2"/>
              <a:buChar char="ü"/>
            </a:pPr>
            <a:r>
              <a:rPr lang="en-US" sz="1400" b="1" dirty="0" smtClean="0">
                <a:latin typeface="+mn-lt"/>
              </a:rPr>
              <a:t>Organizations that do not have a current grant agreement with DBH to provide school-based behavioral health services in Cohort 1 or Cohort 2 schools.</a:t>
            </a:r>
          </a:p>
          <a:p>
            <a:pPr marL="0" indent="0">
              <a:buNone/>
            </a:pPr>
            <a:r>
              <a:rPr lang="en-US" sz="1400" b="1" u="sng" dirty="0" smtClean="0">
                <a:latin typeface="+mn-lt"/>
              </a:rPr>
              <a:t>All Applicants </a:t>
            </a:r>
            <a:r>
              <a:rPr lang="en-US" sz="1400" b="1" u="sng" dirty="0">
                <a:latin typeface="+mn-lt"/>
              </a:rPr>
              <a:t>must</a:t>
            </a:r>
            <a:r>
              <a:rPr lang="en-US" sz="1400" b="1" u="sng" dirty="0" smtClean="0">
                <a:latin typeface="+mn-lt"/>
              </a:rPr>
              <a:t>:</a:t>
            </a:r>
            <a:r>
              <a:rPr lang="en-US" sz="1400" b="1" dirty="0" smtClean="0">
                <a:latin typeface="+mn-lt"/>
              </a:rPr>
              <a:t/>
            </a:r>
            <a:br>
              <a:rPr lang="en-US" sz="1400" b="1" dirty="0" smtClean="0">
                <a:latin typeface="+mn-lt"/>
              </a:rPr>
            </a:br>
            <a:endParaRPr lang="en-US" sz="1400" b="1" dirty="0" smtClean="0">
              <a:latin typeface="+mn-lt"/>
            </a:endParaRPr>
          </a:p>
          <a:p>
            <a:pPr lvl="0">
              <a:buFont typeface="Wingdings" pitchFamily="2" charset="2"/>
              <a:buChar char="ü"/>
            </a:pPr>
            <a:r>
              <a:rPr lang="en-US" sz="1400" b="1" dirty="0" smtClean="0">
                <a:latin typeface="+mn-lt"/>
              </a:rPr>
              <a:t>Comply with all applicable District licensing, accreditation, and certification requirements, as of the due date of the application; </a:t>
            </a:r>
          </a:p>
          <a:p>
            <a:pPr lvl="0">
              <a:buFont typeface="Wingdings" pitchFamily="2" charset="2"/>
              <a:buChar char="ü"/>
            </a:pPr>
            <a:r>
              <a:rPr lang="en-US" sz="1400" b="1" dirty="0" smtClean="0">
                <a:latin typeface="+mn-lt"/>
              </a:rPr>
              <a:t>Have at least one service location physically within the District of Columbia; and</a:t>
            </a:r>
          </a:p>
          <a:p>
            <a:pPr lvl="0">
              <a:buFont typeface="Wingdings" pitchFamily="2" charset="2"/>
              <a:buChar char="ü"/>
            </a:pPr>
            <a:r>
              <a:rPr lang="en-US" sz="1400" b="1" dirty="0" smtClean="0">
                <a:latin typeface="+mn-lt"/>
              </a:rPr>
              <a:t>Have at least two years of experience (as of the date of the application) providing child and youth behavioral health services.</a:t>
            </a:r>
          </a:p>
          <a:p>
            <a:pPr marL="0" indent="0">
              <a:buNone/>
            </a:pPr>
            <a:r>
              <a:rPr lang="en-US" sz="1600" b="1" dirty="0">
                <a:latin typeface="+mn-lt"/>
              </a:rPr>
              <a:t> </a:t>
            </a:r>
          </a:p>
          <a:p>
            <a:pPr marL="0" indent="0">
              <a:buNone/>
            </a:pPr>
            <a:endParaRPr lang="en-US" sz="1600" b="1" dirty="0">
              <a:latin typeface="+mn-lt"/>
            </a:endParaRPr>
          </a:p>
          <a:p>
            <a:pPr marL="0" indent="0">
              <a:buNone/>
            </a:pPr>
            <a:endParaRPr lang="en-US" sz="1200" dirty="0">
              <a:latin typeface="+mn-lt"/>
            </a:endParaRPr>
          </a:p>
        </p:txBody>
      </p:sp>
    </p:spTree>
    <p:extLst>
      <p:ext uri="{BB962C8B-B14F-4D97-AF65-F5344CB8AC3E}">
        <p14:creationId xmlns:p14="http://schemas.microsoft.com/office/powerpoint/2010/main" val="3647544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Implementation Requirements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510540" y="1531624"/>
            <a:ext cx="8229600" cy="4525963"/>
          </a:xfrm>
        </p:spPr>
        <p:txBody>
          <a:bodyPr/>
          <a:lstStyle/>
          <a:p>
            <a:pPr marL="0" indent="0">
              <a:buNone/>
            </a:pPr>
            <a:r>
              <a:rPr lang="en-US" sz="1600" b="1" dirty="0">
                <a:latin typeface="+mn-lt"/>
              </a:rPr>
              <a:t> </a:t>
            </a:r>
          </a:p>
          <a:p>
            <a:pPr marL="0" indent="0">
              <a:buNone/>
            </a:pPr>
            <a:r>
              <a:rPr lang="en-US" sz="1600" b="1" dirty="0">
                <a:latin typeface="+mn-lt"/>
              </a:rPr>
              <a:t>Implementation requirements include: </a:t>
            </a:r>
          </a:p>
          <a:p>
            <a:pPr lvl="0">
              <a:buFont typeface="Wingdings" pitchFamily="2" charset="2"/>
              <a:buChar char="ü"/>
            </a:pPr>
            <a:r>
              <a:rPr lang="en-US" sz="1600" b="1" dirty="0">
                <a:latin typeface="+mn-lt"/>
              </a:rPr>
              <a:t>Be </a:t>
            </a:r>
            <a:r>
              <a:rPr lang="en-US" sz="1600" b="1" dirty="0" smtClean="0">
                <a:latin typeface="+mn-lt"/>
              </a:rPr>
              <a:t>contracted </a:t>
            </a:r>
            <a:r>
              <a:rPr lang="en-US" sz="1600" b="1" dirty="0">
                <a:latin typeface="+mn-lt"/>
              </a:rPr>
              <a:t>with all Medicaid Managed Care Organizations or demonstrate the capacity to become </a:t>
            </a:r>
            <a:r>
              <a:rPr lang="en-US" sz="1600" b="1" dirty="0" smtClean="0">
                <a:latin typeface="+mn-lt"/>
              </a:rPr>
              <a:t>contracted up to </a:t>
            </a:r>
            <a:r>
              <a:rPr lang="en-US" sz="1600" b="1" dirty="0">
                <a:latin typeface="+mn-lt"/>
              </a:rPr>
              <a:t>9</a:t>
            </a:r>
            <a:r>
              <a:rPr lang="en-US" sz="1600" b="1" dirty="0" smtClean="0">
                <a:latin typeface="+mn-lt"/>
              </a:rPr>
              <a:t>0 days after the award;</a:t>
            </a:r>
            <a:br>
              <a:rPr lang="en-US" sz="1600" b="1" dirty="0" smtClean="0">
                <a:latin typeface="+mn-lt"/>
              </a:rPr>
            </a:br>
            <a:endParaRPr lang="en-US" sz="1600" b="1" dirty="0">
              <a:latin typeface="+mn-lt"/>
            </a:endParaRPr>
          </a:p>
          <a:p>
            <a:pPr lvl="0">
              <a:buFont typeface="Wingdings" pitchFamily="2" charset="2"/>
              <a:buChar char="ü"/>
            </a:pPr>
            <a:r>
              <a:rPr lang="en-US" sz="1600" b="1" dirty="0" smtClean="0">
                <a:latin typeface="+mn-lt"/>
              </a:rPr>
              <a:t>Be enrolled as a Medicaid provider and a participating provider with the Department of Health Care Finance (DHCF) up to 90 days after the award;</a:t>
            </a:r>
          </a:p>
          <a:p>
            <a:pPr marL="0" lvl="0" indent="0">
              <a:buNone/>
            </a:pPr>
            <a:endParaRPr lang="en-US" sz="1600" b="1" dirty="0" smtClean="0">
              <a:latin typeface="+mn-lt"/>
            </a:endParaRPr>
          </a:p>
          <a:p>
            <a:pPr lvl="0">
              <a:buFont typeface="Wingdings" pitchFamily="2" charset="2"/>
              <a:buChar char="ü"/>
            </a:pPr>
            <a:r>
              <a:rPr lang="en-US" sz="1600" b="1" dirty="0" smtClean="0">
                <a:latin typeface="+mn-lt"/>
              </a:rPr>
              <a:t>Have an Organizational National Provider Identifier (NPI) number through National Plan &amp; Provider Enumeration System up to 90 days after the award; and </a:t>
            </a:r>
          </a:p>
          <a:p>
            <a:pPr lvl="0">
              <a:buFont typeface="Wingdings" pitchFamily="2" charset="2"/>
              <a:buChar char="ü"/>
            </a:pPr>
            <a:endParaRPr lang="en-US" sz="1600" b="1" dirty="0">
              <a:latin typeface="+mn-lt"/>
            </a:endParaRPr>
          </a:p>
          <a:p>
            <a:pPr lvl="0">
              <a:buFont typeface="Wingdings" pitchFamily="2" charset="2"/>
              <a:buChar char="ü"/>
            </a:pPr>
            <a:r>
              <a:rPr lang="en-US" sz="1600" b="1" dirty="0" smtClean="0">
                <a:latin typeface="+mn-lt"/>
              </a:rPr>
              <a:t>Have claims and billing operational experience and infrastructure to obtain reimbursement for services rendered in a school setting.</a:t>
            </a:r>
          </a:p>
          <a:p>
            <a:pPr lvl="0">
              <a:buFont typeface="Wingdings" pitchFamily="2" charset="2"/>
              <a:buChar char="ü"/>
            </a:pPr>
            <a:endParaRPr lang="en-US" sz="1600" b="1" dirty="0">
              <a:latin typeface="+mn-lt"/>
            </a:endParaRPr>
          </a:p>
          <a:p>
            <a:pPr marL="0" indent="0">
              <a:buNone/>
            </a:pPr>
            <a:endParaRPr lang="en-US" sz="1200" dirty="0">
              <a:latin typeface="+mn-lt"/>
            </a:endParaRPr>
          </a:p>
        </p:txBody>
      </p:sp>
    </p:spTree>
    <p:extLst>
      <p:ext uri="{BB962C8B-B14F-4D97-AF65-F5344CB8AC3E}">
        <p14:creationId xmlns:p14="http://schemas.microsoft.com/office/powerpoint/2010/main" val="2795800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Implementation Requirements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a:xfrm>
            <a:off x="510540" y="1531624"/>
            <a:ext cx="8229600" cy="4525963"/>
          </a:xfrm>
        </p:spPr>
        <p:txBody>
          <a:bodyPr/>
          <a:lstStyle/>
          <a:p>
            <a:pPr marL="0" indent="0">
              <a:buNone/>
            </a:pPr>
            <a:r>
              <a:rPr lang="en-US" sz="1200" b="1" dirty="0">
                <a:latin typeface="+mn-lt"/>
              </a:rPr>
              <a:t> </a:t>
            </a:r>
          </a:p>
          <a:p>
            <a:pPr marL="0" indent="0">
              <a:buNone/>
            </a:pPr>
            <a:r>
              <a:rPr lang="en-US" sz="1400" b="1" dirty="0">
                <a:latin typeface="+mn-lt"/>
              </a:rPr>
              <a:t>Implementation requirements </a:t>
            </a:r>
            <a:r>
              <a:rPr lang="en-US" sz="1400" b="1" dirty="0" smtClean="0">
                <a:latin typeface="+mn-lt"/>
              </a:rPr>
              <a:t>continued: </a:t>
            </a:r>
            <a:br>
              <a:rPr lang="en-US" sz="1400" b="1" dirty="0" smtClean="0">
                <a:latin typeface="+mn-lt"/>
              </a:rPr>
            </a:br>
            <a:endParaRPr lang="en-US" sz="1400" b="1" dirty="0">
              <a:latin typeface="+mn-lt"/>
            </a:endParaRPr>
          </a:p>
          <a:p>
            <a:pPr lvl="0">
              <a:buFont typeface="Wingdings" pitchFamily="2" charset="2"/>
              <a:buChar char="ü"/>
            </a:pPr>
            <a:r>
              <a:rPr lang="en-US" sz="1400" b="1" dirty="0" smtClean="0">
                <a:latin typeface="+mn-lt"/>
              </a:rPr>
              <a:t>Be committed to implementing school-based prevention, early intervention, and treatment services;</a:t>
            </a:r>
            <a:br>
              <a:rPr lang="en-US" sz="1400" b="1" dirty="0" smtClean="0">
                <a:latin typeface="+mn-lt"/>
              </a:rPr>
            </a:br>
            <a:endParaRPr lang="en-US" sz="1400" b="1" dirty="0">
              <a:latin typeface="+mn-lt"/>
            </a:endParaRPr>
          </a:p>
          <a:p>
            <a:pPr lvl="0">
              <a:buFont typeface="Wingdings" pitchFamily="2" charset="2"/>
              <a:buChar char="ü"/>
            </a:pPr>
            <a:r>
              <a:rPr lang="en-US" sz="1400" b="1" dirty="0">
                <a:latin typeface="+mn-lt"/>
              </a:rPr>
              <a:t>Able to quickly recruit and hire </a:t>
            </a:r>
            <a:r>
              <a:rPr lang="en-US" sz="1400" b="1" dirty="0" smtClean="0">
                <a:latin typeface="+mn-lt"/>
              </a:rPr>
              <a:t>licensed full-time </a:t>
            </a:r>
            <a:r>
              <a:rPr lang="en-US" sz="1400" b="1" dirty="0">
                <a:latin typeface="+mn-lt"/>
              </a:rPr>
              <a:t>clinicians who are dedicated to providing culturally and linguistically competent services to children and their </a:t>
            </a:r>
            <a:r>
              <a:rPr lang="en-US" sz="1400" b="1" dirty="0" smtClean="0">
                <a:latin typeface="+mn-lt"/>
              </a:rPr>
              <a:t>families; </a:t>
            </a:r>
            <a:endParaRPr lang="en-US" sz="1400" b="1" dirty="0">
              <a:latin typeface="+mn-lt"/>
            </a:endParaRPr>
          </a:p>
          <a:p>
            <a:pPr lvl="0">
              <a:buFont typeface="Wingdings" pitchFamily="2" charset="2"/>
              <a:buChar char="ü"/>
            </a:pPr>
            <a:endParaRPr lang="en-US" sz="1400" b="1" dirty="0" smtClean="0">
              <a:latin typeface="+mn-lt"/>
            </a:endParaRPr>
          </a:p>
          <a:p>
            <a:pPr lvl="0">
              <a:buFont typeface="Wingdings" pitchFamily="2" charset="2"/>
              <a:buChar char="ü"/>
            </a:pPr>
            <a:r>
              <a:rPr lang="en-US" sz="1400" b="1" dirty="0">
                <a:latin typeface="+mn-lt"/>
              </a:rPr>
              <a:t>C</a:t>
            </a:r>
            <a:r>
              <a:rPr lang="en-US" sz="1400" b="1" dirty="0" smtClean="0">
                <a:latin typeface="+mn-lt"/>
              </a:rPr>
              <a:t>ommitted </a:t>
            </a:r>
            <a:r>
              <a:rPr lang="en-US" sz="1400" b="1" dirty="0">
                <a:latin typeface="+mn-lt"/>
              </a:rPr>
              <a:t>to participation in </a:t>
            </a:r>
            <a:r>
              <a:rPr lang="en-US" sz="1400" b="1" dirty="0" smtClean="0">
                <a:latin typeface="+mn-lt"/>
              </a:rPr>
              <a:t>all Community </a:t>
            </a:r>
            <a:r>
              <a:rPr lang="en-US" sz="1400" b="1" dirty="0">
                <a:latin typeface="+mn-lt"/>
              </a:rPr>
              <a:t>of Practice and evaluation activities</a:t>
            </a:r>
            <a:r>
              <a:rPr lang="en-US" sz="1400" b="1" dirty="0" smtClean="0">
                <a:latin typeface="+mn-lt"/>
              </a:rPr>
              <a:t>;</a:t>
            </a:r>
            <a:br>
              <a:rPr lang="en-US" sz="1400" b="1" dirty="0" smtClean="0">
                <a:latin typeface="+mn-lt"/>
              </a:rPr>
            </a:br>
            <a:endParaRPr lang="en-US" sz="1400" b="1" dirty="0">
              <a:latin typeface="+mn-lt"/>
            </a:endParaRPr>
          </a:p>
          <a:p>
            <a:pPr lvl="0">
              <a:buFont typeface="Wingdings" pitchFamily="2" charset="2"/>
              <a:buChar char="ü"/>
            </a:pPr>
            <a:r>
              <a:rPr lang="en-US" sz="1400" b="1" dirty="0">
                <a:latin typeface="+mn-lt"/>
              </a:rPr>
              <a:t>Have the supervisory capacity to supervise the clinical, prevention, and early </a:t>
            </a:r>
            <a:r>
              <a:rPr lang="en-US" sz="1400" b="1" dirty="0" smtClean="0">
                <a:latin typeface="+mn-lt"/>
              </a:rPr>
              <a:t>intervention, and treatment </a:t>
            </a:r>
            <a:r>
              <a:rPr lang="en-US" sz="1400" b="1" dirty="0">
                <a:latin typeface="+mn-lt"/>
              </a:rPr>
              <a:t>services within the comprehensive school </a:t>
            </a:r>
            <a:r>
              <a:rPr lang="en-US" sz="1400" b="1" dirty="0" smtClean="0">
                <a:latin typeface="+mn-lt"/>
              </a:rPr>
              <a:t>behavioral </a:t>
            </a:r>
            <a:r>
              <a:rPr lang="en-US" sz="1400" b="1" dirty="0">
                <a:latin typeface="+mn-lt"/>
              </a:rPr>
              <a:t>health </a:t>
            </a:r>
            <a:r>
              <a:rPr lang="en-US" sz="1400" b="1" dirty="0" smtClean="0">
                <a:latin typeface="+mn-lt"/>
              </a:rPr>
              <a:t>model;</a:t>
            </a:r>
            <a:br>
              <a:rPr lang="en-US" sz="1400" b="1" dirty="0" smtClean="0">
                <a:latin typeface="+mn-lt"/>
              </a:rPr>
            </a:br>
            <a:endParaRPr lang="en-US" sz="1400" b="1" dirty="0">
              <a:latin typeface="+mn-lt"/>
            </a:endParaRPr>
          </a:p>
          <a:p>
            <a:pPr lvl="0">
              <a:buFont typeface="Wingdings" pitchFamily="2" charset="2"/>
              <a:buChar char="ü"/>
            </a:pPr>
            <a:r>
              <a:rPr lang="en-US" sz="1400" b="1" dirty="0" smtClean="0">
                <a:latin typeface="+mn-lt"/>
              </a:rPr>
              <a:t>Be able </a:t>
            </a:r>
            <a:r>
              <a:rPr lang="en-US" sz="1400" b="1" dirty="0">
                <a:latin typeface="+mn-lt"/>
              </a:rPr>
              <a:t>to collect and report </a:t>
            </a:r>
            <a:r>
              <a:rPr lang="en-US" sz="1400" b="1" dirty="0" smtClean="0">
                <a:latin typeface="+mn-lt"/>
              </a:rPr>
              <a:t>utilization, </a:t>
            </a:r>
            <a:r>
              <a:rPr lang="en-US" sz="1400" b="1" dirty="0">
                <a:latin typeface="+mn-lt"/>
              </a:rPr>
              <a:t>outcome data, and </a:t>
            </a:r>
            <a:r>
              <a:rPr lang="en-US" sz="1400" b="1" dirty="0" smtClean="0">
                <a:latin typeface="+mn-lt"/>
              </a:rPr>
              <a:t>supervision activities; and </a:t>
            </a:r>
          </a:p>
          <a:p>
            <a:pPr lvl="0">
              <a:buFont typeface="Wingdings" pitchFamily="2" charset="2"/>
              <a:buChar char="ü"/>
            </a:pPr>
            <a:endParaRPr lang="en-US" sz="1400" b="1" dirty="0" smtClean="0">
              <a:latin typeface="+mn-lt"/>
            </a:endParaRPr>
          </a:p>
          <a:p>
            <a:pPr lvl="0">
              <a:buFont typeface="Wingdings" pitchFamily="2" charset="2"/>
              <a:buChar char="ü"/>
            </a:pPr>
            <a:r>
              <a:rPr lang="en-US" sz="1400" b="1" dirty="0" smtClean="0">
                <a:latin typeface="+mn-lt"/>
              </a:rPr>
              <a:t>Provide data reports monthly, quarterly, annually and as needed.</a:t>
            </a:r>
            <a:endParaRPr lang="en-US" sz="1400" b="1" dirty="0">
              <a:latin typeface="+mn-lt"/>
            </a:endParaRPr>
          </a:p>
          <a:p>
            <a:endParaRPr lang="en-US" sz="1200" dirty="0">
              <a:latin typeface="+mn-lt"/>
            </a:endParaRPr>
          </a:p>
        </p:txBody>
      </p:sp>
    </p:spTree>
    <p:extLst>
      <p:ext uri="{BB962C8B-B14F-4D97-AF65-F5344CB8AC3E}">
        <p14:creationId xmlns:p14="http://schemas.microsoft.com/office/powerpoint/2010/main" val="172917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solidFill>
                <a:effectLst>
                  <a:outerShdw blurRad="38100" dist="38100" dir="2700000" algn="tl">
                    <a:srgbClr val="000000">
                      <a:alpha val="43137"/>
                    </a:srgbClr>
                  </a:outerShdw>
                </a:effectLst>
                <a:latin typeface="+mj-lt"/>
              </a:rPr>
              <a:t>Target Population and Location of Services</a:t>
            </a:r>
            <a:endParaRPr lang="en-US" sz="3200" b="1" dirty="0">
              <a:solidFill>
                <a:schemeClr val="accent2"/>
              </a:solidFill>
              <a:effectLst>
                <a:outerShdw blurRad="38100" dist="38100" dir="2700000" algn="tl">
                  <a:srgbClr val="000000">
                    <a:alpha val="43137"/>
                  </a:srgbClr>
                </a:outerShdw>
              </a:effectLst>
              <a:latin typeface="+mj-lt"/>
            </a:endParaRPr>
          </a:p>
        </p:txBody>
      </p:sp>
      <p:sp>
        <p:nvSpPr>
          <p:cNvPr id="3" name="Content Placeholder 2"/>
          <p:cNvSpPr>
            <a:spLocks noGrp="1"/>
          </p:cNvSpPr>
          <p:nvPr>
            <p:ph idx="1"/>
          </p:nvPr>
        </p:nvSpPr>
        <p:spPr/>
        <p:txBody>
          <a:bodyPr/>
          <a:lstStyle/>
          <a:p>
            <a:pPr>
              <a:buFont typeface="Wingdings" pitchFamily="2" charset="2"/>
              <a:buChar char="q"/>
            </a:pPr>
            <a:r>
              <a:rPr lang="en-US" sz="2000" b="1" dirty="0" smtClean="0">
                <a:latin typeface="+mn-lt"/>
              </a:rPr>
              <a:t>The target population are students in grades Pre-Kindergarten through 12, attending District of Columbia Public or Public Charter Schools. </a:t>
            </a:r>
            <a:br>
              <a:rPr lang="en-US" sz="2000" b="1" dirty="0" smtClean="0">
                <a:latin typeface="+mn-lt"/>
              </a:rPr>
            </a:br>
            <a:endParaRPr lang="en-US" sz="2000" b="1" dirty="0" smtClean="0">
              <a:latin typeface="+mn-lt"/>
            </a:endParaRPr>
          </a:p>
          <a:p>
            <a:pPr>
              <a:buFont typeface="Wingdings" pitchFamily="2" charset="2"/>
              <a:buChar char="q"/>
            </a:pPr>
            <a:r>
              <a:rPr lang="en-US" sz="2000" b="1" dirty="0" smtClean="0">
                <a:latin typeface="+mn-lt"/>
              </a:rPr>
              <a:t>Services associated with this grant must take place in the District of Columbia. </a:t>
            </a:r>
          </a:p>
          <a:p>
            <a:pPr marL="0" indent="0">
              <a:buNone/>
            </a:pPr>
            <a:endParaRPr lang="en-US" sz="2000" dirty="0" smtClean="0"/>
          </a:p>
        </p:txBody>
      </p:sp>
    </p:spTree>
    <p:extLst>
      <p:ext uri="{BB962C8B-B14F-4D97-AF65-F5344CB8AC3E}">
        <p14:creationId xmlns:p14="http://schemas.microsoft.com/office/powerpoint/2010/main" val="145215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23174</TotalTime>
  <Words>1764</Words>
  <Application>Microsoft Office PowerPoint</Application>
  <PresentationFormat>Letter Paper (8.5x11 in)</PresentationFormat>
  <Paragraphs>325</Paragraphs>
  <Slides>41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Cambria</vt:lpstr>
      <vt:lpstr>Century Gothic</vt:lpstr>
      <vt:lpstr>Wingdings</vt:lpstr>
      <vt:lpstr>Default Design</vt:lpstr>
      <vt:lpstr>PowerPoint Presentation</vt:lpstr>
      <vt:lpstr>Pre-Application Conference</vt:lpstr>
      <vt:lpstr>Overview</vt:lpstr>
      <vt:lpstr>Summary and Purpose of Grant</vt:lpstr>
      <vt:lpstr>Background</vt:lpstr>
      <vt:lpstr>Eligibility and Experience Requirements</vt:lpstr>
      <vt:lpstr>Implementation Requirements</vt:lpstr>
      <vt:lpstr>Implementation Requirements</vt:lpstr>
      <vt:lpstr>Target Population and Location of Services</vt:lpstr>
      <vt:lpstr>Award Information</vt:lpstr>
      <vt:lpstr>Non-Supplantation</vt:lpstr>
      <vt:lpstr>Amount of Funding and Grant Awards</vt:lpstr>
      <vt:lpstr>Scope of Services</vt:lpstr>
      <vt:lpstr>Scope of Services</vt:lpstr>
      <vt:lpstr>Scope of Services</vt:lpstr>
      <vt:lpstr>Scope of Services</vt:lpstr>
      <vt:lpstr>Scope of Services</vt:lpstr>
      <vt:lpstr>Scope of Services</vt:lpstr>
      <vt:lpstr>Grantee Requirements</vt:lpstr>
      <vt:lpstr>Application Delivery</vt:lpstr>
      <vt:lpstr>Application Page Limit</vt:lpstr>
      <vt:lpstr>Application Criteria</vt:lpstr>
      <vt:lpstr>Application Criteria</vt:lpstr>
      <vt:lpstr>Application Requirements</vt:lpstr>
      <vt:lpstr>Project Narrative </vt:lpstr>
      <vt:lpstr>Project Narrative </vt:lpstr>
      <vt:lpstr>Program Narrative </vt:lpstr>
      <vt:lpstr>Fiscal and Financial Management</vt:lpstr>
      <vt:lpstr>Program Reporting</vt:lpstr>
      <vt:lpstr>Budget and Budget Narrative</vt:lpstr>
      <vt:lpstr>Allowable Budget Line Items</vt:lpstr>
      <vt:lpstr>Attachments</vt:lpstr>
      <vt:lpstr>Attachments</vt:lpstr>
      <vt:lpstr>Attachments</vt:lpstr>
      <vt:lpstr>Scoring of Applications </vt:lpstr>
      <vt:lpstr>Bonus Points </vt:lpstr>
      <vt:lpstr>Selection Process</vt:lpstr>
      <vt:lpstr>Audits and Disallowances</vt:lpstr>
      <vt:lpstr>Remember…</vt:lpstr>
      <vt:lpstr>PowerPoint Presentation</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Behavioral Health  Team Meeting February 10, 2016</dc:title>
  <dc:creator>Tanya Royster</dc:creator>
  <cp:lastModifiedBy>Nielah Tucker</cp:lastModifiedBy>
  <cp:revision>334</cp:revision>
  <cp:lastPrinted>2019-05-01T10:58:48Z</cp:lastPrinted>
  <dcterms:created xsi:type="dcterms:W3CDTF">2016-02-07T12:30:41Z</dcterms:created>
  <dcterms:modified xsi:type="dcterms:W3CDTF">2020-03-05T15:49:57Z</dcterms:modified>
</cp:coreProperties>
</file>