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2"/>
  </p:notesMasterIdLst>
  <p:handoutMasterIdLst>
    <p:handoutMasterId r:id="rId53"/>
  </p:handoutMasterIdLst>
  <p:sldIdLst>
    <p:sldId id="311" r:id="rId5"/>
    <p:sldId id="383" r:id="rId6"/>
    <p:sldId id="600" r:id="rId7"/>
    <p:sldId id="619" r:id="rId8"/>
    <p:sldId id="606" r:id="rId9"/>
    <p:sldId id="607" r:id="rId10"/>
    <p:sldId id="647" r:id="rId11"/>
    <p:sldId id="648" r:id="rId12"/>
    <p:sldId id="610" r:id="rId13"/>
    <p:sldId id="608" r:id="rId14"/>
    <p:sldId id="609" r:id="rId15"/>
    <p:sldId id="618" r:id="rId16"/>
    <p:sldId id="612" r:id="rId17"/>
    <p:sldId id="613" r:id="rId18"/>
    <p:sldId id="621" r:id="rId19"/>
    <p:sldId id="636" r:id="rId20"/>
    <p:sldId id="569" r:id="rId21"/>
    <p:sldId id="570" r:id="rId22"/>
    <p:sldId id="421" r:id="rId23"/>
    <p:sldId id="573" r:id="rId24"/>
    <p:sldId id="574" r:id="rId25"/>
    <p:sldId id="638" r:id="rId26"/>
    <p:sldId id="623" r:id="rId27"/>
    <p:sldId id="624" r:id="rId28"/>
    <p:sldId id="625" r:id="rId29"/>
    <p:sldId id="626" r:id="rId30"/>
    <p:sldId id="627" r:id="rId31"/>
    <p:sldId id="628" r:id="rId32"/>
    <p:sldId id="629" r:id="rId33"/>
    <p:sldId id="630" r:id="rId34"/>
    <p:sldId id="631" r:id="rId35"/>
    <p:sldId id="632" r:id="rId36"/>
    <p:sldId id="633" r:id="rId37"/>
    <p:sldId id="590" r:id="rId38"/>
    <p:sldId id="634" r:id="rId39"/>
    <p:sldId id="635" r:id="rId40"/>
    <p:sldId id="639" r:id="rId41"/>
    <p:sldId id="640" r:id="rId42"/>
    <p:sldId id="641" r:id="rId43"/>
    <p:sldId id="642" r:id="rId44"/>
    <p:sldId id="424" r:id="rId45"/>
    <p:sldId id="644" r:id="rId46"/>
    <p:sldId id="474" r:id="rId47"/>
    <p:sldId id="593" r:id="rId48"/>
    <p:sldId id="645" r:id="rId49"/>
    <p:sldId id="616" r:id="rId50"/>
    <p:sldId id="596" r:id="rId51"/>
  </p:sldIdLst>
  <p:sldSz cx="9144000" cy="6858000" type="letter"/>
  <p:notesSz cx="7023100" cy="9309100"/>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ir Shah" initials="YS" lastIdx="12" clrIdx="0">
    <p:extLst>
      <p:ext uri="{19B8F6BF-5375-455C-9EA6-DF929625EA0E}">
        <p15:presenceInfo xmlns:p15="http://schemas.microsoft.com/office/powerpoint/2012/main" userId="S-1-5-21-507921405-1677128483-725345543-20121" providerId="AD"/>
      </p:ext>
    </p:extLst>
  </p:cmAuthor>
  <p:cmAuthor id="2" name="77ptraining user" initials="7u" lastIdx="2" clrIdx="1">
    <p:extLst>
      <p:ext uri="{19B8F6BF-5375-455C-9EA6-DF929625EA0E}">
        <p15:presenceInfo xmlns:p15="http://schemas.microsoft.com/office/powerpoint/2012/main" userId="S-1-5-21-507921405-1677128483-725345543-21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73" autoAdjust="0"/>
    <p:restoredTop sz="87660" autoAdjust="0"/>
  </p:normalViewPr>
  <p:slideViewPr>
    <p:cSldViewPr snapToGrid="0">
      <p:cViewPr varScale="1">
        <p:scale>
          <a:sx n="79" d="100"/>
          <a:sy n="79" d="100"/>
        </p:scale>
        <p:origin x="1938" y="54"/>
      </p:cViewPr>
      <p:guideLst>
        <p:guide orient="horz" pos="2160"/>
        <p:guide pos="2880"/>
      </p:guideLst>
    </p:cSldViewPr>
  </p:slideViewPr>
  <p:outlineViewPr>
    <p:cViewPr>
      <p:scale>
        <a:sx n="33" d="100"/>
        <a:sy n="33" d="100"/>
      </p:scale>
      <p:origin x="0" y="-3009"/>
    </p:cViewPr>
  </p:outlineViewPr>
  <p:notesTextViewPr>
    <p:cViewPr>
      <p:scale>
        <a:sx n="1" d="1"/>
        <a:sy n="1" d="1"/>
      </p:scale>
      <p:origin x="0" y="0"/>
    </p:cViewPr>
  </p:notesTextViewPr>
  <p:sorterViewPr>
    <p:cViewPr>
      <p:scale>
        <a:sx n="120" d="100"/>
        <a:sy n="120" d="100"/>
      </p:scale>
      <p:origin x="0" y="-92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64" cy="4650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639" y="0"/>
            <a:ext cx="3043264" cy="465035"/>
          </a:xfrm>
          <a:prstGeom prst="rect">
            <a:avLst/>
          </a:prstGeom>
        </p:spPr>
        <p:txBody>
          <a:bodyPr vert="horz" lIns="91440" tIns="45720" rIns="91440" bIns="45720" rtlCol="0"/>
          <a:lstStyle>
            <a:lvl1pPr algn="r">
              <a:defRPr sz="1200"/>
            </a:lvl1pPr>
          </a:lstStyle>
          <a:p>
            <a:fld id="{EA42CC04-0F4F-4DAD-939A-F4EEF3434210}" type="datetime1">
              <a:rPr lang="en-US" smtClean="0"/>
              <a:t>7/13/2023</a:t>
            </a:fld>
            <a:endParaRPr lang="en-US" dirty="0"/>
          </a:p>
        </p:txBody>
      </p:sp>
      <p:sp>
        <p:nvSpPr>
          <p:cNvPr id="4" name="Footer Placeholder 3"/>
          <p:cNvSpPr>
            <a:spLocks noGrp="1"/>
          </p:cNvSpPr>
          <p:nvPr>
            <p:ph type="ftr" sz="quarter" idx="2"/>
          </p:nvPr>
        </p:nvSpPr>
        <p:spPr>
          <a:xfrm>
            <a:off x="0" y="8841962"/>
            <a:ext cx="3043264" cy="46503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639" y="8841962"/>
            <a:ext cx="3043264" cy="465035"/>
          </a:xfrm>
          <a:prstGeom prst="rect">
            <a:avLst/>
          </a:prstGeom>
        </p:spPr>
        <p:txBody>
          <a:bodyPr vert="horz" lIns="91440" tIns="45720" rIns="91440" bIns="45720" rtlCol="0" anchor="b"/>
          <a:lstStyle>
            <a:lvl1pPr algn="r">
              <a:defRPr sz="1200"/>
            </a:lvl1pPr>
          </a:lstStyle>
          <a:p>
            <a:fld id="{7C4FA85E-51CF-4BC4-9AFD-24105A578460}" type="slidenum">
              <a:rPr lang="en-US" smtClean="0"/>
              <a:t>‹#›</a:t>
            </a:fld>
            <a:endParaRPr lang="en-US" dirty="0"/>
          </a:p>
        </p:txBody>
      </p:sp>
    </p:spTree>
    <p:extLst>
      <p:ext uri="{BB962C8B-B14F-4D97-AF65-F5344CB8AC3E}">
        <p14:creationId xmlns:p14="http://schemas.microsoft.com/office/powerpoint/2010/main" val="4817014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43659" cy="465613"/>
          </a:xfrm>
          <a:prstGeom prst="rect">
            <a:avLst/>
          </a:prstGeom>
        </p:spPr>
        <p:txBody>
          <a:bodyPr vert="horz" lIns="90826" tIns="45413" rIns="90826" bIns="45413" rtlCol="0"/>
          <a:lstStyle>
            <a:lvl1pPr algn="l">
              <a:defRPr sz="1200"/>
            </a:lvl1pPr>
          </a:lstStyle>
          <a:p>
            <a:endParaRPr lang="en-US" dirty="0"/>
          </a:p>
        </p:txBody>
      </p:sp>
      <p:sp>
        <p:nvSpPr>
          <p:cNvPr id="3" name="Date Placeholder 2"/>
          <p:cNvSpPr>
            <a:spLocks noGrp="1"/>
          </p:cNvSpPr>
          <p:nvPr>
            <p:ph type="dt" idx="1"/>
          </p:nvPr>
        </p:nvSpPr>
        <p:spPr>
          <a:xfrm>
            <a:off x="3977866" y="3"/>
            <a:ext cx="3043659" cy="465613"/>
          </a:xfrm>
          <a:prstGeom prst="rect">
            <a:avLst/>
          </a:prstGeom>
        </p:spPr>
        <p:txBody>
          <a:bodyPr vert="horz" lIns="90826" tIns="45413" rIns="90826" bIns="45413" rtlCol="0"/>
          <a:lstStyle>
            <a:lvl1pPr algn="r">
              <a:defRPr sz="1200"/>
            </a:lvl1pPr>
          </a:lstStyle>
          <a:p>
            <a:fld id="{831F5D37-8A47-4DCC-B0F2-47EAE395FD26}" type="datetime1">
              <a:rPr lang="en-US" smtClean="0"/>
              <a:t>7/13/2023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0826" tIns="45413" rIns="90826" bIns="45413" rtlCol="0" anchor="ctr"/>
          <a:lstStyle/>
          <a:p>
            <a:endParaRPr lang="en-US" dirty="0"/>
          </a:p>
        </p:txBody>
      </p:sp>
      <p:sp>
        <p:nvSpPr>
          <p:cNvPr id="5" name="Notes Placeholder 4"/>
          <p:cNvSpPr>
            <a:spLocks noGrp="1"/>
          </p:cNvSpPr>
          <p:nvPr>
            <p:ph type="body" sz="quarter" idx="3"/>
          </p:nvPr>
        </p:nvSpPr>
        <p:spPr>
          <a:xfrm>
            <a:off x="702627" y="4422534"/>
            <a:ext cx="5617850" cy="4188937"/>
          </a:xfrm>
          <a:prstGeom prst="rect">
            <a:avLst/>
          </a:prstGeom>
        </p:spPr>
        <p:txBody>
          <a:bodyPr vert="horz" lIns="90826" tIns="45413" rIns="90826" bIns="454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910"/>
            <a:ext cx="3043659" cy="465613"/>
          </a:xfrm>
          <a:prstGeom prst="rect">
            <a:avLst/>
          </a:prstGeom>
        </p:spPr>
        <p:txBody>
          <a:bodyPr vert="horz" lIns="90826" tIns="45413" rIns="90826" bIns="454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866" y="8841910"/>
            <a:ext cx="3043659" cy="465613"/>
          </a:xfrm>
          <a:prstGeom prst="rect">
            <a:avLst/>
          </a:prstGeom>
        </p:spPr>
        <p:txBody>
          <a:bodyPr vert="horz" lIns="90826" tIns="45413" rIns="90826" bIns="45413" rtlCol="0" anchor="b"/>
          <a:lstStyle>
            <a:lvl1pPr algn="r">
              <a:defRPr sz="1200"/>
            </a:lvl1pPr>
          </a:lstStyle>
          <a:p>
            <a:fld id="{72E217B9-F47D-4F0A-B5E3-EFD5D4B81395}" type="slidenum">
              <a:rPr lang="en-US" smtClean="0"/>
              <a:t>‹#›</a:t>
            </a:fld>
            <a:endParaRPr lang="en-US" dirty="0"/>
          </a:p>
        </p:txBody>
      </p:sp>
    </p:spTree>
    <p:extLst>
      <p:ext uri="{BB962C8B-B14F-4D97-AF65-F5344CB8AC3E}">
        <p14:creationId xmlns:p14="http://schemas.microsoft.com/office/powerpoint/2010/main" val="1798587675"/>
      </p:ext>
    </p:extLst>
  </p:cSld>
  <p:clrMap bg1="lt1" tx1="dk1" bg2="lt2" tx2="dk2" accent1="accent1" accent2="accent2" accent3="accent3" accent4="accent4" accent5="accent5" accent6="accent6" hlink="hlink" folHlink="folHlink"/>
  <p:hf hdr="0" ftr="0" dt="0"/>
  <p:notesStyle>
    <a:lvl1pPr marL="0" algn="l" defTabSz="914186" rtl="0" eaLnBrk="1" latinLnBrk="0" hangingPunct="1">
      <a:defRPr sz="1200" kern="1200">
        <a:solidFill>
          <a:schemeClr val="tx1"/>
        </a:solidFill>
        <a:latin typeface="+mn-lt"/>
        <a:ea typeface="+mn-ea"/>
        <a:cs typeface="+mn-cs"/>
      </a:defRPr>
    </a:lvl1pPr>
    <a:lvl2pPr marL="457092" algn="l" defTabSz="914186" rtl="0" eaLnBrk="1" latinLnBrk="0" hangingPunct="1">
      <a:defRPr sz="1200" kern="1200">
        <a:solidFill>
          <a:schemeClr val="tx1"/>
        </a:solidFill>
        <a:latin typeface="+mn-lt"/>
        <a:ea typeface="+mn-ea"/>
        <a:cs typeface="+mn-cs"/>
      </a:defRPr>
    </a:lvl2pPr>
    <a:lvl3pPr marL="914186" algn="l" defTabSz="914186" rtl="0" eaLnBrk="1" latinLnBrk="0" hangingPunct="1">
      <a:defRPr sz="1200" kern="1200">
        <a:solidFill>
          <a:schemeClr val="tx1"/>
        </a:solidFill>
        <a:latin typeface="+mn-lt"/>
        <a:ea typeface="+mn-ea"/>
        <a:cs typeface="+mn-cs"/>
      </a:defRPr>
    </a:lvl3pPr>
    <a:lvl4pPr marL="1371279" algn="l" defTabSz="914186" rtl="0" eaLnBrk="1" latinLnBrk="0" hangingPunct="1">
      <a:defRPr sz="1200" kern="1200">
        <a:solidFill>
          <a:schemeClr val="tx1"/>
        </a:solidFill>
        <a:latin typeface="+mn-lt"/>
        <a:ea typeface="+mn-ea"/>
        <a:cs typeface="+mn-cs"/>
      </a:defRPr>
    </a:lvl4pPr>
    <a:lvl5pPr marL="1828373" algn="l" defTabSz="914186" rtl="0" eaLnBrk="1" latinLnBrk="0" hangingPunct="1">
      <a:defRPr sz="1200" kern="1200">
        <a:solidFill>
          <a:schemeClr val="tx1"/>
        </a:solidFill>
        <a:latin typeface="+mn-lt"/>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smtClean="0"/>
              <a:pPr>
                <a:defRPr/>
              </a:pPr>
              <a:t>1</a:t>
            </a:fld>
            <a:endParaRPr lang="hu-HU"/>
          </a:p>
        </p:txBody>
      </p:sp>
    </p:spTree>
    <p:extLst>
      <p:ext uri="{BB962C8B-B14F-4D97-AF65-F5344CB8AC3E}">
        <p14:creationId xmlns:p14="http://schemas.microsoft.com/office/powerpoint/2010/main" val="1962564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10</a:t>
            </a:fld>
            <a:endParaRPr lang="en-US" dirty="0"/>
          </a:p>
        </p:txBody>
      </p:sp>
    </p:spTree>
    <p:extLst>
      <p:ext uri="{BB962C8B-B14F-4D97-AF65-F5344CB8AC3E}">
        <p14:creationId xmlns:p14="http://schemas.microsoft.com/office/powerpoint/2010/main" val="67142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11</a:t>
            </a:fld>
            <a:endParaRPr lang="en-US" dirty="0"/>
          </a:p>
        </p:txBody>
      </p:sp>
    </p:spTree>
    <p:extLst>
      <p:ext uri="{BB962C8B-B14F-4D97-AF65-F5344CB8AC3E}">
        <p14:creationId xmlns:p14="http://schemas.microsoft.com/office/powerpoint/2010/main" val="3279796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12</a:t>
            </a:fld>
            <a:endParaRPr lang="en-US" dirty="0"/>
          </a:p>
        </p:txBody>
      </p:sp>
    </p:spTree>
    <p:extLst>
      <p:ext uri="{BB962C8B-B14F-4D97-AF65-F5344CB8AC3E}">
        <p14:creationId xmlns:p14="http://schemas.microsoft.com/office/powerpoint/2010/main" val="417783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13</a:t>
            </a:fld>
            <a:endParaRPr lang="en-US" dirty="0"/>
          </a:p>
        </p:txBody>
      </p:sp>
    </p:spTree>
    <p:extLst>
      <p:ext uri="{BB962C8B-B14F-4D97-AF65-F5344CB8AC3E}">
        <p14:creationId xmlns:p14="http://schemas.microsoft.com/office/powerpoint/2010/main" val="97060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smtClean="0"/>
              <a:pPr>
                <a:defRPr/>
              </a:pPr>
              <a:t>14</a:t>
            </a:fld>
            <a:endParaRPr lang="hu-HU"/>
          </a:p>
        </p:txBody>
      </p:sp>
    </p:spTree>
    <p:extLst>
      <p:ext uri="{BB962C8B-B14F-4D97-AF65-F5344CB8AC3E}">
        <p14:creationId xmlns:p14="http://schemas.microsoft.com/office/powerpoint/2010/main" val="1847012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7420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73660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48603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19</a:t>
            </a:fld>
            <a:endParaRPr lang="en-US" dirty="0"/>
          </a:p>
        </p:txBody>
      </p:sp>
    </p:spTree>
    <p:extLst>
      <p:ext uri="{BB962C8B-B14F-4D97-AF65-F5344CB8AC3E}">
        <p14:creationId xmlns:p14="http://schemas.microsoft.com/office/powerpoint/2010/main" val="3453853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755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a:t>
            </a:fld>
            <a:endParaRPr lang="en-US" dirty="0"/>
          </a:p>
        </p:txBody>
      </p:sp>
    </p:spTree>
    <p:extLst>
      <p:ext uri="{BB962C8B-B14F-4D97-AF65-F5344CB8AC3E}">
        <p14:creationId xmlns:p14="http://schemas.microsoft.com/office/powerpoint/2010/main" val="474845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73810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032700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33274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355855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009540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589532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454448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485054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0512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864290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3</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799509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842381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246037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704365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279699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941652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571202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smtClean="0"/>
              <a:pPr>
                <a:defRPr/>
              </a:pPr>
              <a:t>38</a:t>
            </a:fld>
            <a:endParaRPr lang="hu-HU"/>
          </a:p>
        </p:txBody>
      </p:sp>
    </p:spTree>
    <p:extLst>
      <p:ext uri="{BB962C8B-B14F-4D97-AF65-F5344CB8AC3E}">
        <p14:creationId xmlns:p14="http://schemas.microsoft.com/office/powerpoint/2010/main" val="431612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smtClean="0"/>
              <a:pPr>
                <a:defRPr/>
              </a:pPr>
              <a:t>39</a:t>
            </a:fld>
            <a:endParaRPr lang="hu-HU"/>
          </a:p>
        </p:txBody>
      </p:sp>
    </p:spTree>
    <p:extLst>
      <p:ext uri="{BB962C8B-B14F-4D97-AF65-F5344CB8AC3E}">
        <p14:creationId xmlns:p14="http://schemas.microsoft.com/office/powerpoint/2010/main" val="526603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40</a:t>
            </a:fld>
            <a:endParaRPr lang="en-US" dirty="0"/>
          </a:p>
        </p:txBody>
      </p:sp>
    </p:spTree>
    <p:extLst>
      <p:ext uri="{BB962C8B-B14F-4D97-AF65-F5344CB8AC3E}">
        <p14:creationId xmlns:p14="http://schemas.microsoft.com/office/powerpoint/2010/main" val="1772558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41</a:t>
            </a:fld>
            <a:endParaRPr lang="en-US" dirty="0"/>
          </a:p>
        </p:txBody>
      </p:sp>
    </p:spTree>
    <p:extLst>
      <p:ext uri="{BB962C8B-B14F-4D97-AF65-F5344CB8AC3E}">
        <p14:creationId xmlns:p14="http://schemas.microsoft.com/office/powerpoint/2010/main" val="199815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4</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473385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43</a:t>
            </a:fld>
            <a:endParaRPr lang="en-US" dirty="0"/>
          </a:p>
        </p:txBody>
      </p:sp>
    </p:spTree>
    <p:extLst>
      <p:ext uri="{BB962C8B-B14F-4D97-AF65-F5344CB8AC3E}">
        <p14:creationId xmlns:p14="http://schemas.microsoft.com/office/powerpoint/2010/main" val="2218563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46556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857065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46</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225221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0609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5</a:t>
            </a:fld>
            <a:endParaRPr lang="en-US" dirty="0"/>
          </a:p>
        </p:txBody>
      </p:sp>
    </p:spTree>
    <p:extLst>
      <p:ext uri="{BB962C8B-B14F-4D97-AF65-F5344CB8AC3E}">
        <p14:creationId xmlns:p14="http://schemas.microsoft.com/office/powerpoint/2010/main" val="273166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6</a:t>
            </a:fld>
            <a:endParaRPr lang="en-US" dirty="0"/>
          </a:p>
        </p:txBody>
      </p:sp>
    </p:spTree>
    <p:extLst>
      <p:ext uri="{BB962C8B-B14F-4D97-AF65-F5344CB8AC3E}">
        <p14:creationId xmlns:p14="http://schemas.microsoft.com/office/powerpoint/2010/main" val="371226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72E217B9-F47D-4F0A-B5E3-EFD5D4B813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299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72E217B9-F47D-4F0A-B5E3-EFD5D4B813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039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186" rtl="0" eaLnBrk="1" fontAlgn="auto" latinLnBrk="0" hangingPunct="1">
              <a:lnSpc>
                <a:spcPct val="100000"/>
              </a:lnSpc>
              <a:spcBef>
                <a:spcPts val="0"/>
              </a:spcBef>
              <a:spcAft>
                <a:spcPts val="0"/>
              </a:spcAft>
              <a:buClrTx/>
              <a:buSzTx/>
              <a:buFontTx/>
              <a:buNone/>
              <a:tabLst/>
              <a:defRPr/>
            </a:pPr>
            <a:r>
              <a:rPr lang="en-US" altLang="en-US" sz="2400" dirty="0">
                <a:latin typeface="Calibri" panose="020F0502020204030204" pitchFamily="34" charset="0"/>
              </a:rPr>
              <a:t>Grant recipients will be expected to begin project implementation in </a:t>
            </a:r>
            <a:r>
              <a:rPr lang="en-US" sz="2400" dirty="0">
                <a:latin typeface="Calibri" panose="020F0502020204030204" pitchFamily="34" charset="0"/>
              </a:rPr>
              <a:t>October, 2020 or after the Conceptual Framework, Work Plan, Budget and Budget Narrative Justification have been approved by DBH.</a:t>
            </a:r>
          </a:p>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9</a:t>
            </a:fld>
            <a:endParaRPr lang="en-US" dirty="0"/>
          </a:p>
        </p:txBody>
      </p:sp>
    </p:spTree>
    <p:extLst>
      <p:ext uri="{BB962C8B-B14F-4D97-AF65-F5344CB8AC3E}">
        <p14:creationId xmlns:p14="http://schemas.microsoft.com/office/powerpoint/2010/main" val="2778199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708" y="250095"/>
            <a:ext cx="8331200" cy="1781907"/>
          </a:xfrm>
        </p:spPr>
        <p:txBody>
          <a:bodyPr/>
          <a:lstStyle>
            <a:lvl1pPr algn="ctr">
              <a:defRPr baseline="0">
                <a:latin typeface="Cambria" panose="02040503050406030204" pitchFamily="18" charset="0"/>
              </a:defRPr>
            </a:lvl1pPr>
          </a:lstStyle>
          <a:p>
            <a:r>
              <a:rPr lang="en-US" dirty="0"/>
              <a:t>Department of Behavioral Health</a:t>
            </a:r>
          </a:p>
        </p:txBody>
      </p:sp>
      <p:sp>
        <p:nvSpPr>
          <p:cNvPr id="3" name="Subtitle 2"/>
          <p:cNvSpPr>
            <a:spLocks noGrp="1"/>
          </p:cNvSpPr>
          <p:nvPr>
            <p:ph type="subTitle" idx="1" hasCustomPrompt="1"/>
          </p:nvPr>
        </p:nvSpPr>
        <p:spPr>
          <a:xfrm>
            <a:off x="1230924" y="3820760"/>
            <a:ext cx="6400800" cy="1634163"/>
          </a:xfrm>
        </p:spPr>
        <p:txBody>
          <a:bodyPr/>
          <a:lstStyle>
            <a:lvl1pPr marL="0" indent="0" algn="ctr">
              <a:buNone/>
              <a:defRPr>
                <a:latin typeface="Cambria" panose="02040503050406030204" pitchFamily="18" charset="0"/>
              </a:defRPr>
            </a:lvl1pPr>
            <a:lvl2pPr marL="457092" indent="0" algn="ctr">
              <a:buNone/>
              <a:defRPr/>
            </a:lvl2pPr>
            <a:lvl3pPr marL="914186" indent="0" algn="ctr">
              <a:buNone/>
              <a:defRPr/>
            </a:lvl3pPr>
            <a:lvl4pPr marL="1371279" indent="0" algn="ctr">
              <a:buNone/>
              <a:defRPr/>
            </a:lvl4pPr>
            <a:lvl5pPr marL="1828373" indent="0" algn="ctr">
              <a:buNone/>
              <a:defRPr/>
            </a:lvl5pPr>
            <a:lvl6pPr marL="2285466" indent="0" algn="ctr">
              <a:buNone/>
              <a:defRPr/>
            </a:lvl6pPr>
            <a:lvl7pPr marL="2742558" indent="0" algn="ctr">
              <a:buNone/>
              <a:defRPr/>
            </a:lvl7pPr>
            <a:lvl8pPr marL="3199652" indent="0" algn="ctr">
              <a:buNone/>
              <a:defRPr/>
            </a:lvl8pPr>
            <a:lvl9pPr marL="3656744" indent="0" algn="ctr">
              <a:buNone/>
              <a:defRPr/>
            </a:lvl9pPr>
          </a:lstStyle>
          <a:p>
            <a:r>
              <a:rPr lang="en-US" dirty="0"/>
              <a:t>Title of Division/Area</a:t>
            </a:r>
          </a:p>
          <a:p>
            <a:r>
              <a:rPr lang="en-US" dirty="0"/>
              <a:t>Name of Presenter</a:t>
            </a:r>
          </a:p>
          <a:p>
            <a:r>
              <a:rPr lang="en-US" dirty="0"/>
              <a:t>Date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555" y="2094526"/>
            <a:ext cx="2813538" cy="1591156"/>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75"/>
          <a:stretch/>
        </p:blipFill>
        <p:spPr>
          <a:xfrm>
            <a:off x="6051255" y="5520363"/>
            <a:ext cx="504092" cy="700118"/>
          </a:xfrm>
          <a:prstGeom prst="rect">
            <a:avLst/>
          </a:prstGeom>
        </p:spPr>
      </p:pic>
      <p:sp>
        <p:nvSpPr>
          <p:cNvPr id="5" name="TextBox 4"/>
          <p:cNvSpPr txBox="1"/>
          <p:nvPr userDrawn="1"/>
        </p:nvSpPr>
        <p:spPr>
          <a:xfrm>
            <a:off x="6471634" y="5454923"/>
            <a:ext cx="2672366" cy="830997"/>
          </a:xfrm>
          <a:prstGeom prst="rect">
            <a:avLst/>
          </a:prstGeom>
          <a:noFill/>
        </p:spPr>
        <p:txBody>
          <a:bodyPr wrap="square" rtlCol="0">
            <a:spAutoFit/>
          </a:bodyPr>
          <a:lstStyle/>
          <a:p>
            <a:r>
              <a:rPr lang="en-US" sz="1600" dirty="0"/>
              <a:t>GOVERNMENT OF THE DISTRICT</a:t>
            </a:r>
            <a:r>
              <a:rPr lang="en-US" sz="1600" baseline="0" dirty="0"/>
              <a:t> OF COLUMBIA</a:t>
            </a:r>
          </a:p>
          <a:p>
            <a:r>
              <a:rPr lang="en-US" sz="1600" b="1" baseline="0" dirty="0"/>
              <a:t>MURIEL  BOWSER, MAYOR</a:t>
            </a:r>
            <a:endParaRPr lang="en-US" sz="1600" b="1" dirty="0"/>
          </a:p>
        </p:txBody>
      </p:sp>
    </p:spTree>
    <p:extLst>
      <p:ext uri="{BB962C8B-B14F-4D97-AF65-F5344CB8AC3E}">
        <p14:creationId xmlns:p14="http://schemas.microsoft.com/office/powerpoint/2010/main" val="240759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5"/>
            <a:ext cx="8145887" cy="379290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8EAA164E-9776-4052-B6AD-22C50950C745}" type="slidenum">
              <a:rPr lang="en-US" smtClean="0"/>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1037" y="5633851"/>
            <a:ext cx="984063" cy="553991"/>
          </a:xfrm>
          <a:prstGeom prst="rect">
            <a:avLst/>
          </a:prstGeom>
        </p:spPr>
      </p:pic>
    </p:spTree>
    <p:extLst>
      <p:ext uri="{BB962C8B-B14F-4D97-AF65-F5344CB8AC3E}">
        <p14:creationId xmlns:p14="http://schemas.microsoft.com/office/powerpoint/2010/main" val="131878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530" y="274641"/>
            <a:ext cx="1938270" cy="525683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34096" y="274640"/>
            <a:ext cx="5742904" cy="5305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E9A04C84-34EC-4AFE-8930-C9793F0ABD90}" type="slidenum">
              <a:rPr lang="en-US" smtClean="0"/>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4220" y="5719126"/>
            <a:ext cx="818289" cy="460666"/>
          </a:xfrm>
          <a:prstGeom prst="rect">
            <a:avLst/>
          </a:prstGeom>
        </p:spPr>
      </p:pic>
    </p:spTree>
    <p:extLst>
      <p:ext uri="{BB962C8B-B14F-4D97-AF65-F5344CB8AC3E}">
        <p14:creationId xmlns:p14="http://schemas.microsoft.com/office/powerpoint/2010/main" val="169787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5"/>
            <a:ext cx="4038600" cy="3886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1333F40E-AD9F-4D32-A0D7-20331C7C42AD}"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0498" y="5744176"/>
            <a:ext cx="869219" cy="489338"/>
          </a:xfrm>
          <a:prstGeom prst="rect">
            <a:avLst/>
          </a:prstGeom>
        </p:spPr>
      </p:pic>
    </p:spTree>
    <p:extLst>
      <p:ext uri="{BB962C8B-B14F-4D97-AF65-F5344CB8AC3E}">
        <p14:creationId xmlns:p14="http://schemas.microsoft.com/office/powerpoint/2010/main" val="98521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5"/>
            <a:ext cx="7740203" cy="3886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62E25340-54C0-4D97-AA52-D61C6E857B51}"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608727"/>
            <a:ext cx="1068586" cy="601574"/>
          </a:xfrm>
          <a:prstGeom prst="rect">
            <a:avLst/>
          </a:prstGeom>
        </p:spPr>
      </p:pic>
    </p:spTree>
    <p:extLst>
      <p:ext uri="{BB962C8B-B14F-4D97-AF65-F5344CB8AC3E}">
        <p14:creationId xmlns:p14="http://schemas.microsoft.com/office/powerpoint/2010/main" val="365806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566"/>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708978"/>
            <a:ext cx="77724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dirty="0"/>
              <a:t>Click to edit Master text styles</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E36CD349-5DD7-4433-A90C-D01BD3482C6A}" type="slidenum">
              <a:rPr lang="en-US" smtClean="0"/>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2300" y="5634507"/>
            <a:ext cx="972270" cy="547352"/>
          </a:xfrm>
          <a:prstGeom prst="rect">
            <a:avLst/>
          </a:prstGeom>
        </p:spPr>
      </p:pic>
    </p:spTree>
    <p:extLst>
      <p:ext uri="{BB962C8B-B14F-4D97-AF65-F5344CB8AC3E}">
        <p14:creationId xmlns:p14="http://schemas.microsoft.com/office/powerpoint/2010/main" val="347495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3922690" cy="39800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8EBCBB6-6101-435F-A5EB-89A828195421}"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7765" y="5580249"/>
            <a:ext cx="1053245" cy="592938"/>
          </a:xfrm>
          <a:prstGeom prst="rect">
            <a:avLst/>
          </a:prstGeom>
        </p:spPr>
      </p:pic>
    </p:spTree>
    <p:extLst>
      <p:ext uri="{BB962C8B-B14F-4D97-AF65-F5344CB8AC3E}">
        <p14:creationId xmlns:p14="http://schemas.microsoft.com/office/powerpoint/2010/main" val="27676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4053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3024E28-9D3B-4DC1-8142-8E4D8E45ECB7}" type="slidenum">
              <a:rPr lang="en-US" smtClean="0"/>
              <a:pPr>
                <a:defRPr/>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1" y="5645523"/>
            <a:ext cx="926411" cy="521535"/>
          </a:xfrm>
          <a:prstGeom prst="rect">
            <a:avLst/>
          </a:prstGeom>
        </p:spPr>
      </p:pic>
    </p:spTree>
    <p:extLst>
      <p:ext uri="{BB962C8B-B14F-4D97-AF65-F5344CB8AC3E}">
        <p14:creationId xmlns:p14="http://schemas.microsoft.com/office/powerpoint/2010/main" val="23137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32AB989-1A8A-4C96-B273-A5F2125757A5}"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135" y="5602309"/>
            <a:ext cx="1006480" cy="566611"/>
          </a:xfrm>
          <a:prstGeom prst="rect">
            <a:avLst/>
          </a:prstGeom>
        </p:spPr>
      </p:pic>
    </p:spTree>
    <p:extLst>
      <p:ext uri="{BB962C8B-B14F-4D97-AF65-F5344CB8AC3E}">
        <p14:creationId xmlns:p14="http://schemas.microsoft.com/office/powerpoint/2010/main" val="283797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12055D5D-1616-41D2-A810-F138318299A1}" type="slidenum">
              <a:rPr lang="en-US" smtClean="0"/>
              <a:pPr>
                <a:defRPr/>
              </a:pPr>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590795"/>
            <a:ext cx="958305" cy="539490"/>
          </a:xfrm>
          <a:prstGeom prst="rect">
            <a:avLst/>
          </a:prstGeom>
        </p:spPr>
      </p:pic>
    </p:spTree>
    <p:extLst>
      <p:ext uri="{BB962C8B-B14F-4D97-AF65-F5344CB8AC3E}">
        <p14:creationId xmlns:p14="http://schemas.microsoft.com/office/powerpoint/2010/main" val="180777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073113" cy="52133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323F4F99-07DE-4F12-A405-A74050CC805E}"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1" y="5660264"/>
            <a:ext cx="926411" cy="521535"/>
          </a:xfrm>
          <a:prstGeom prst="rect">
            <a:avLst/>
          </a:prstGeom>
        </p:spPr>
      </p:pic>
    </p:spTree>
    <p:extLst>
      <p:ext uri="{BB962C8B-B14F-4D97-AF65-F5344CB8AC3E}">
        <p14:creationId xmlns:p14="http://schemas.microsoft.com/office/powerpoint/2010/main" val="69851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921" y="4617059"/>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05921" y="402431"/>
            <a:ext cx="54864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dirty="0"/>
          </a:p>
        </p:txBody>
      </p:sp>
      <p:sp>
        <p:nvSpPr>
          <p:cNvPr id="4" name="Text Placeholder 3"/>
          <p:cNvSpPr>
            <a:spLocks noGrp="1"/>
          </p:cNvSpPr>
          <p:nvPr>
            <p:ph type="body" sz="half" idx="2"/>
          </p:nvPr>
        </p:nvSpPr>
        <p:spPr>
          <a:xfrm>
            <a:off x="1405921" y="5283625"/>
            <a:ext cx="5486400" cy="804862"/>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9256BE08-5050-4F4B-94AC-754A4A9BC2AD}"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901" y="5657751"/>
            <a:ext cx="765122" cy="430735"/>
          </a:xfrm>
          <a:prstGeom prst="rect">
            <a:avLst/>
          </a:prstGeom>
        </p:spPr>
      </p:pic>
    </p:spTree>
    <p:extLst>
      <p:ext uri="{BB962C8B-B14F-4D97-AF65-F5344CB8AC3E}">
        <p14:creationId xmlns:p14="http://schemas.microsoft.com/office/powerpoint/2010/main" val="40534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3246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p>
            <a:pPr fontAlgn="base">
              <a:spcBef>
                <a:spcPct val="0"/>
              </a:spcBef>
              <a:spcAft>
                <a:spcPct val="0"/>
              </a:spcAft>
            </a:pPr>
            <a:endParaRPr lang="en-US" dirty="0">
              <a:solidFill>
                <a:srgbClr val="000000"/>
              </a:solidFill>
              <a:latin typeface="Arial"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Text Box 8"/>
          <p:cNvSpPr txBox="1">
            <a:spLocks noChangeArrowheads="1"/>
          </p:cNvSpPr>
          <p:nvPr userDrawn="1"/>
        </p:nvSpPr>
        <p:spPr bwMode="auto">
          <a:xfrm>
            <a:off x="0" y="6491288"/>
            <a:ext cx="914400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dirty="0">
              <a:solidFill>
                <a:srgbClr val="000000"/>
              </a:solidFill>
            </a:endParaRPr>
          </a:p>
        </p:txBody>
      </p:sp>
      <p:sp>
        <p:nvSpPr>
          <p:cNvPr id="11" name="Rectangle 5"/>
          <p:cNvSpPr txBox="1">
            <a:spLocks noChangeArrowheads="1"/>
          </p:cNvSpPr>
          <p:nvPr userDrawn="1"/>
        </p:nvSpPr>
        <p:spPr>
          <a:xfrm>
            <a:off x="1447800" y="6448429"/>
            <a:ext cx="6019800" cy="409575"/>
          </a:xfrm>
          <a:prstGeom prst="rect">
            <a:avLst/>
          </a:prstGeom>
          <a:ln/>
        </p:spPr>
        <p:txBody>
          <a:bodyPr lIns="91418" tIns="45709" rIns="91418" bIns="45709"/>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srgbClr val="FFFFFF"/>
                </a:solidFill>
              </a:rPr>
              <a:t>District of Columbia Department of Behavioral Health</a:t>
            </a:r>
          </a:p>
        </p:txBody>
      </p:sp>
      <p:sp>
        <p:nvSpPr>
          <p:cNvPr id="10" name="Rectangle 6"/>
          <p:cNvSpPr>
            <a:spLocks noGrp="1" noChangeArrowheads="1"/>
          </p:cNvSpPr>
          <p:nvPr>
            <p:ph type="sldNum" sz="quarter" idx="4"/>
          </p:nvPr>
        </p:nvSpPr>
        <p:spPr>
          <a:xfrm>
            <a:off x="7690339" y="6491290"/>
            <a:ext cx="1289539" cy="337651"/>
          </a:xfrm>
          <a:prstGeom prst="rect">
            <a:avLst/>
          </a:prstGeom>
          <a:ln/>
        </p:spPr>
        <p:txBody>
          <a:bodyPr lIns="91418" tIns="45709" rIns="91418" bIns="45709"/>
          <a:lstStyle>
            <a:lvl1pPr>
              <a:defRPr>
                <a:solidFill>
                  <a:schemeClr val="bg1"/>
                </a:solidFill>
              </a:defRPr>
            </a:lvl1pPr>
          </a:lstStyle>
          <a:p>
            <a:pPr>
              <a:defRPr/>
            </a:pPr>
            <a:fld id="{58EBCBB6-6101-435F-A5EB-89A828195421}" type="slidenum">
              <a:rPr lang="en-US" smtClean="0"/>
              <a:pPr>
                <a:defRPr/>
              </a:pPr>
              <a:t>‹#›</a:t>
            </a:fld>
            <a:endParaRPr lang="en-US" dirty="0"/>
          </a:p>
        </p:txBody>
      </p:sp>
    </p:spTree>
    <p:extLst>
      <p:ext uri="{BB962C8B-B14F-4D97-AF65-F5344CB8AC3E}">
        <p14:creationId xmlns:p14="http://schemas.microsoft.com/office/powerpoint/2010/main" val="4136304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092" algn="ctr" rtl="0" fontAlgn="base">
        <a:spcBef>
          <a:spcPct val="0"/>
        </a:spcBef>
        <a:spcAft>
          <a:spcPct val="0"/>
        </a:spcAft>
        <a:defRPr sz="4400">
          <a:solidFill>
            <a:schemeClr val="tx2"/>
          </a:solidFill>
          <a:latin typeface="Century Gothic" pitchFamily="34" charset="0"/>
        </a:defRPr>
      </a:lvl6pPr>
      <a:lvl7pPr marL="914186" algn="ctr" rtl="0" fontAlgn="base">
        <a:spcBef>
          <a:spcPct val="0"/>
        </a:spcBef>
        <a:spcAft>
          <a:spcPct val="0"/>
        </a:spcAft>
        <a:defRPr sz="4400">
          <a:solidFill>
            <a:schemeClr val="tx2"/>
          </a:solidFill>
          <a:latin typeface="Century Gothic" pitchFamily="34" charset="0"/>
        </a:defRPr>
      </a:lvl7pPr>
      <a:lvl8pPr marL="1371279" algn="ctr" rtl="0" fontAlgn="base">
        <a:spcBef>
          <a:spcPct val="0"/>
        </a:spcBef>
        <a:spcAft>
          <a:spcPct val="0"/>
        </a:spcAft>
        <a:defRPr sz="4400">
          <a:solidFill>
            <a:schemeClr val="tx2"/>
          </a:solidFill>
          <a:latin typeface="Century Gothic" pitchFamily="34" charset="0"/>
        </a:defRPr>
      </a:lvl8pPr>
      <a:lvl9pPr marL="1828373" algn="ctr" rtl="0" fontAlgn="base">
        <a:spcBef>
          <a:spcPct val="0"/>
        </a:spcBef>
        <a:spcAft>
          <a:spcPct val="0"/>
        </a:spcAft>
        <a:defRPr sz="4400">
          <a:solidFill>
            <a:schemeClr val="tx2"/>
          </a:solidFill>
          <a:latin typeface="Century Gothic" pitchFamily="34" charset="0"/>
        </a:defRPr>
      </a:lvl9pPr>
    </p:titleStyle>
    <p:body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ytax.dc.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rs.gov/charities-non-profits/eo-operational-requirements-obtaining-copies-of-exemption-determination-letter-from-i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irs.gov/forms-pubs/about-form-99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rs.gov/pub/irs-pdf/fw9.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mailto:DBH.Grants@dc.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hyperlink" Target="https://communityaffairs.dc.gov/content/community-grant-program#4"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mailto:DBH.Grants@dc.gov" TargetMode="External"/><Relationship Id="rId4" Type="http://schemas.openxmlformats.org/officeDocument/2006/relationships/hyperlink" Target="https://dbh.dc.gov/page/request-applications-01"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yasir.shah@dc.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mailto:renee.evans@dc.gov" TargetMode="External"/><Relationship Id="rId5" Type="http://schemas.openxmlformats.org/officeDocument/2006/relationships/hyperlink" Target="mailto:Tywana.reed@dc.gov" TargetMode="External"/><Relationship Id="rId4" Type="http://schemas.openxmlformats.org/officeDocument/2006/relationships/hyperlink" Target="mailto:thomas.randolph@dc.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142" y="163502"/>
            <a:ext cx="7997297" cy="1817698"/>
          </a:xfrm>
        </p:spPr>
        <p:txBody>
          <a:bodyPr/>
          <a:lstStyle/>
          <a:p>
            <a:pPr eaLnBrk="1" hangingPunct="1">
              <a:spcAft>
                <a:spcPct val="15000"/>
              </a:spcAft>
            </a:pPr>
            <a:r>
              <a:rPr lang="en-US" altLang="en-US" sz="2400" b="1" dirty="0">
                <a:solidFill>
                  <a:schemeClr val="tx1"/>
                </a:solidFill>
                <a:cs typeface="Calibri" panose="020F0502020204030204" pitchFamily="34" charset="0"/>
              </a:rPr>
              <a:t>Pre-Application Conference, RFA No. RM0 DCPC070723</a:t>
            </a:r>
            <a:br>
              <a:rPr lang="en-US" altLang="en-US" sz="2400" b="1" dirty="0">
                <a:solidFill>
                  <a:schemeClr val="tx1"/>
                </a:solidFill>
                <a:cs typeface="Calibri" panose="020F0502020204030204" pitchFamily="34" charset="0"/>
              </a:rPr>
            </a:br>
            <a:br>
              <a:rPr lang="en-US" altLang="en-US" sz="2400" b="1" dirty="0">
                <a:solidFill>
                  <a:schemeClr val="tx1"/>
                </a:solidFill>
                <a:cs typeface="Calibri" panose="020F0502020204030204" pitchFamily="34" charset="0"/>
              </a:rPr>
            </a:br>
            <a:r>
              <a:rPr lang="en-US" altLang="en-US" sz="2400" b="1" dirty="0">
                <a:solidFill>
                  <a:schemeClr val="tx1"/>
                </a:solidFill>
                <a:cs typeface="Calibri" panose="020F0502020204030204" pitchFamily="34" charset="0"/>
              </a:rPr>
              <a:t>DC Prevention Centers Program (DCPC)</a:t>
            </a:r>
            <a:br>
              <a:rPr lang="en-US" altLang="en-US" sz="2400" b="1" dirty="0">
                <a:solidFill>
                  <a:schemeClr val="tx1"/>
                </a:solidFill>
                <a:cs typeface="Calibri" panose="020F0502020204030204" pitchFamily="34" charset="0"/>
              </a:rPr>
            </a:br>
            <a:r>
              <a:rPr lang="en-US" altLang="en-US" sz="2400" b="1" dirty="0">
                <a:solidFill>
                  <a:schemeClr val="tx1"/>
                </a:solidFill>
                <a:cs typeface="Calibri" panose="020F0502020204030204" pitchFamily="34" charset="0"/>
              </a:rPr>
              <a:t>Thursday, July 13, 2023 | 12:00 – 1:00PM</a:t>
            </a:r>
            <a:br>
              <a:rPr lang="en-US" altLang="en-US" sz="2200" dirty="0">
                <a:solidFill>
                  <a:schemeClr val="tx1"/>
                </a:solidFill>
                <a:cs typeface="Calibri" panose="020F0502020204030204" pitchFamily="34" charset="0"/>
              </a:rPr>
            </a:br>
            <a:endParaRPr lang="en-US" altLang="en-US" sz="2400" b="1" dirty="0">
              <a:solidFill>
                <a:schemeClr val="tx1"/>
              </a:solidFill>
              <a:cs typeface="Calibri" panose="020F0502020204030204" pitchFamily="34" charset="0"/>
            </a:endParaRPr>
          </a:p>
        </p:txBody>
      </p:sp>
      <p:sp>
        <p:nvSpPr>
          <p:cNvPr id="3" name="Subtitle 2"/>
          <p:cNvSpPr>
            <a:spLocks noGrp="1"/>
          </p:cNvSpPr>
          <p:nvPr>
            <p:ph type="subTitle" idx="1"/>
          </p:nvPr>
        </p:nvSpPr>
        <p:spPr>
          <a:xfrm>
            <a:off x="315940" y="3966437"/>
            <a:ext cx="8731078" cy="1409127"/>
          </a:xfrm>
        </p:spPr>
        <p:txBody>
          <a:bodyPr/>
          <a:lstStyle/>
          <a:p>
            <a:r>
              <a:rPr lang="en-US" altLang="en-US" sz="2000" b="1" dirty="0">
                <a:solidFill>
                  <a:schemeClr val="accent6">
                    <a:lumMod val="60000"/>
                    <a:lumOff val="40000"/>
                  </a:schemeClr>
                </a:solidFill>
                <a:cs typeface="Calibri" panose="020F0502020204030204" pitchFamily="34" charset="0"/>
              </a:rPr>
              <a:t>For attendance purposes, please use the chat function to type and send:</a:t>
            </a:r>
          </a:p>
          <a:p>
            <a:pPr marL="457200" indent="-457200" algn="l">
              <a:buAutoNum type="arabicPeriod"/>
            </a:pPr>
            <a:r>
              <a:rPr lang="en-US" altLang="en-US" sz="2000" b="1" dirty="0">
                <a:solidFill>
                  <a:schemeClr val="accent6">
                    <a:lumMod val="60000"/>
                    <a:lumOff val="40000"/>
                  </a:schemeClr>
                </a:solidFill>
                <a:cs typeface="Calibri" panose="020F0502020204030204" pitchFamily="34" charset="0"/>
              </a:rPr>
              <a:t>Name</a:t>
            </a:r>
          </a:p>
          <a:p>
            <a:pPr marL="457200" indent="-457200" algn="l">
              <a:buAutoNum type="arabicPeriod"/>
            </a:pPr>
            <a:r>
              <a:rPr lang="en-US" altLang="en-US" sz="2000" b="1" dirty="0">
                <a:solidFill>
                  <a:schemeClr val="accent6">
                    <a:lumMod val="60000"/>
                    <a:lumOff val="40000"/>
                  </a:schemeClr>
                </a:solidFill>
                <a:cs typeface="Calibri" panose="020F0502020204030204" pitchFamily="34" charset="0"/>
              </a:rPr>
              <a:t>Organization, and </a:t>
            </a:r>
          </a:p>
          <a:p>
            <a:pPr marL="457200" indent="-457200" algn="l">
              <a:buAutoNum type="arabicPeriod"/>
            </a:pPr>
            <a:r>
              <a:rPr lang="en-US" altLang="en-US" sz="2000" b="1" dirty="0">
                <a:solidFill>
                  <a:schemeClr val="accent6">
                    <a:lumMod val="60000"/>
                    <a:lumOff val="40000"/>
                  </a:schemeClr>
                </a:solidFill>
                <a:cs typeface="Calibri" panose="020F0502020204030204" pitchFamily="34" charset="0"/>
              </a:rPr>
              <a:t>Email Address</a:t>
            </a:r>
          </a:p>
          <a:p>
            <a:pPr algn="l">
              <a:spcBef>
                <a:spcPts val="200"/>
              </a:spcBef>
            </a:pPr>
            <a:br>
              <a:rPr lang="en-US" altLang="en-US" sz="2000" b="1" dirty="0">
                <a:cs typeface="Calibri" panose="020F0502020204030204" pitchFamily="34" charset="0"/>
              </a:rPr>
            </a:br>
            <a:r>
              <a:rPr lang="en-US" altLang="en-US" sz="2000" b="1" dirty="0">
                <a:solidFill>
                  <a:schemeClr val="accent6">
                    <a:lumMod val="75000"/>
                  </a:schemeClr>
                </a:solidFill>
                <a:cs typeface="Calibri" panose="020F0502020204030204" pitchFamily="34" charset="0"/>
              </a:rPr>
              <a:t>Thank you! We will be starting momentarily. </a:t>
            </a:r>
          </a:p>
          <a:p>
            <a:pPr algn="l">
              <a:spcBef>
                <a:spcPts val="0"/>
              </a:spcBef>
            </a:pPr>
            <a:r>
              <a:rPr lang="en-US" sz="2400" b="1" dirty="0"/>
              <a:t> </a:t>
            </a:r>
            <a:endParaRPr lang="en-US" altLang="en-US" sz="1400" dirty="0">
              <a:ea typeface="Cambria" panose="02040503050406030204" pitchFamily="18" charset="0"/>
            </a:endParaRPr>
          </a:p>
          <a:p>
            <a:pPr algn="r">
              <a:spcBef>
                <a:spcPts val="0"/>
              </a:spcBef>
            </a:pPr>
            <a:endParaRPr lang="en-US" altLang="en-US" sz="1400" dirty="0">
              <a:ea typeface="Cambria" panose="02040503050406030204" pitchFamily="18" charset="0"/>
            </a:endParaRPr>
          </a:p>
          <a:p>
            <a:pPr algn="r">
              <a:spcBef>
                <a:spcPts val="0"/>
              </a:spcBef>
            </a:pPr>
            <a:endParaRPr lang="en-US" altLang="en-US" sz="1400" dirty="0"/>
          </a:p>
          <a:p>
            <a:pPr algn="r">
              <a:spcBef>
                <a:spcPts val="0"/>
              </a:spcBef>
            </a:pPr>
            <a:endParaRPr lang="en-US" altLang="en-US" sz="1400" dirty="0"/>
          </a:p>
          <a:p>
            <a:pPr algn="r">
              <a:spcBef>
                <a:spcPts val="0"/>
              </a:spcBef>
            </a:pPr>
            <a:endParaRPr lang="en-US" altLang="en-US" sz="1600" dirty="0"/>
          </a:p>
          <a:p>
            <a:pPr algn="l">
              <a:spcBef>
                <a:spcPts val="0"/>
              </a:spcBef>
            </a:pPr>
            <a:endParaRPr lang="en-US" altLang="en-US" sz="2600" b="1" dirty="0"/>
          </a:p>
          <a:p>
            <a:pPr algn="l">
              <a:spcBef>
                <a:spcPts val="0"/>
              </a:spcBef>
            </a:pPr>
            <a:endParaRPr lang="en-US" altLang="en-US" sz="2600" b="1" dirty="0"/>
          </a:p>
        </p:txBody>
      </p:sp>
      <p:sp>
        <p:nvSpPr>
          <p:cNvPr id="8" name="Line 4"/>
          <p:cNvSpPr>
            <a:spLocks noChangeShapeType="1"/>
          </p:cNvSpPr>
          <p:nvPr/>
        </p:nvSpPr>
        <p:spPr bwMode="auto">
          <a:xfrm flipH="1">
            <a:off x="1028700" y="831125"/>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854982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12942"/>
            <a:ext cx="8229600" cy="1143000"/>
          </a:xfrm>
        </p:spPr>
        <p:txBody>
          <a:bodyPr/>
          <a:lstStyle/>
          <a:p>
            <a:r>
              <a:rPr lang="en-US" altLang="en-US" sz="2400" b="1" dirty="0"/>
              <a:t>Eligibility Requirements </a:t>
            </a:r>
            <a:r>
              <a:rPr lang="en-US" altLang="en-US" sz="2400" dirty="0"/>
              <a:t>(p. 11)</a:t>
            </a:r>
          </a:p>
        </p:txBody>
      </p:sp>
      <p:sp>
        <p:nvSpPr>
          <p:cNvPr id="21507" name="Content Placeholder 2"/>
          <p:cNvSpPr>
            <a:spLocks noGrp="1"/>
          </p:cNvSpPr>
          <p:nvPr>
            <p:ph idx="1"/>
          </p:nvPr>
        </p:nvSpPr>
        <p:spPr>
          <a:xfrm>
            <a:off x="457200" y="764090"/>
            <a:ext cx="8229600" cy="5105400"/>
          </a:xfrm>
        </p:spPr>
        <p:txBody>
          <a:bodyPr/>
          <a:lstStyle/>
          <a:p>
            <a:pPr marL="342900" indent="-342900" algn="just" eaLnBrk="1" hangingPunct="1">
              <a:spcBef>
                <a:spcPct val="0"/>
              </a:spcBef>
              <a:buFont typeface="Arial" charset="0"/>
              <a:buAutoNum type="alphaUcPeriod"/>
            </a:pPr>
            <a:endParaRPr lang="en-US" altLang="en-US" sz="1650" b="1" dirty="0">
              <a:latin typeface="Calibri" panose="020F0502020204030204" pitchFamily="34" charset="0"/>
            </a:endParaRPr>
          </a:p>
          <a:p>
            <a:pPr marL="0" indent="0" algn="just" eaLnBrk="1" hangingPunct="1">
              <a:spcBef>
                <a:spcPct val="0"/>
              </a:spcBef>
              <a:buFont typeface="Arial" charset="0"/>
              <a:buNone/>
            </a:pPr>
            <a:endParaRPr lang="en-US" altLang="en-US" sz="400" dirty="0">
              <a:latin typeface="Calibri" panose="020F0502020204030204" pitchFamily="34" charset="0"/>
            </a:endParaRPr>
          </a:p>
          <a:p>
            <a:pPr algn="just" eaLnBrk="1" hangingPunct="1">
              <a:spcBef>
                <a:spcPct val="0"/>
              </a:spcBef>
            </a:pPr>
            <a:r>
              <a:rPr lang="en-US" sz="2000" dirty="0">
                <a:ea typeface="Cambria" panose="02040503050406030204" pitchFamily="18" charset="0"/>
              </a:rPr>
              <a:t>All applicants must have the ability to enter into an agreement with DBH in compliance with all governing federal and District of Columbia laws and regulations, including Substance Use Disorders and Mental Health Grants (22-A DCMR Chapter 44).   </a:t>
            </a:r>
          </a:p>
          <a:p>
            <a:pPr marL="0" indent="0" algn="just" eaLnBrk="1" hangingPunct="1">
              <a:spcBef>
                <a:spcPct val="0"/>
              </a:spcBef>
              <a:buNone/>
            </a:pPr>
            <a:endParaRPr lang="en-US" sz="2000" dirty="0">
              <a:ea typeface="Cambria" panose="02040503050406030204" pitchFamily="18" charset="0"/>
            </a:endParaRPr>
          </a:p>
          <a:p>
            <a:pPr algn="just" eaLnBrk="1" hangingPunct="1">
              <a:spcBef>
                <a:spcPct val="0"/>
              </a:spcBef>
            </a:pPr>
            <a:r>
              <a:rPr lang="en-US" sz="2000" dirty="0">
                <a:ea typeface="Cambria" panose="02040503050406030204" pitchFamily="18" charset="0"/>
              </a:rPr>
              <a:t>Be a non-profit or community-based organization; </a:t>
            </a:r>
          </a:p>
          <a:p>
            <a:pPr marL="0" indent="0" algn="just" eaLnBrk="1" hangingPunct="1">
              <a:spcBef>
                <a:spcPct val="0"/>
              </a:spcBef>
              <a:buNone/>
            </a:pPr>
            <a:endParaRPr lang="en-US" sz="2000" dirty="0">
              <a:ea typeface="Cambria" panose="02040503050406030204" pitchFamily="18" charset="0"/>
            </a:endParaRPr>
          </a:p>
          <a:p>
            <a:pPr algn="just" eaLnBrk="1" hangingPunct="1">
              <a:spcBef>
                <a:spcPct val="0"/>
              </a:spcBef>
            </a:pPr>
            <a:r>
              <a:rPr lang="en-US" sz="2000" dirty="0">
                <a:ea typeface="Cambria" panose="02040503050406030204" pitchFamily="18" charset="0"/>
              </a:rPr>
              <a:t>Be an organizations with an established physical presence (office location, program activities, etc.) in the District of Columbia within one of the proposed Wards; and</a:t>
            </a:r>
          </a:p>
          <a:p>
            <a:pPr marL="0" indent="0" algn="just" eaLnBrk="1" hangingPunct="1">
              <a:spcBef>
                <a:spcPct val="0"/>
              </a:spcBef>
              <a:buNone/>
            </a:pPr>
            <a:endParaRPr lang="en-US" sz="2000" dirty="0">
              <a:ea typeface="Cambria" panose="02040503050406030204" pitchFamily="18" charset="0"/>
            </a:endParaRPr>
          </a:p>
          <a:p>
            <a:pPr algn="just" eaLnBrk="1" hangingPunct="1">
              <a:spcBef>
                <a:spcPct val="0"/>
              </a:spcBef>
            </a:pPr>
            <a:r>
              <a:rPr lang="en-US" sz="2000" dirty="0">
                <a:ea typeface="Cambria" panose="02040503050406030204" pitchFamily="18" charset="0"/>
              </a:rPr>
              <a:t>Be a current DCPC grant recipient, with an established physical presence within one of the proposed Wards</a:t>
            </a:r>
            <a:endParaRPr lang="en-US" altLang="en-US" sz="2000" dirty="0">
              <a:ea typeface="Cambria" panose="02040503050406030204" pitchFamily="18" charset="0"/>
            </a:endParaRPr>
          </a:p>
        </p:txBody>
      </p:sp>
      <p:sp>
        <p:nvSpPr>
          <p:cNvPr id="21508"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10</a:t>
            </a:fld>
            <a:endParaRPr lang="en-US" dirty="0"/>
          </a:p>
        </p:txBody>
      </p:sp>
    </p:spTree>
    <p:extLst>
      <p:ext uri="{BB962C8B-B14F-4D97-AF65-F5344CB8AC3E}">
        <p14:creationId xmlns:p14="http://schemas.microsoft.com/office/powerpoint/2010/main" val="216564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95300" y="-212942"/>
            <a:ext cx="8229600" cy="1143000"/>
          </a:xfrm>
        </p:spPr>
        <p:txBody>
          <a:bodyPr/>
          <a:lstStyle/>
          <a:p>
            <a:r>
              <a:rPr lang="en-US" altLang="en-US" sz="2400" b="1" dirty="0"/>
              <a:t>Performance Requirements </a:t>
            </a:r>
            <a:r>
              <a:rPr lang="en-US" altLang="en-US" sz="2400" dirty="0"/>
              <a:t>(pgs. 13)</a:t>
            </a:r>
          </a:p>
        </p:txBody>
      </p:sp>
      <p:sp>
        <p:nvSpPr>
          <p:cNvPr id="22531" name="Content Placeholder 2"/>
          <p:cNvSpPr>
            <a:spLocks noGrp="1"/>
          </p:cNvSpPr>
          <p:nvPr>
            <p:ph idx="1"/>
          </p:nvPr>
        </p:nvSpPr>
        <p:spPr>
          <a:xfrm>
            <a:off x="495300" y="1066692"/>
            <a:ext cx="8229600" cy="5287963"/>
          </a:xfrm>
        </p:spPr>
        <p:txBody>
          <a:bodyPr/>
          <a:lstStyle/>
          <a:p>
            <a:pPr marL="0" indent="0" eaLnBrk="1" fontAlgn="auto" hangingPunct="1">
              <a:spcAft>
                <a:spcPts val="0"/>
              </a:spcAft>
              <a:buNone/>
              <a:defRPr/>
            </a:pPr>
            <a:r>
              <a:rPr lang="en-US" altLang="en-US" sz="2300" b="1" dirty="0"/>
              <a:t>Experience Criteria:</a:t>
            </a:r>
          </a:p>
          <a:p>
            <a:pPr marL="0" indent="0" eaLnBrk="1" fontAlgn="auto" hangingPunct="1">
              <a:spcAft>
                <a:spcPts val="0"/>
              </a:spcAft>
              <a:buNone/>
              <a:defRPr/>
            </a:pPr>
            <a:endParaRPr lang="en-US" sz="1900" b="1" dirty="0">
              <a:latin typeface="Calibri" panose="020F0502020204030204" pitchFamily="34" charset="0"/>
            </a:endParaRPr>
          </a:p>
          <a:p>
            <a:pPr eaLnBrk="1" fontAlgn="auto" hangingPunct="1">
              <a:spcBef>
                <a:spcPts val="200"/>
              </a:spcBef>
              <a:spcAft>
                <a:spcPts val="0"/>
              </a:spcAft>
              <a:defRPr/>
            </a:pPr>
            <a:r>
              <a:rPr lang="en-US" sz="2000" dirty="0"/>
              <a:t>Be an organization with experience in addressing community and public health, substance use, and behavioral health issues, in the District of Columbia, particularly in the proposed Wards. </a:t>
            </a:r>
          </a:p>
          <a:p>
            <a:pPr marL="0" indent="0" eaLnBrk="1" fontAlgn="auto" hangingPunct="1">
              <a:spcBef>
                <a:spcPts val="200"/>
              </a:spcBef>
              <a:spcAft>
                <a:spcPts val="0"/>
              </a:spcAft>
              <a:buNone/>
              <a:defRPr/>
            </a:pPr>
            <a:endParaRPr lang="en-US" sz="2000" dirty="0"/>
          </a:p>
          <a:p>
            <a:pPr eaLnBrk="1" fontAlgn="auto" hangingPunct="1">
              <a:spcBef>
                <a:spcPts val="200"/>
              </a:spcBef>
              <a:spcAft>
                <a:spcPts val="0"/>
              </a:spcAft>
              <a:defRPr/>
            </a:pPr>
            <a:r>
              <a:rPr lang="en-US" sz="2000" dirty="0"/>
              <a:t>Be an applicant with capacity to employ one (1) Full Time Equivalent (FTE) employee as DCPC Coordinator or Project Director and up to two (2) FTE Community Mobilization Specialists to implement the DBH approved work plan</a:t>
            </a:r>
            <a:endParaRPr lang="en-US" altLang="en-US" sz="2000" dirty="0"/>
          </a:p>
        </p:txBody>
      </p:sp>
      <p:sp>
        <p:nvSpPr>
          <p:cNvPr id="22532"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11</a:t>
            </a:fld>
            <a:endParaRPr lang="en-US" dirty="0"/>
          </a:p>
        </p:txBody>
      </p:sp>
    </p:spTree>
    <p:extLst>
      <p:ext uri="{BB962C8B-B14F-4D97-AF65-F5344CB8AC3E}">
        <p14:creationId xmlns:p14="http://schemas.microsoft.com/office/powerpoint/2010/main" val="297685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95300" y="-212942"/>
            <a:ext cx="8229600" cy="1143000"/>
          </a:xfrm>
        </p:spPr>
        <p:txBody>
          <a:bodyPr/>
          <a:lstStyle/>
          <a:p>
            <a:r>
              <a:rPr lang="en-US" altLang="en-US" sz="2400" b="1" dirty="0"/>
              <a:t>Performance Requirements, cont’d </a:t>
            </a:r>
            <a:r>
              <a:rPr lang="en-US" altLang="en-US" sz="2400" dirty="0"/>
              <a:t>(pgs. 13)</a:t>
            </a:r>
          </a:p>
        </p:txBody>
      </p:sp>
      <p:sp>
        <p:nvSpPr>
          <p:cNvPr id="22531" name="Content Placeholder 2"/>
          <p:cNvSpPr>
            <a:spLocks noGrp="1"/>
          </p:cNvSpPr>
          <p:nvPr>
            <p:ph idx="1"/>
          </p:nvPr>
        </p:nvSpPr>
        <p:spPr>
          <a:xfrm>
            <a:off x="495300" y="1066692"/>
            <a:ext cx="8229600" cy="5287963"/>
          </a:xfrm>
        </p:spPr>
        <p:txBody>
          <a:bodyPr/>
          <a:lstStyle/>
          <a:p>
            <a:pPr marL="0" indent="0">
              <a:spcBef>
                <a:spcPts val="600"/>
              </a:spcBef>
              <a:spcAft>
                <a:spcPts val="600"/>
              </a:spcAft>
              <a:buNone/>
            </a:pPr>
            <a:r>
              <a:rPr lang="en-US" sz="2400" b="1" dirty="0"/>
              <a:t>Target Population:</a:t>
            </a:r>
          </a:p>
          <a:p>
            <a:pPr lvl="1">
              <a:spcBef>
                <a:spcPts val="600"/>
              </a:spcBef>
              <a:spcAft>
                <a:spcPts val="600"/>
              </a:spcAft>
              <a:buFont typeface="Arial" panose="020B0604020202020204" pitchFamily="34" charset="0"/>
              <a:buChar char="•"/>
            </a:pPr>
            <a:r>
              <a:rPr lang="en-US" sz="1800" b="1" dirty="0"/>
              <a:t>Primary</a:t>
            </a:r>
            <a:r>
              <a:rPr lang="en-US" sz="1800" dirty="0"/>
              <a:t>: Children, including transitional aged youth, between the ages of 0-25 residing in proposed wards.</a:t>
            </a:r>
          </a:p>
          <a:p>
            <a:pPr lvl="1">
              <a:spcBef>
                <a:spcPts val="600"/>
              </a:spcBef>
              <a:spcAft>
                <a:spcPts val="600"/>
              </a:spcAft>
              <a:buFont typeface="Arial" panose="020B0604020202020204" pitchFamily="34" charset="0"/>
              <a:buChar char="•"/>
            </a:pPr>
            <a:r>
              <a:rPr lang="en-US" sz="1800" b="1" dirty="0"/>
              <a:t>Secondary</a:t>
            </a:r>
            <a:r>
              <a:rPr lang="en-US" sz="1800" dirty="0"/>
              <a:t>: Parents, caregivers, and/or influencers of the primary population residing in proposed wards</a:t>
            </a:r>
          </a:p>
          <a:p>
            <a:pPr marL="0" indent="0">
              <a:spcBef>
                <a:spcPts val="600"/>
              </a:spcBef>
              <a:spcAft>
                <a:spcPts val="600"/>
              </a:spcAft>
              <a:buNone/>
            </a:pPr>
            <a:r>
              <a:rPr lang="en-US" sz="2400" b="1" dirty="0"/>
              <a:t>Location of Services:</a:t>
            </a:r>
          </a:p>
          <a:p>
            <a:pPr lvl="1">
              <a:spcBef>
                <a:spcPts val="600"/>
              </a:spcBef>
              <a:spcAft>
                <a:spcPts val="600"/>
              </a:spcAft>
              <a:buFont typeface="Arial" panose="020B0604020202020204" pitchFamily="34" charset="0"/>
              <a:buChar char="•"/>
            </a:pPr>
            <a:r>
              <a:rPr lang="en-US" sz="1800" dirty="0"/>
              <a:t>Each applicant proposing to develop a DCPC must serve all wards and neighborhoods that fall within one of the following geographic designations: Wards 1 &amp; 2 or Wards 3 &amp; 4 or Wards 5 &amp; 6 or Wards 7 &amp; 8</a:t>
            </a:r>
          </a:p>
          <a:p>
            <a:pPr marL="0" indent="0">
              <a:spcBef>
                <a:spcPts val="600"/>
              </a:spcBef>
              <a:spcAft>
                <a:spcPts val="600"/>
              </a:spcAft>
              <a:buNone/>
            </a:pPr>
            <a:r>
              <a:rPr lang="en-US" sz="2400" b="1" dirty="0"/>
              <a:t>Scope of Services:</a:t>
            </a:r>
          </a:p>
          <a:p>
            <a:pPr lvl="1">
              <a:spcBef>
                <a:spcPts val="600"/>
              </a:spcBef>
              <a:spcAft>
                <a:spcPts val="600"/>
              </a:spcAft>
              <a:buFont typeface="Arial" panose="020B0604020202020204" pitchFamily="34" charset="0"/>
              <a:buChar char="•"/>
            </a:pPr>
            <a:r>
              <a:rPr lang="en-US" sz="1800" dirty="0"/>
              <a:t>Applicants are expected to address and provide evidence supporting their expertise in providing capacity building core functions in ways that address the unique characteristics and priorities of the geographic areas to be served. </a:t>
            </a:r>
            <a:endParaRPr lang="en-US" altLang="en-US" sz="1800" dirty="0"/>
          </a:p>
        </p:txBody>
      </p:sp>
      <p:sp>
        <p:nvSpPr>
          <p:cNvPr id="22532"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12</a:t>
            </a:fld>
            <a:endParaRPr lang="en-US" dirty="0"/>
          </a:p>
        </p:txBody>
      </p:sp>
    </p:spTree>
    <p:extLst>
      <p:ext uri="{BB962C8B-B14F-4D97-AF65-F5344CB8AC3E}">
        <p14:creationId xmlns:p14="http://schemas.microsoft.com/office/powerpoint/2010/main" val="249624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12942"/>
            <a:ext cx="8229600" cy="1143000"/>
          </a:xfrm>
        </p:spPr>
        <p:txBody>
          <a:bodyPr/>
          <a:lstStyle/>
          <a:p>
            <a:r>
              <a:rPr lang="en-US" altLang="en-US" sz="2400" b="1" dirty="0"/>
              <a:t>Scope of Work - </a:t>
            </a:r>
            <a:r>
              <a:rPr lang="en-US" altLang="en-US" sz="2400" b="1" i="1" dirty="0"/>
              <a:t>Core Functions</a:t>
            </a:r>
            <a:r>
              <a:rPr lang="en-US" altLang="en-US" sz="2400" b="1" dirty="0"/>
              <a:t>: </a:t>
            </a:r>
            <a:r>
              <a:rPr lang="en-US" altLang="en-US" sz="2400" dirty="0"/>
              <a:t>(pgs. 13-14)</a:t>
            </a:r>
            <a:endParaRPr lang="en-US" altLang="en-US" sz="2400" b="1" dirty="0"/>
          </a:p>
        </p:txBody>
      </p:sp>
      <p:sp>
        <p:nvSpPr>
          <p:cNvPr id="25604"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13</a:t>
            </a:fld>
            <a:endParaRPr lang="en-US" dirty="0"/>
          </a:p>
        </p:txBody>
      </p:sp>
      <p:sp>
        <p:nvSpPr>
          <p:cNvPr id="8" name="Content Placeholder 4"/>
          <p:cNvSpPr txBox="1">
            <a:spLocks/>
          </p:cNvSpPr>
          <p:nvPr/>
        </p:nvSpPr>
        <p:spPr>
          <a:xfrm>
            <a:off x="381000" y="1295457"/>
            <a:ext cx="8130822" cy="4958588"/>
          </a:xfrm>
          <a:prstGeom prst="rect">
            <a:avLst/>
          </a:prstGeom>
        </p:spPr>
        <p:txBody>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defTabSz="914400" eaLnBrk="1" hangingPunct="1"/>
            <a:endParaRPr lang="en-US" altLang="en-US" sz="2000" kern="0" dirty="0">
              <a:latin typeface="Calibri" panose="020F0502020204030204" pitchFamily="34" charset="0"/>
            </a:endParaRPr>
          </a:p>
        </p:txBody>
      </p:sp>
      <p:sp>
        <p:nvSpPr>
          <p:cNvPr id="4" name="TextBox 3">
            <a:extLst>
              <a:ext uri="{FF2B5EF4-FFF2-40B4-BE49-F238E27FC236}">
                <a16:creationId xmlns:a16="http://schemas.microsoft.com/office/drawing/2014/main" id="{4917CB9F-9DDC-DEA4-DE36-0D925B8E95D0}"/>
              </a:ext>
            </a:extLst>
          </p:cNvPr>
          <p:cNvSpPr txBox="1"/>
          <p:nvPr/>
        </p:nvSpPr>
        <p:spPr>
          <a:xfrm>
            <a:off x="632178" y="702368"/>
            <a:ext cx="8229600" cy="6524863"/>
          </a:xfrm>
          <a:prstGeom prst="rect">
            <a:avLst/>
          </a:prstGeom>
          <a:noFill/>
        </p:spPr>
        <p:txBody>
          <a:bodyPr wrap="square">
            <a:spAutoFit/>
          </a:bodyPr>
          <a:lstStyle/>
          <a:p>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Applicants are expected to provide the following capacity building core functions. </a:t>
            </a:r>
            <a:endParaRPr lang="en-US" sz="2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r>
              <a:rPr lang="en-US" sz="2400" u="sng"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Core Functions</a:t>
            </a:r>
          </a:p>
          <a:p>
            <a:pPr marL="0" marR="0">
              <a:spcBef>
                <a:spcPts val="0"/>
              </a:spcBef>
              <a:spcAft>
                <a:spcPts val="0"/>
              </a:spcAft>
            </a:pPr>
            <a:r>
              <a:rPr lang="en-US"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Community Education</a:t>
            </a:r>
            <a:r>
              <a:rPr 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This core function requires the DCPCs to serve as sources of current, comprehensive, and relevant prevention information for a wide range of audiences in their respective geographic areas; including members of the community, youth, families, service providers, and policymakers. In addition, the DCPCs should have the ability to consistently distribute this information to the community. </a:t>
            </a:r>
          </a:p>
          <a:p>
            <a:pPr marL="0" marR="0">
              <a:spcBef>
                <a:spcPts val="0"/>
              </a:spcBef>
              <a:spcAft>
                <a:spcPts val="0"/>
              </a:spcAft>
            </a:pPr>
            <a:r>
              <a:rPr 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Community Leadership</a:t>
            </a:r>
            <a:r>
              <a:rPr 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This core function is designed to identify, engage, and strengthen the capacity of community prevention partnerships in order to address the areas that are placing children and youth at risk for alcohol, tobacco, and other drug use. </a:t>
            </a:r>
          </a:p>
          <a:p>
            <a:pPr marL="0" marR="0">
              <a:spcBef>
                <a:spcPts val="0"/>
              </a:spcBef>
              <a:spcAft>
                <a:spcPts val="0"/>
              </a:spcAft>
            </a:pPr>
            <a:r>
              <a:rPr 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Community Changes</a:t>
            </a:r>
            <a:r>
              <a:rPr 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This core function increases opportunities for proactive prevention action planning around ward-specific risk and protective factors and measurable changes in policy, practice, and programs that reduce risk.</a:t>
            </a:r>
          </a:p>
          <a:p>
            <a:pPr marL="285750" indent="-285750">
              <a:buFont typeface="Arial" panose="020B0604020202020204" pitchFamily="34" charset="0"/>
              <a:buChar char="•"/>
            </a:pPr>
            <a:endParaRPr lang="en-US" sz="18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endParaRPr lang="en-US" sz="24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endParaRPr lang="en-US" dirty="0">
              <a:solidFill>
                <a:srgbClr val="000000"/>
              </a:solidFill>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99841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91102"/>
            <a:ext cx="8229600" cy="1143000"/>
          </a:xfrm>
        </p:spPr>
        <p:txBody>
          <a:bodyPr/>
          <a:lstStyle/>
          <a:p>
            <a:r>
              <a:rPr lang="en-US" altLang="en-US" sz="2400" b="1" dirty="0"/>
              <a:t>Application Requirements </a:t>
            </a:r>
            <a:r>
              <a:rPr lang="en-US" altLang="en-US" sz="2400" dirty="0"/>
              <a:t>(pgs. 16-22)</a:t>
            </a:r>
            <a:endParaRPr lang="en-US" altLang="en-US" sz="2400" b="1" dirty="0"/>
          </a:p>
        </p:txBody>
      </p:sp>
      <p:sp>
        <p:nvSpPr>
          <p:cNvPr id="10243" name="Content Placeholder 2"/>
          <p:cNvSpPr>
            <a:spLocks noGrp="1"/>
          </p:cNvSpPr>
          <p:nvPr>
            <p:ph idx="1"/>
          </p:nvPr>
        </p:nvSpPr>
        <p:spPr>
          <a:xfrm>
            <a:off x="376237" y="765146"/>
            <a:ext cx="8391525" cy="5264177"/>
          </a:xfrm>
        </p:spPr>
        <p:txBody>
          <a:bodyPr/>
          <a:lstStyle/>
          <a:p>
            <a:pPr marL="0" indent="0" eaLnBrk="1" fontAlgn="auto" hangingPunct="1">
              <a:spcAft>
                <a:spcPts val="0"/>
              </a:spcAft>
              <a:buNone/>
              <a:defRPr/>
            </a:pPr>
            <a:r>
              <a:rPr lang="en-US" sz="2000" dirty="0">
                <a:ea typeface="Cambria" panose="02040503050406030204" pitchFamily="18" charset="0"/>
              </a:rPr>
              <a:t>Project Narrative (</a:t>
            </a:r>
            <a:r>
              <a:rPr lang="en-US" sz="2000" b="1" dirty="0">
                <a:ea typeface="Cambria" panose="02040503050406030204" pitchFamily="18" charset="0"/>
              </a:rPr>
              <a:t>must not exceed 9 pages</a:t>
            </a:r>
            <a:r>
              <a:rPr lang="en-US" sz="2000" dirty="0">
                <a:ea typeface="Cambria" panose="02040503050406030204" pitchFamily="18" charset="0"/>
              </a:rPr>
              <a:t>)</a:t>
            </a:r>
            <a:endParaRPr lang="en-US" dirty="0">
              <a:ea typeface="Cambria" panose="02040503050406030204" pitchFamily="18" charset="0"/>
            </a:endParaRPr>
          </a:p>
          <a:p>
            <a:pPr marL="399956" lvl="1" indent="0" eaLnBrk="1" fontAlgn="auto" hangingPunct="1">
              <a:lnSpc>
                <a:spcPct val="150000"/>
              </a:lnSpc>
              <a:spcAft>
                <a:spcPts val="0"/>
              </a:spcAft>
              <a:buNone/>
              <a:defRPr/>
            </a:pPr>
            <a:r>
              <a:rPr lang="en-US" sz="1400" dirty="0">
                <a:ea typeface="Cambria" panose="02040503050406030204" pitchFamily="18" charset="0"/>
              </a:rPr>
              <a:t>A. 	Organizational Capacity (up to 3 pages)</a:t>
            </a:r>
          </a:p>
          <a:p>
            <a:pPr marL="399956" lvl="1" indent="0" eaLnBrk="1" fontAlgn="auto" hangingPunct="1">
              <a:spcAft>
                <a:spcPts val="0"/>
              </a:spcAft>
              <a:buNone/>
              <a:defRPr/>
            </a:pPr>
            <a:r>
              <a:rPr lang="en-US" sz="1400" dirty="0"/>
              <a:t>This section should describe how the applicant will organize, staff, and manage a DCPC in the proposed wards. The discussion must cover the organizational structure for the DCPC, types and qualifications of staff, and overall management approach.</a:t>
            </a:r>
          </a:p>
          <a:p>
            <a:pPr marL="399956" lvl="1" indent="0" eaLnBrk="1" fontAlgn="auto" hangingPunct="1">
              <a:spcAft>
                <a:spcPts val="0"/>
              </a:spcAft>
              <a:buNone/>
              <a:defRPr/>
            </a:pPr>
            <a:endParaRPr lang="en-US" sz="1400" dirty="0">
              <a:ea typeface="Cambria" panose="02040503050406030204" pitchFamily="18" charset="0"/>
            </a:endParaRPr>
          </a:p>
          <a:p>
            <a:pPr marL="742856" lvl="1" indent="-342900" eaLnBrk="1" fontAlgn="auto" hangingPunct="1">
              <a:spcAft>
                <a:spcPts val="0"/>
              </a:spcAft>
              <a:buFontTx/>
              <a:buAutoNum type="alphaUcPeriod" startAt="2"/>
              <a:defRPr/>
            </a:pPr>
            <a:r>
              <a:rPr lang="en-US" sz="1400" dirty="0">
                <a:ea typeface="Cambria" panose="02040503050406030204" pitchFamily="18" charset="0"/>
              </a:rPr>
              <a:t>Project Need (up to 2 pages)</a:t>
            </a:r>
          </a:p>
          <a:p>
            <a:pPr marL="399956" lvl="1" indent="0" eaLnBrk="1" fontAlgn="auto" hangingPunct="1">
              <a:spcAft>
                <a:spcPts val="0"/>
              </a:spcAft>
              <a:buNone/>
              <a:defRPr/>
            </a:pPr>
            <a:r>
              <a:rPr lang="en-US" sz="1400" dirty="0"/>
              <a:t>This section must identify the selected geographic areas to be served by the DCPC, describe the applicant’s proposed facility and understanding of the communities that the DCPC will serve</a:t>
            </a:r>
          </a:p>
          <a:p>
            <a:pPr marL="399956" lvl="1" indent="0" eaLnBrk="1" fontAlgn="auto" hangingPunct="1">
              <a:spcAft>
                <a:spcPts val="0"/>
              </a:spcAft>
              <a:buNone/>
              <a:defRPr/>
            </a:pPr>
            <a:endParaRPr lang="en-US" sz="1400" dirty="0">
              <a:ea typeface="Cambria" panose="02040503050406030204" pitchFamily="18" charset="0"/>
            </a:endParaRPr>
          </a:p>
          <a:p>
            <a:pPr marL="399956" lvl="1" indent="0" eaLnBrk="1" fontAlgn="auto" hangingPunct="1">
              <a:spcAft>
                <a:spcPts val="0"/>
              </a:spcAft>
              <a:buNone/>
              <a:defRPr/>
            </a:pPr>
            <a:r>
              <a:rPr lang="en-US" sz="1400" dirty="0">
                <a:ea typeface="Cambria" panose="02040503050406030204" pitchFamily="18" charset="0"/>
              </a:rPr>
              <a:t>C.   Project Description (up to 2 pages)</a:t>
            </a:r>
          </a:p>
          <a:p>
            <a:pPr marL="399956" lvl="1" indent="0" eaLnBrk="1" fontAlgn="auto" hangingPunct="1">
              <a:spcAft>
                <a:spcPts val="0"/>
              </a:spcAft>
              <a:buNone/>
              <a:defRPr/>
            </a:pPr>
            <a:r>
              <a:rPr lang="en-US" sz="1400" dirty="0"/>
              <a:t>This section should align with the Work Plan (see Attachment D) and provide a description on how the organization will establish the Prevention Center so as to successfully achieve the goal of the grant. This section should discuss the process the applicant will use to meet all requirements in the Scope of Work</a:t>
            </a:r>
            <a:br>
              <a:rPr lang="en-US" sz="1400" dirty="0"/>
            </a:br>
            <a:endParaRPr lang="en-US" sz="1400" dirty="0"/>
          </a:p>
          <a:p>
            <a:pPr marL="399956" lvl="1" indent="0" eaLnBrk="1" fontAlgn="auto" hangingPunct="1">
              <a:spcAft>
                <a:spcPts val="0"/>
              </a:spcAft>
              <a:buNone/>
              <a:defRPr/>
            </a:pPr>
            <a:r>
              <a:rPr lang="en-US" sz="1400" dirty="0">
                <a:ea typeface="Cambria" panose="02040503050406030204" pitchFamily="18" charset="0"/>
              </a:rPr>
              <a:t>D.  Project Evaluation (up to 2 page)</a:t>
            </a:r>
          </a:p>
          <a:p>
            <a:pPr marL="399956" lvl="1" indent="0" eaLnBrk="1" fontAlgn="auto" hangingPunct="1">
              <a:spcAft>
                <a:spcPts val="0"/>
              </a:spcAft>
              <a:buNone/>
              <a:defRPr/>
            </a:pPr>
            <a:r>
              <a:rPr lang="en-US" sz="1400" dirty="0"/>
              <a:t>This section should discuss the applicant’s approach to monitor processes and outcomes for evaluation of program deliverables within the proposed work plan. </a:t>
            </a:r>
            <a:endParaRPr lang="en-US" altLang="en-US" sz="1400" dirty="0"/>
          </a:p>
          <a:p>
            <a:pPr marL="857156" lvl="1" indent="-457200" eaLnBrk="1" fontAlgn="auto" hangingPunct="1">
              <a:spcAft>
                <a:spcPts val="0"/>
              </a:spcAft>
              <a:buFont typeface="+mj-lt"/>
              <a:buAutoNum type="alphaUcPeriod"/>
              <a:defRPr/>
            </a:pPr>
            <a:endParaRPr lang="en-US" sz="1400" dirty="0">
              <a:ea typeface="Cambria" panose="02040503050406030204" pitchFamily="18" charset="0"/>
            </a:endParaRPr>
          </a:p>
          <a:p>
            <a:pPr marL="1714099" lvl="4" indent="0" eaLnBrk="1" fontAlgn="auto" hangingPunct="1">
              <a:spcAft>
                <a:spcPts val="0"/>
              </a:spcAft>
              <a:buNone/>
              <a:defRPr/>
            </a:pPr>
            <a:endParaRPr lang="en-US" sz="400" dirty="0">
              <a:ea typeface="Cambria" panose="02040503050406030204" pitchFamily="18" charset="0"/>
            </a:endParaRPr>
          </a:p>
          <a:p>
            <a:pPr marL="863666" lvl="1" indent="0">
              <a:buNone/>
              <a:defRPr/>
            </a:pPr>
            <a:endParaRPr lang="en-US" sz="2400" dirty="0"/>
          </a:p>
        </p:txBody>
      </p:sp>
      <p:sp>
        <p:nvSpPr>
          <p:cNvPr id="27652" name="Line 4"/>
          <p:cNvSpPr>
            <a:spLocks noChangeShapeType="1"/>
          </p:cNvSpPr>
          <p:nvPr/>
        </p:nvSpPr>
        <p:spPr bwMode="auto">
          <a:xfrm flipH="1">
            <a:off x="1066800" y="67640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14</a:t>
            </a:fld>
            <a:endParaRPr lang="en-US" dirty="0"/>
          </a:p>
        </p:txBody>
      </p:sp>
    </p:spTree>
    <p:extLst>
      <p:ext uri="{BB962C8B-B14F-4D97-AF65-F5344CB8AC3E}">
        <p14:creationId xmlns:p14="http://schemas.microsoft.com/office/powerpoint/2010/main" val="15842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8184"/>
            <a:ext cx="8229600" cy="2361632"/>
          </a:xfrm>
        </p:spPr>
        <p:txBody>
          <a:bodyPr/>
          <a:lstStyle/>
          <a:p>
            <a:r>
              <a:rPr lang="en-US" dirty="0"/>
              <a:t>Project Attachments, (pgs. 18-21)</a:t>
            </a:r>
            <a:br>
              <a:rPr lang="en-US" dirty="0"/>
            </a:br>
            <a:r>
              <a:rPr lang="en-US" sz="2000" dirty="0"/>
              <a:t>(not counted in page limit)</a:t>
            </a:r>
          </a:p>
        </p:txBody>
      </p:sp>
      <p:sp>
        <p:nvSpPr>
          <p:cNvPr id="3" name="Slide Number Placeholder 2"/>
          <p:cNvSpPr>
            <a:spLocks noGrp="1"/>
          </p:cNvSpPr>
          <p:nvPr>
            <p:ph type="sldNum" sz="quarter" idx="12"/>
          </p:nvPr>
        </p:nvSpPr>
        <p:spPr/>
        <p:txBody>
          <a:bodyPr/>
          <a:lstStyle/>
          <a:p>
            <a:pPr>
              <a:defRPr/>
            </a:pPr>
            <a:fld id="{532AB989-1A8A-4C96-B273-A5F2125757A5}" type="slidenum">
              <a:rPr lang="en-US" smtClean="0">
                <a:solidFill>
                  <a:srgbClr val="FFFFFF"/>
                </a:solidFill>
              </a:rPr>
              <a:pPr>
                <a:defRPr/>
              </a:pPr>
              <a:t>15</a:t>
            </a:fld>
            <a:endParaRPr lang="en-US" dirty="0">
              <a:solidFill>
                <a:srgbClr val="FFFFFF"/>
              </a:solidFill>
            </a:endParaRPr>
          </a:p>
        </p:txBody>
      </p:sp>
    </p:spTree>
    <p:extLst>
      <p:ext uri="{BB962C8B-B14F-4D97-AF65-F5344CB8AC3E}">
        <p14:creationId xmlns:p14="http://schemas.microsoft.com/office/powerpoint/2010/main" val="2497454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pPr lvl="0"/>
            <a:r>
              <a:rPr lang="en-US" sz="2400" b="1" dirty="0"/>
              <a:t>Abstract</a:t>
            </a:r>
            <a:endParaRPr lang="en-US" sz="2400" dirty="0"/>
          </a:p>
        </p:txBody>
      </p:sp>
      <p:sp>
        <p:nvSpPr>
          <p:cNvPr id="25603" name="Content Placeholder 2"/>
          <p:cNvSpPr>
            <a:spLocks noGrp="1"/>
          </p:cNvSpPr>
          <p:nvPr>
            <p:ph idx="1"/>
          </p:nvPr>
        </p:nvSpPr>
        <p:spPr>
          <a:xfrm>
            <a:off x="344384" y="802461"/>
            <a:ext cx="8342416" cy="4943246"/>
          </a:xfrm>
        </p:spPr>
        <p:txBody>
          <a:bodyPr/>
          <a:lstStyle/>
          <a:p>
            <a:pPr marL="0" indent="0">
              <a:buNone/>
            </a:pPr>
            <a:r>
              <a:rPr lang="en-US" sz="1800" dirty="0"/>
              <a:t>A </a:t>
            </a:r>
            <a:r>
              <a:rPr lang="en-US" sz="1800" b="1" dirty="0"/>
              <a:t>one-page</a:t>
            </a:r>
            <a:r>
              <a:rPr lang="en-US" sz="1800" dirty="0"/>
              <a:t> project abstract is required (see Attachment C, page 2).)  Please provide a one-page abstract that is clear, accurate, concise, and without reference to other parts of the “Project Narrative”.</a:t>
            </a:r>
          </a:p>
          <a:p>
            <a:pPr marL="0" indent="0">
              <a:buNone/>
            </a:pPr>
            <a:br>
              <a:rPr lang="en-US" sz="1800" dirty="0"/>
            </a:br>
            <a:r>
              <a:rPr lang="en-US" sz="1800" dirty="0"/>
              <a:t>Include the following sections:</a:t>
            </a:r>
          </a:p>
          <a:p>
            <a:pPr marL="742856" lvl="1" indent="-342900">
              <a:buFont typeface="+mj-lt"/>
              <a:buAutoNum type="arabicPeriod"/>
            </a:pPr>
            <a:r>
              <a:rPr lang="en-US" sz="1800" b="1" dirty="0"/>
              <a:t>Project Description</a:t>
            </a:r>
            <a:r>
              <a:rPr lang="en-US" sz="1800" dirty="0"/>
              <a:t>: Briefly outline how the organization will implement the project in service of the goal and objectives.</a:t>
            </a:r>
            <a:br>
              <a:rPr lang="en-US" sz="1800" dirty="0"/>
            </a:br>
            <a:endParaRPr lang="en-US" sz="1800" dirty="0"/>
          </a:p>
          <a:p>
            <a:pPr marL="742856" lvl="1" indent="-342900">
              <a:buFont typeface="+mj-lt"/>
              <a:buAutoNum type="arabicPeriod"/>
            </a:pPr>
            <a:r>
              <a:rPr lang="en-US" sz="1800" b="1" dirty="0"/>
              <a:t>Performance Metrics</a:t>
            </a:r>
            <a:r>
              <a:rPr lang="en-US" sz="1800" dirty="0"/>
              <a:t>: Outline the key outcome and process metrics and associated targets that will be used to assess grantee performance. </a:t>
            </a:r>
            <a:r>
              <a:rPr lang="en-US" sz="1400" dirty="0"/>
              <a:t>	</a:t>
            </a:r>
          </a:p>
          <a:p>
            <a:pPr marL="0" indent="0">
              <a:buNone/>
            </a:pPr>
            <a:endParaRPr lang="en-US" sz="1800" dirty="0"/>
          </a:p>
          <a:p>
            <a:pPr marL="3175" lvl="1" indent="-3175">
              <a:buFontTx/>
              <a:buNone/>
              <a:defRPr/>
            </a:pPr>
            <a:endParaRPr lang="en-US" sz="1800" dirty="0"/>
          </a:p>
        </p:txBody>
      </p:sp>
      <p:sp>
        <p:nvSpPr>
          <p:cNvPr id="24580" name="Line 4"/>
          <p:cNvSpPr>
            <a:spLocks noChangeShapeType="1"/>
          </p:cNvSpPr>
          <p:nvPr/>
        </p:nvSpPr>
        <p:spPr bwMode="auto">
          <a:xfrm flipH="1">
            <a:off x="1491018" y="59227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16</a:t>
            </a:fld>
            <a:endParaRPr lang="en-US" dirty="0">
              <a:solidFill>
                <a:srgbClr val="FFFFFF"/>
              </a:solidFill>
            </a:endParaRPr>
          </a:p>
        </p:txBody>
      </p:sp>
    </p:spTree>
    <p:extLst>
      <p:ext uri="{BB962C8B-B14F-4D97-AF65-F5344CB8AC3E}">
        <p14:creationId xmlns:p14="http://schemas.microsoft.com/office/powerpoint/2010/main" val="367414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pPr lvl="0"/>
            <a:r>
              <a:rPr lang="en-US" sz="2400" b="1" dirty="0"/>
              <a:t>Work Plan</a:t>
            </a:r>
            <a:endParaRPr lang="en-US" sz="2400" dirty="0"/>
          </a:p>
        </p:txBody>
      </p:sp>
      <p:sp>
        <p:nvSpPr>
          <p:cNvPr id="25603" name="Content Placeholder 2"/>
          <p:cNvSpPr>
            <a:spLocks noGrp="1"/>
          </p:cNvSpPr>
          <p:nvPr>
            <p:ph idx="1"/>
          </p:nvPr>
        </p:nvSpPr>
        <p:spPr>
          <a:xfrm>
            <a:off x="400792" y="811515"/>
            <a:ext cx="8342416" cy="1512585"/>
          </a:xfrm>
        </p:spPr>
        <p:txBody>
          <a:bodyPr/>
          <a:lstStyle/>
          <a:p>
            <a:pPr marL="0" indent="0">
              <a:buNone/>
            </a:pPr>
            <a:r>
              <a:rPr lang="en-US" sz="1600" dirty="0"/>
              <a:t>The work plan template (</a:t>
            </a:r>
            <a:r>
              <a:rPr lang="en-US" sz="1600" b="1" dirty="0"/>
              <a:t>see Attachment D</a:t>
            </a:r>
            <a:r>
              <a:rPr lang="en-US" sz="1600" dirty="0"/>
              <a:t>) provided by DBH is required. The work plan describes key activities and tasks to successfully deliver the (program/effort) scope of</a:t>
            </a:r>
          </a:p>
          <a:p>
            <a:pPr marL="0" indent="0">
              <a:buNone/>
            </a:pPr>
            <a:r>
              <a:rPr lang="en-US" sz="1600" dirty="0"/>
              <a:t>services and aligns with the Project Description narrative under Application Requirements.</a:t>
            </a:r>
          </a:p>
          <a:p>
            <a:pPr marL="0" indent="0">
              <a:buNone/>
            </a:pPr>
            <a:r>
              <a:rPr lang="en-US" sz="1600" dirty="0"/>
              <a:t>The activities and tasks should be organized chronologically, and each should have an</a:t>
            </a:r>
          </a:p>
          <a:p>
            <a:pPr marL="0" indent="0">
              <a:buNone/>
            </a:pPr>
            <a:r>
              <a:rPr lang="en-US" sz="1600" dirty="0"/>
              <a:t>identified responsible staff, target completion date, and associated output.</a:t>
            </a:r>
          </a:p>
          <a:p>
            <a:pPr marL="0" indent="0">
              <a:buNone/>
            </a:pPr>
            <a:endParaRPr lang="en-US" sz="1600" dirty="0"/>
          </a:p>
        </p:txBody>
      </p:sp>
      <p:sp>
        <p:nvSpPr>
          <p:cNvPr id="24580" name="Line 4"/>
          <p:cNvSpPr>
            <a:spLocks noChangeShapeType="1"/>
          </p:cNvSpPr>
          <p:nvPr/>
        </p:nvSpPr>
        <p:spPr bwMode="auto">
          <a:xfrm flipH="1">
            <a:off x="1491018" y="59227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17</a:t>
            </a:fld>
            <a:endParaRPr lang="en-US" dirty="0">
              <a:solidFill>
                <a:srgbClr val="FFFFFF"/>
              </a:solidFill>
            </a:endParaRPr>
          </a:p>
        </p:txBody>
      </p:sp>
      <p:pic>
        <p:nvPicPr>
          <p:cNvPr id="2" name="Picture 1"/>
          <p:cNvPicPr>
            <a:picLocks noChangeAspect="1"/>
          </p:cNvPicPr>
          <p:nvPr/>
        </p:nvPicPr>
        <p:blipFill>
          <a:blip r:embed="rId3"/>
          <a:stretch>
            <a:fillRect/>
          </a:stretch>
        </p:blipFill>
        <p:spPr>
          <a:xfrm>
            <a:off x="3084989" y="2324099"/>
            <a:ext cx="3011011" cy="3897551"/>
          </a:xfrm>
          <a:prstGeom prst="rect">
            <a:avLst/>
          </a:prstGeom>
        </p:spPr>
      </p:pic>
    </p:spTree>
    <p:extLst>
      <p:ext uri="{BB962C8B-B14F-4D97-AF65-F5344CB8AC3E}">
        <p14:creationId xmlns:p14="http://schemas.microsoft.com/office/powerpoint/2010/main" val="3050303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pPr lvl="0"/>
            <a:r>
              <a:rPr lang="en-US" sz="2400" b="1" dirty="0"/>
              <a:t>Staffing Plan</a:t>
            </a:r>
            <a:endParaRPr lang="en-US" sz="2400" dirty="0"/>
          </a:p>
        </p:txBody>
      </p:sp>
      <p:sp>
        <p:nvSpPr>
          <p:cNvPr id="25603" name="Content Placeholder 2"/>
          <p:cNvSpPr>
            <a:spLocks noGrp="1"/>
          </p:cNvSpPr>
          <p:nvPr>
            <p:ph idx="1"/>
          </p:nvPr>
        </p:nvSpPr>
        <p:spPr>
          <a:xfrm>
            <a:off x="344384" y="802461"/>
            <a:ext cx="8342416" cy="4943246"/>
          </a:xfrm>
        </p:spPr>
        <p:txBody>
          <a:bodyPr/>
          <a:lstStyle/>
          <a:p>
            <a:pPr marL="0" indent="0">
              <a:buNone/>
            </a:pPr>
            <a:r>
              <a:rPr lang="en-US" sz="1800" dirty="0"/>
              <a:t>The applicant’s staff plan template (see Attachment E) is required.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r>
              <a:rPr lang="en-US" sz="1800" dirty="0"/>
              <a:t>The staffing plan should describe staff duties, qualifications, and the percent of time to be spent on project activities, and whether the time will be charged to the grant.  </a:t>
            </a:r>
          </a:p>
          <a:p>
            <a:r>
              <a:rPr lang="en-US" sz="1800" dirty="0"/>
              <a:t>The plan should clearly indicate which staff positions will need to be hired.  Staff CVs, resumes, and position descriptions shall be submitted and will not count towards the page limit.  </a:t>
            </a:r>
          </a:p>
          <a:p>
            <a:pPr marL="3175" lvl="1" indent="-3175">
              <a:buFontTx/>
              <a:buNone/>
              <a:defRPr/>
            </a:pPr>
            <a:endParaRPr lang="en-US" sz="1800" dirty="0"/>
          </a:p>
        </p:txBody>
      </p:sp>
      <p:sp>
        <p:nvSpPr>
          <p:cNvPr id="24580" name="Line 4"/>
          <p:cNvSpPr>
            <a:spLocks noChangeShapeType="1"/>
          </p:cNvSpPr>
          <p:nvPr/>
        </p:nvSpPr>
        <p:spPr bwMode="auto">
          <a:xfrm flipH="1">
            <a:off x="1491018" y="59227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18</a:t>
            </a:fld>
            <a:endParaRPr lang="en-US" dirty="0">
              <a:solidFill>
                <a:srgbClr val="FFFFFF"/>
              </a:solidFill>
            </a:endParaRPr>
          </a:p>
        </p:txBody>
      </p:sp>
      <p:graphicFrame>
        <p:nvGraphicFramePr>
          <p:cNvPr id="4" name="Table 3"/>
          <p:cNvGraphicFramePr>
            <a:graphicFrameLocks noGrp="1"/>
          </p:cNvGraphicFramePr>
          <p:nvPr/>
        </p:nvGraphicFramePr>
        <p:xfrm>
          <a:off x="400790" y="1337860"/>
          <a:ext cx="8456606" cy="1645920"/>
        </p:xfrm>
        <a:graphic>
          <a:graphicData uri="http://schemas.openxmlformats.org/drawingml/2006/table">
            <a:tbl>
              <a:tblPr firstRow="1" firstCol="1" bandRow="1"/>
              <a:tblGrid>
                <a:gridCol w="808044">
                  <a:extLst>
                    <a:ext uri="{9D8B030D-6E8A-4147-A177-3AD203B41FA5}">
                      <a16:colId xmlns:a16="http://schemas.microsoft.com/office/drawing/2014/main" val="20000"/>
                    </a:ext>
                  </a:extLst>
                </a:gridCol>
                <a:gridCol w="803036">
                  <a:extLst>
                    <a:ext uri="{9D8B030D-6E8A-4147-A177-3AD203B41FA5}">
                      <a16:colId xmlns:a16="http://schemas.microsoft.com/office/drawing/2014/main" val="20001"/>
                    </a:ext>
                  </a:extLst>
                </a:gridCol>
                <a:gridCol w="1132889">
                  <a:extLst>
                    <a:ext uri="{9D8B030D-6E8A-4147-A177-3AD203B41FA5}">
                      <a16:colId xmlns:a16="http://schemas.microsoft.com/office/drawing/2014/main" val="20002"/>
                    </a:ext>
                  </a:extLst>
                </a:gridCol>
                <a:gridCol w="801785">
                  <a:extLst>
                    <a:ext uri="{9D8B030D-6E8A-4147-A177-3AD203B41FA5}">
                      <a16:colId xmlns:a16="http://schemas.microsoft.com/office/drawing/2014/main" val="20003"/>
                    </a:ext>
                  </a:extLst>
                </a:gridCol>
                <a:gridCol w="1696829">
                  <a:extLst>
                    <a:ext uri="{9D8B030D-6E8A-4147-A177-3AD203B41FA5}">
                      <a16:colId xmlns:a16="http://schemas.microsoft.com/office/drawing/2014/main" val="20004"/>
                    </a:ext>
                  </a:extLst>
                </a:gridCol>
                <a:gridCol w="687244">
                  <a:extLst>
                    <a:ext uri="{9D8B030D-6E8A-4147-A177-3AD203B41FA5}">
                      <a16:colId xmlns:a16="http://schemas.microsoft.com/office/drawing/2014/main" val="20005"/>
                    </a:ext>
                  </a:extLst>
                </a:gridCol>
                <a:gridCol w="611509">
                  <a:extLst>
                    <a:ext uri="{9D8B030D-6E8A-4147-A177-3AD203B41FA5}">
                      <a16:colId xmlns:a16="http://schemas.microsoft.com/office/drawing/2014/main" val="20006"/>
                    </a:ext>
                  </a:extLst>
                </a:gridCol>
                <a:gridCol w="1915270">
                  <a:extLst>
                    <a:ext uri="{9D8B030D-6E8A-4147-A177-3AD203B41FA5}">
                      <a16:colId xmlns:a16="http://schemas.microsoft.com/office/drawing/2014/main" val="20007"/>
                    </a:ext>
                  </a:extLst>
                </a:gridCol>
              </a:tblGrid>
              <a:tr h="526266">
                <a:tc>
                  <a:txBody>
                    <a:bodyPr/>
                    <a:lstStyle/>
                    <a:p>
                      <a:pPr marL="0" marR="0" algn="ctr">
                        <a:spcBef>
                          <a:spcPts val="0"/>
                        </a:spcBef>
                        <a:spcAft>
                          <a:spcPts val="0"/>
                        </a:spcAft>
                      </a:pPr>
                      <a:r>
                        <a:rPr lang="en-US" sz="1200" b="1" dirty="0">
                          <a:effectLst/>
                          <a:latin typeface="Tw Cen MT" panose="020B0602020104020603" pitchFamily="34" charset="0"/>
                          <a:ea typeface="Times New Roman" panose="02020603050405020304" pitchFamily="18" charset="0"/>
                        </a:rPr>
                        <a:t>Position Title</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200" b="1" dirty="0">
                          <a:effectLst/>
                          <a:latin typeface="Tw Cen MT" panose="020B0602020104020603" pitchFamily="34" charset="0"/>
                          <a:ea typeface="Times New Roman" panose="02020603050405020304" pitchFamily="18" charset="0"/>
                        </a:rPr>
                        <a:t>Staff Name</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200" b="1" dirty="0">
                          <a:effectLst/>
                          <a:latin typeface="Tw Cen MT" panose="020B0602020104020603" pitchFamily="34" charset="0"/>
                          <a:ea typeface="Times New Roman" panose="02020603050405020304" pitchFamily="18" charset="0"/>
                        </a:rPr>
                        <a:t>Education / Experience Qualifications</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200" b="1" dirty="0">
                          <a:effectLst/>
                          <a:latin typeface="Tw Cen MT" panose="020B0602020104020603" pitchFamily="34" charset="0"/>
                          <a:ea typeface="Times New Roman" panose="02020603050405020304" pitchFamily="18" charset="0"/>
                        </a:rPr>
                        <a:t>Resume or CV Included</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200" b="1" dirty="0">
                          <a:effectLst/>
                          <a:latin typeface="Tw Cen MT" panose="020B0602020104020603" pitchFamily="34" charset="0"/>
                          <a:ea typeface="Times New Roman" panose="02020603050405020304" pitchFamily="18" charset="0"/>
                        </a:rPr>
                        <a:t>General Responsibilities</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200" b="1" dirty="0">
                          <a:effectLst/>
                          <a:latin typeface="Tw Cen MT" panose="020B0602020104020603" pitchFamily="34" charset="0"/>
                          <a:ea typeface="Times New Roman" panose="02020603050405020304" pitchFamily="18" charset="0"/>
                        </a:rPr>
                        <a:t>Annual Salary</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200" b="1" dirty="0">
                          <a:effectLst/>
                          <a:latin typeface="Tw Cen MT" panose="020B0602020104020603" pitchFamily="34" charset="0"/>
                          <a:ea typeface="Times New Roman" panose="02020603050405020304" pitchFamily="18" charset="0"/>
                        </a:rPr>
                        <a:t>Percent FTE</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130300" algn="ctr">
                        <a:spcBef>
                          <a:spcPts val="0"/>
                        </a:spcBef>
                        <a:spcAft>
                          <a:spcPts val="0"/>
                        </a:spcAft>
                        <a:tabLst>
                          <a:tab pos="737870" algn="l"/>
                        </a:tabLst>
                      </a:pPr>
                      <a:r>
                        <a:rPr lang="en-US" sz="1200" b="1" dirty="0">
                          <a:effectLst/>
                          <a:latin typeface="Tw Cen MT" panose="020B0602020104020603" pitchFamily="34" charset="0"/>
                          <a:ea typeface="Times New Roman" panose="02020603050405020304" pitchFamily="18" charset="0"/>
                        </a:rPr>
                        <a:t>Amount Requested</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175422">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5422">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5422">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5422">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5422">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5422">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w Cen MT" panose="020B06020201040206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5783" marR="6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7093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t>Project Budget and Justification </a:t>
            </a:r>
            <a:r>
              <a:rPr lang="en-US" altLang="en-US" sz="2400" dirty="0"/>
              <a:t>(pg. 19)</a:t>
            </a:r>
            <a:endParaRPr lang="en-US" altLang="en-US" sz="2400" b="1" dirty="0"/>
          </a:p>
        </p:txBody>
      </p:sp>
      <p:sp>
        <p:nvSpPr>
          <p:cNvPr id="25603" name="Content Placeholder 2"/>
          <p:cNvSpPr>
            <a:spLocks noGrp="1"/>
          </p:cNvSpPr>
          <p:nvPr>
            <p:ph idx="1"/>
          </p:nvPr>
        </p:nvSpPr>
        <p:spPr>
          <a:xfrm>
            <a:off x="385894" y="809443"/>
            <a:ext cx="8300906" cy="5453248"/>
          </a:xfrm>
        </p:spPr>
        <p:txBody>
          <a:bodyPr/>
          <a:lstStyle/>
          <a:p>
            <a:pPr marL="0" marR="0" lvl="0" indent="0">
              <a:spcBef>
                <a:spcPts val="0"/>
              </a:spcBef>
              <a:spcAft>
                <a:spcPts val="0"/>
              </a:spcAft>
              <a:buNone/>
            </a:pPr>
            <a:r>
              <a:rPr lang="en-US" sz="1800" b="1" u="sng" dirty="0">
                <a:solidFill>
                  <a:srgbClr val="000000"/>
                </a:solidFill>
                <a:effectLst/>
                <a:ea typeface="Cambria" panose="02040503050406030204" pitchFamily="18" charset="0"/>
                <a:cs typeface="Times New Roman" panose="02020603050405020304" pitchFamily="18" charset="0"/>
              </a:rPr>
              <a:t>Project Budget and Justification</a:t>
            </a:r>
            <a:endParaRPr lang="en-US" sz="1800" b="1" u="sng" dirty="0">
              <a:solidFill>
                <a:srgbClr val="000000"/>
              </a:solidFill>
              <a:ea typeface="Cambria" panose="02040503050406030204" pitchFamily="18" charset="0"/>
              <a:cs typeface="Times New Roman" panose="02020603050405020304" pitchFamily="18" charset="0"/>
            </a:endParaRPr>
          </a:p>
          <a:p>
            <a:pPr marL="0" marR="0" lvl="0" indent="0">
              <a:spcBef>
                <a:spcPts val="0"/>
              </a:spcBef>
              <a:spcAft>
                <a:spcPts val="0"/>
              </a:spcAft>
              <a:buNone/>
            </a:pPr>
            <a:r>
              <a:rPr lang="en-US" sz="1800" dirty="0">
                <a:solidFill>
                  <a:srgbClr val="000000"/>
                </a:solidFill>
                <a:effectLst/>
                <a:ea typeface="Cambria" panose="02040503050406030204" pitchFamily="18" charset="0"/>
                <a:cs typeface="Times New Roman" panose="02020603050405020304" pitchFamily="18" charset="0"/>
              </a:rPr>
              <a:t>The application should include a project budget (see </a:t>
            </a:r>
            <a:r>
              <a:rPr lang="en-US" sz="1800" b="1" dirty="0">
                <a:solidFill>
                  <a:srgbClr val="000000"/>
                </a:solidFill>
                <a:effectLst/>
                <a:ea typeface="Cambria" panose="02040503050406030204" pitchFamily="18" charset="0"/>
                <a:cs typeface="Times New Roman" panose="02020603050405020304" pitchFamily="18" charset="0"/>
              </a:rPr>
              <a:t>Attachment F</a:t>
            </a:r>
            <a:r>
              <a:rPr lang="en-US" sz="1800" dirty="0">
                <a:solidFill>
                  <a:srgbClr val="000000"/>
                </a:solidFill>
                <a:effectLst/>
                <a:ea typeface="Cambria" panose="02040503050406030204" pitchFamily="18" charset="0"/>
                <a:cs typeface="Times New Roman" panose="02020603050405020304" pitchFamily="18" charset="0"/>
              </a:rPr>
              <a:t>) with justification using the provided template.  </a:t>
            </a:r>
            <a:r>
              <a:rPr lang="en-US" sz="1800" dirty="0">
                <a:solidFill>
                  <a:srgbClr val="000000"/>
                </a:solidFill>
                <a:ea typeface="Cambria" panose="02040503050406030204" pitchFamily="18" charset="0"/>
                <a:cs typeface="Times New Roman" panose="02020603050405020304" pitchFamily="18" charset="0"/>
              </a:rPr>
              <a:t>The project budget and budget justification should be directly aligned with the work plan and project description. All expenses should relate directly to achieving the key grant outcomes and the scope of services. </a:t>
            </a:r>
          </a:p>
          <a:p>
            <a:pPr marL="0" marR="0" lvl="0" indent="0">
              <a:spcBef>
                <a:spcPts val="0"/>
              </a:spcBef>
              <a:spcAft>
                <a:spcPts val="0"/>
              </a:spcAft>
              <a:buNone/>
            </a:pPr>
            <a:endParaRPr lang="en-US" sz="1800" dirty="0">
              <a:solidFill>
                <a:srgbClr val="000000"/>
              </a:solidFill>
              <a:ea typeface="Cambria" panose="02040503050406030204" pitchFamily="18" charset="0"/>
              <a:cs typeface="Times New Roman" panose="02020603050405020304" pitchFamily="18" charset="0"/>
            </a:endParaRPr>
          </a:p>
          <a:p>
            <a:pPr marL="0" marR="0" lvl="0" indent="0">
              <a:spcBef>
                <a:spcPts val="0"/>
              </a:spcBef>
              <a:spcAft>
                <a:spcPts val="0"/>
              </a:spcAft>
              <a:buNone/>
            </a:pPr>
            <a:r>
              <a:rPr lang="en-US" sz="1800" dirty="0">
                <a:solidFill>
                  <a:srgbClr val="000000"/>
                </a:solidFill>
                <a:ea typeface="Cambria" panose="02040503050406030204" pitchFamily="18" charset="0"/>
                <a:cs typeface="Times New Roman" panose="02020603050405020304" pitchFamily="18" charset="0"/>
              </a:rPr>
              <a:t>The budget should reflect a 12-month period. Personnel charges must be based on actual, not budgeted labor. Salaries and other expenditures budgeted for in the grant must be for services that will occur during the 12-month grant period. </a:t>
            </a:r>
            <a:endParaRPr lang="en-US" sz="1800" b="1" u="sng" dirty="0">
              <a:solidFill>
                <a:srgbClr val="000000"/>
              </a:solidFill>
              <a:ea typeface="Cambria" panose="02040503050406030204" pitchFamily="18" charset="0"/>
              <a:cs typeface="Times New Roman" panose="02020603050405020304" pitchFamily="18" charset="0"/>
            </a:endParaRPr>
          </a:p>
          <a:p>
            <a:pPr marL="0" marR="0" lvl="0" indent="0">
              <a:spcBef>
                <a:spcPts val="0"/>
              </a:spcBef>
              <a:spcAft>
                <a:spcPts val="0"/>
              </a:spcAft>
              <a:buNone/>
            </a:pPr>
            <a:endParaRPr lang="en-US" sz="1800" b="1" u="sng" dirty="0">
              <a:solidFill>
                <a:srgbClr val="000000"/>
              </a:solidFill>
              <a:effectLst/>
              <a:ea typeface="Cambria" panose="02040503050406030204" pitchFamily="18" charset="0"/>
              <a:cs typeface="Times New Roman" panose="02020603050405020304" pitchFamily="18" charset="0"/>
            </a:endParaRPr>
          </a:p>
          <a:p>
            <a:pPr marL="0" marR="0" lvl="0" indent="0">
              <a:spcBef>
                <a:spcPts val="0"/>
              </a:spcBef>
              <a:spcAft>
                <a:spcPts val="0"/>
              </a:spcAft>
              <a:buNone/>
            </a:pPr>
            <a:r>
              <a:rPr lang="en-US" sz="1800" b="1" u="sng" dirty="0">
                <a:solidFill>
                  <a:srgbClr val="000000"/>
                </a:solidFill>
                <a:effectLst/>
                <a:ea typeface="Cambria" panose="02040503050406030204" pitchFamily="18" charset="0"/>
                <a:cs typeface="Times New Roman" panose="02020603050405020304" pitchFamily="18" charset="0"/>
              </a:rPr>
              <a:t>Restrictions:</a:t>
            </a:r>
            <a:endParaRPr lang="en-US" sz="1800" dirty="0">
              <a:solidFill>
                <a:srgbClr val="000000"/>
              </a:solidFill>
              <a:effectLst/>
              <a:ea typeface="Cambria" panose="02040503050406030204" pitchFamily="18" charset="0"/>
              <a:cs typeface="Times New Roman" panose="02020603050405020304" pitchFamily="18" charset="0"/>
            </a:endParaRPr>
          </a:p>
          <a:p>
            <a:pPr marL="0" marR="0" indent="0">
              <a:spcBef>
                <a:spcPts val="0"/>
              </a:spcBef>
              <a:spcAft>
                <a:spcPts val="800"/>
              </a:spcAft>
              <a:buNone/>
            </a:pPr>
            <a:r>
              <a:rPr lang="en-US" sz="1400" dirty="0">
                <a:solidFill>
                  <a:srgbClr val="000000"/>
                </a:solidFill>
                <a:effectLst/>
                <a:ea typeface="Cambria" panose="02040503050406030204" pitchFamily="18" charset="0"/>
                <a:cs typeface="Times New Roman" panose="02020603050405020304" pitchFamily="18" charset="0"/>
              </a:rPr>
              <a:t>No mini-grants or sub-grants are permitted for any entity that is awarded funding under this RFA.</a:t>
            </a:r>
          </a:p>
          <a:p>
            <a:pPr marL="0" marR="0" indent="0">
              <a:spcBef>
                <a:spcPts val="0"/>
              </a:spcBef>
              <a:spcAft>
                <a:spcPts val="800"/>
              </a:spcAft>
              <a:buNone/>
            </a:pPr>
            <a:r>
              <a:rPr lang="en-US" sz="1400" dirty="0">
                <a:solidFill>
                  <a:srgbClr val="000000"/>
                </a:solidFill>
                <a:ea typeface="Cambria" panose="02040503050406030204" pitchFamily="18" charset="0"/>
                <a:cs typeface="Times New Roman" panose="02020603050405020304" pitchFamily="18" charset="0"/>
              </a:rPr>
              <a:t>Attendance at conferences and national workshops through DBH grant funds are limited to: 1) National Association of State Alcohol and Drug Abuse Directors (NASADAD) Annual Prevention Research Conference and 2) Substance Abuse and Mental Health Services Administration (SAMHSA) Community Prevention Day.</a:t>
            </a:r>
          </a:p>
          <a:p>
            <a:pPr marL="0" marR="0" indent="0">
              <a:spcBef>
                <a:spcPts val="0"/>
              </a:spcBef>
              <a:spcAft>
                <a:spcPts val="800"/>
              </a:spcAft>
              <a:buNone/>
            </a:pPr>
            <a:r>
              <a:rPr lang="en-US" sz="1400" dirty="0">
                <a:solidFill>
                  <a:srgbClr val="000000"/>
                </a:solidFill>
                <a:ea typeface="Cambria" panose="02040503050406030204" pitchFamily="18" charset="0"/>
                <a:cs typeface="Times New Roman" panose="02020603050405020304" pitchFamily="18" charset="0"/>
              </a:rPr>
              <a:t>Staffing must include one (1) Full Time Equivalent (FTE) employee as DCPC Coordinator or Project Director and up to two (2) FTE Community Mobilization Specialists that implement the DBH approved work plan </a:t>
            </a:r>
          </a:p>
          <a:p>
            <a:pPr marL="0" indent="0" algn="just" eaLnBrk="1" hangingPunct="1">
              <a:buNone/>
            </a:pPr>
            <a:endParaRPr lang="en-US" altLang="en-US" sz="1400" dirty="0">
              <a:solidFill>
                <a:srgbClr val="000000"/>
              </a:solidFill>
              <a:ea typeface="Cambria" panose="02040503050406030204" pitchFamily="18" charset="0"/>
              <a:cs typeface="Times New Roman" panose="02020603050405020304" pitchFamily="18" charset="0"/>
            </a:endParaRPr>
          </a:p>
          <a:p>
            <a:pPr marL="0" indent="0" eaLnBrk="1" hangingPunct="1">
              <a:buFont typeface="Arial" charset="0"/>
              <a:buNone/>
            </a:pPr>
            <a:endParaRPr lang="en-US" altLang="en-US" sz="1400" dirty="0">
              <a:solidFill>
                <a:srgbClr val="000000"/>
              </a:solidFill>
              <a:ea typeface="Cambria" panose="02040503050406030204" pitchFamily="18" charset="0"/>
              <a:cs typeface="Times New Roman" panose="02020603050405020304" pitchFamily="18" charset="0"/>
            </a:endParaRPr>
          </a:p>
          <a:p>
            <a:pPr marL="3175" lvl="1" indent="-3175">
              <a:buFontTx/>
              <a:buNone/>
              <a:defRPr/>
            </a:pPr>
            <a:endParaRPr lang="en-US" sz="1400" dirty="0">
              <a:solidFill>
                <a:srgbClr val="000000"/>
              </a:solidFill>
              <a:ea typeface="Cambria" panose="02040503050406030204" pitchFamily="18" charset="0"/>
              <a:cs typeface="Times New Roman" panose="02020603050405020304" pitchFamily="18" charset="0"/>
            </a:endParaRPr>
          </a:p>
          <a:p>
            <a:pPr marL="3175" lvl="1" indent="-3175">
              <a:buFontTx/>
              <a:buNone/>
              <a:defRPr/>
            </a:pPr>
            <a:endParaRPr lang="en-US" sz="1400" dirty="0">
              <a:solidFill>
                <a:srgbClr val="000000"/>
              </a:solidFill>
              <a:ea typeface="Cambria" panose="02040503050406030204" pitchFamily="18" charset="0"/>
              <a:cs typeface="Times New Roman" panose="02020603050405020304" pitchFamily="18" charset="0"/>
            </a:endParaRPr>
          </a:p>
          <a:p>
            <a:pPr marL="3175" lvl="1" indent="-3175">
              <a:buFontTx/>
              <a:buNone/>
              <a:defRPr/>
            </a:pPr>
            <a:endParaRPr lang="en-US" sz="1400" dirty="0">
              <a:solidFill>
                <a:srgbClr val="000000"/>
              </a:solidFill>
              <a:ea typeface="Cambria" panose="02040503050406030204" pitchFamily="18" charset="0"/>
              <a:cs typeface="Times New Roman" panose="02020603050405020304" pitchFamily="18" charset="0"/>
            </a:endParaRPr>
          </a:p>
          <a:p>
            <a:pPr marL="3175" lvl="1" indent="-3175">
              <a:buFontTx/>
              <a:buNone/>
              <a:defRPr/>
            </a:pPr>
            <a:endParaRPr lang="en-US" sz="1400" dirty="0">
              <a:solidFill>
                <a:srgbClr val="000000"/>
              </a:solidFill>
              <a:ea typeface="Cambria" panose="02040503050406030204" pitchFamily="18" charset="0"/>
              <a:cs typeface="Times New Roman" panose="02020603050405020304" pitchFamily="18" charset="0"/>
            </a:endParaRPr>
          </a:p>
          <a:p>
            <a:pPr marL="3175" lvl="1" indent="-3175">
              <a:buFontTx/>
              <a:buNone/>
              <a:defRPr/>
            </a:pPr>
            <a:endParaRPr lang="en-US" sz="1800" dirty="0"/>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19</a:t>
            </a:fld>
            <a:endParaRPr lang="en-US" dirty="0"/>
          </a:p>
        </p:txBody>
      </p:sp>
    </p:spTree>
    <p:extLst>
      <p:ext uri="{BB962C8B-B14F-4D97-AF65-F5344CB8AC3E}">
        <p14:creationId xmlns:p14="http://schemas.microsoft.com/office/powerpoint/2010/main" val="313571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37994"/>
            <a:ext cx="8229600" cy="1143000"/>
          </a:xfrm>
        </p:spPr>
        <p:txBody>
          <a:bodyPr/>
          <a:lstStyle/>
          <a:p>
            <a:r>
              <a:rPr lang="en-US" altLang="en-US" sz="2400" b="1" dirty="0"/>
              <a:t>Today’s Agenda</a:t>
            </a:r>
            <a:endParaRPr lang="en-US" altLang="en-US" sz="2400" dirty="0"/>
          </a:p>
        </p:txBody>
      </p:sp>
      <p:sp>
        <p:nvSpPr>
          <p:cNvPr id="19459" name="Content Placeholder 2"/>
          <p:cNvSpPr>
            <a:spLocks noGrp="1"/>
          </p:cNvSpPr>
          <p:nvPr>
            <p:ph idx="1"/>
          </p:nvPr>
        </p:nvSpPr>
        <p:spPr>
          <a:xfrm>
            <a:off x="546755" y="1036948"/>
            <a:ext cx="8243283" cy="5570326"/>
          </a:xfrm>
        </p:spPr>
        <p:txBody>
          <a:bodyPr/>
          <a:lstStyle/>
          <a:p>
            <a:pPr marL="0" indent="0">
              <a:spcAft>
                <a:spcPts val="0"/>
              </a:spcAft>
              <a:buNone/>
            </a:pPr>
            <a:r>
              <a:rPr lang="en-US" sz="1300" b="1" dirty="0">
                <a:solidFill>
                  <a:srgbClr val="FF0000"/>
                </a:solidFill>
              </a:rPr>
              <a:t>Welcome</a:t>
            </a:r>
          </a:p>
          <a:p>
            <a:pPr marL="0" indent="0">
              <a:spcAft>
                <a:spcPts val="0"/>
              </a:spcAft>
              <a:buNone/>
            </a:pPr>
            <a:r>
              <a:rPr lang="en-US" sz="1300" b="1" dirty="0">
                <a:solidFill>
                  <a:srgbClr val="FF0000"/>
                </a:solidFill>
              </a:rPr>
              <a:t>Presenters </a:t>
            </a:r>
          </a:p>
          <a:p>
            <a:pPr>
              <a:spcAft>
                <a:spcPts val="0"/>
              </a:spcAft>
              <a:buFont typeface="Arial" panose="020B0604020202020204" pitchFamily="34" charset="0"/>
              <a:buChar char="•"/>
            </a:pPr>
            <a:r>
              <a:rPr lang="en-US" sz="1300" dirty="0"/>
              <a:t>Yasir Shah, Grants Specialist</a:t>
            </a:r>
          </a:p>
          <a:p>
            <a:pPr>
              <a:spcAft>
                <a:spcPts val="0"/>
              </a:spcAft>
              <a:buFont typeface="Arial" panose="020B0604020202020204" pitchFamily="34" charset="0"/>
              <a:buChar char="•"/>
            </a:pPr>
            <a:r>
              <a:rPr lang="en-US" sz="1300" dirty="0"/>
              <a:t>Elyshe Vorhees. Public Health Analyst</a:t>
            </a:r>
          </a:p>
          <a:p>
            <a:pPr>
              <a:spcAft>
                <a:spcPts val="0"/>
              </a:spcAft>
              <a:buFont typeface="Arial" panose="020B0604020202020204" pitchFamily="34" charset="0"/>
              <a:buChar char="•"/>
            </a:pPr>
            <a:r>
              <a:rPr lang="en-US" sz="1300" dirty="0"/>
              <a:t>Eric Chapman, SUD Branch Chief</a:t>
            </a:r>
          </a:p>
          <a:p>
            <a:pPr marL="0" indent="0">
              <a:spcAft>
                <a:spcPts val="0"/>
              </a:spcAft>
              <a:buNone/>
            </a:pPr>
            <a:r>
              <a:rPr lang="en-US" sz="1300" b="1" dirty="0">
                <a:solidFill>
                  <a:srgbClr val="FF0000"/>
                </a:solidFill>
              </a:rPr>
              <a:t>General Information</a:t>
            </a:r>
          </a:p>
          <a:p>
            <a:pPr>
              <a:spcAft>
                <a:spcPts val="0"/>
              </a:spcAft>
              <a:buFont typeface="Arial" panose="020B0604020202020204" pitchFamily="34" charset="0"/>
              <a:buChar char="•"/>
            </a:pPr>
            <a:r>
              <a:rPr lang="en-US" sz="1300" dirty="0"/>
              <a:t>Overview, Background, Purpose and Definitions</a:t>
            </a:r>
          </a:p>
          <a:p>
            <a:pPr marL="57136" indent="0">
              <a:spcAft>
                <a:spcPts val="0"/>
              </a:spcAft>
              <a:buNone/>
            </a:pPr>
            <a:r>
              <a:rPr lang="en-US" sz="1300" b="1" dirty="0">
                <a:solidFill>
                  <a:srgbClr val="FF0000"/>
                </a:solidFill>
              </a:rPr>
              <a:t>Award Information</a:t>
            </a:r>
          </a:p>
          <a:p>
            <a:pPr marL="342886" indent="-285750">
              <a:spcAft>
                <a:spcPts val="0"/>
              </a:spcAft>
              <a:buFont typeface="Arial" panose="020B0604020202020204" pitchFamily="34" charset="0"/>
              <a:buChar char="•"/>
            </a:pPr>
            <a:r>
              <a:rPr lang="en-US" sz="1300" dirty="0"/>
              <a:t>Source of Grant Funding, Award Funding Available and Performance and  Funding Period</a:t>
            </a:r>
          </a:p>
          <a:p>
            <a:pPr marL="342886" indent="-285750">
              <a:spcAft>
                <a:spcPts val="0"/>
              </a:spcAft>
              <a:buFont typeface="Arial" panose="020B0604020202020204" pitchFamily="34" charset="0"/>
              <a:buChar char="•"/>
            </a:pPr>
            <a:r>
              <a:rPr lang="en-US" sz="1300" dirty="0"/>
              <a:t>Eligibility Requirements</a:t>
            </a:r>
          </a:p>
          <a:p>
            <a:pPr marL="57136" indent="0">
              <a:spcAft>
                <a:spcPts val="0"/>
              </a:spcAft>
              <a:buNone/>
            </a:pPr>
            <a:r>
              <a:rPr lang="en-US" sz="1300" b="1" dirty="0">
                <a:solidFill>
                  <a:srgbClr val="FF0000"/>
                </a:solidFill>
              </a:rPr>
              <a:t>Performance Requirement</a:t>
            </a:r>
          </a:p>
          <a:p>
            <a:pPr marL="342886" indent="-285750">
              <a:spcAft>
                <a:spcPts val="0"/>
              </a:spcAft>
              <a:buFont typeface="Arial" panose="020B0604020202020204" pitchFamily="34" charset="0"/>
              <a:buChar char="•"/>
            </a:pPr>
            <a:r>
              <a:rPr lang="en-US" sz="1300" dirty="0"/>
              <a:t>Experience Criteria, Target Population, Location of Services, Scope of Services and Scope of Work</a:t>
            </a:r>
          </a:p>
          <a:p>
            <a:pPr marL="57136" indent="0">
              <a:spcAft>
                <a:spcPts val="0"/>
              </a:spcAft>
              <a:buNone/>
            </a:pPr>
            <a:r>
              <a:rPr lang="en-US" sz="1300" b="1" dirty="0">
                <a:solidFill>
                  <a:srgbClr val="FF0000"/>
                </a:solidFill>
              </a:rPr>
              <a:t>Application Requirements</a:t>
            </a:r>
          </a:p>
          <a:p>
            <a:pPr marL="342886" indent="-285750">
              <a:spcAft>
                <a:spcPts val="0"/>
              </a:spcAft>
              <a:buFont typeface="Arial" panose="020B0604020202020204" pitchFamily="34" charset="0"/>
              <a:buChar char="•"/>
            </a:pPr>
            <a:r>
              <a:rPr lang="en-US" sz="1300" dirty="0"/>
              <a:t>Project Narrative</a:t>
            </a:r>
          </a:p>
          <a:p>
            <a:pPr marL="342886" indent="-285750">
              <a:spcAft>
                <a:spcPts val="0"/>
              </a:spcAft>
              <a:buFont typeface="Arial" panose="020B0604020202020204" pitchFamily="34" charset="0"/>
              <a:buChar char="•"/>
            </a:pPr>
            <a:r>
              <a:rPr lang="en-US" sz="1300" dirty="0"/>
              <a:t>Project Attachments</a:t>
            </a:r>
          </a:p>
          <a:p>
            <a:pPr marL="342886" indent="-285750">
              <a:spcAft>
                <a:spcPts val="0"/>
              </a:spcAft>
              <a:buFont typeface="Arial" panose="020B0604020202020204" pitchFamily="34" charset="0"/>
              <a:buChar char="•"/>
            </a:pPr>
            <a:r>
              <a:rPr lang="en-US" sz="1300" dirty="0"/>
              <a:t>Additional Attachments </a:t>
            </a:r>
          </a:p>
          <a:p>
            <a:pPr marL="57136" indent="0">
              <a:spcAft>
                <a:spcPts val="0"/>
              </a:spcAft>
              <a:buNone/>
            </a:pPr>
            <a:r>
              <a:rPr lang="en-US" sz="1300" b="1" dirty="0">
                <a:solidFill>
                  <a:srgbClr val="FF0000"/>
                </a:solidFill>
              </a:rPr>
              <a:t>Evaluation Criteria</a:t>
            </a:r>
            <a:br>
              <a:rPr lang="en-US" sz="1300" b="1" dirty="0">
                <a:solidFill>
                  <a:srgbClr val="FF0000"/>
                </a:solidFill>
              </a:rPr>
            </a:br>
            <a:r>
              <a:rPr lang="en-US" sz="1300" b="1" dirty="0">
                <a:solidFill>
                  <a:srgbClr val="FF0000"/>
                </a:solidFill>
              </a:rPr>
              <a:t>Helpful Information </a:t>
            </a:r>
          </a:p>
          <a:p>
            <a:pPr marL="342886" indent="-285750">
              <a:spcAft>
                <a:spcPts val="0"/>
              </a:spcAft>
              <a:buFont typeface="Arial" panose="020B0604020202020204" pitchFamily="34" charset="0"/>
              <a:buChar char="•"/>
            </a:pPr>
            <a:r>
              <a:rPr lang="en-US" sz="1300" dirty="0"/>
              <a:t>Key Dates, RFA Checklist, Tips and Contact Info</a:t>
            </a:r>
          </a:p>
          <a:p>
            <a:pPr marL="57136" indent="0">
              <a:spcAft>
                <a:spcPts val="0"/>
              </a:spcAft>
              <a:buNone/>
            </a:pPr>
            <a:r>
              <a:rPr lang="en-US" sz="1300" b="1" dirty="0">
                <a:solidFill>
                  <a:srgbClr val="FF0000"/>
                </a:solidFill>
              </a:rPr>
              <a:t>Questions &amp; Answers</a:t>
            </a:r>
          </a:p>
          <a:p>
            <a:pPr marL="0" lvl="0" indent="0">
              <a:buNone/>
            </a:pPr>
            <a:endParaRPr lang="en-US" sz="1600" b="1" dirty="0"/>
          </a:p>
          <a:p>
            <a:pPr marL="0" indent="0">
              <a:buNone/>
            </a:pPr>
            <a:endParaRPr lang="en-US" sz="1600" dirty="0"/>
          </a:p>
          <a:p>
            <a:pPr marL="0" indent="0" algn="just" eaLnBrk="1" fontAlgn="auto" hangingPunct="1">
              <a:spcAft>
                <a:spcPts val="0"/>
              </a:spcAft>
              <a:buFont typeface="Arial" pitchFamily="34" charset="0"/>
              <a:buNone/>
              <a:defRPr/>
            </a:pPr>
            <a:endParaRPr lang="en-US" sz="1600" dirty="0">
              <a:solidFill>
                <a:srgbClr val="FF0000"/>
              </a:solidFill>
              <a:latin typeface="Calibri" panose="020F0502020204030204" pitchFamily="34" charset="0"/>
            </a:endParaRPr>
          </a:p>
          <a:p>
            <a:pPr marL="0" indent="0" algn="just" eaLnBrk="1" fontAlgn="auto" hangingPunct="1">
              <a:spcAft>
                <a:spcPts val="0"/>
              </a:spcAft>
              <a:buFont typeface="Arial" pitchFamily="34" charset="0"/>
              <a:buNone/>
              <a:defRPr/>
            </a:pPr>
            <a:endParaRPr lang="en-US" sz="1600" dirty="0">
              <a:solidFill>
                <a:srgbClr val="FF0000"/>
              </a:solidFill>
              <a:latin typeface="Calibri" panose="020F0502020204030204" pitchFamily="34" charset="0"/>
            </a:endParaRPr>
          </a:p>
          <a:p>
            <a:pPr>
              <a:buFontTx/>
              <a:buNone/>
            </a:pPr>
            <a:endParaRPr lang="en-US" altLang="en-US" sz="1600" dirty="0">
              <a:latin typeface="Calibri" panose="020F0502020204030204" pitchFamily="34" charset="0"/>
            </a:endParaRPr>
          </a:p>
        </p:txBody>
      </p:sp>
      <p:sp>
        <p:nvSpPr>
          <p:cNvPr id="19460" name="Line 4"/>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a:t>
            </a:fld>
            <a:endParaRPr lang="en-US" dirty="0"/>
          </a:p>
        </p:txBody>
      </p:sp>
    </p:spTree>
    <p:extLst>
      <p:ext uri="{BB962C8B-B14F-4D97-AF65-F5344CB8AC3E}">
        <p14:creationId xmlns:p14="http://schemas.microsoft.com/office/powerpoint/2010/main" val="362120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pPr lvl="0"/>
            <a:r>
              <a:rPr lang="en-US" sz="2400" b="1" dirty="0"/>
              <a:t>Project Budget and Justification, cont’d</a:t>
            </a:r>
            <a:endParaRPr lang="en-US" sz="2400" dirty="0"/>
          </a:p>
        </p:txBody>
      </p:sp>
      <p:sp>
        <p:nvSpPr>
          <p:cNvPr id="25603" name="Content Placeholder 2"/>
          <p:cNvSpPr>
            <a:spLocks noGrp="1"/>
          </p:cNvSpPr>
          <p:nvPr>
            <p:ph idx="1"/>
          </p:nvPr>
        </p:nvSpPr>
        <p:spPr>
          <a:xfrm>
            <a:off x="344384" y="802461"/>
            <a:ext cx="8342416" cy="5351048"/>
          </a:xfrm>
        </p:spPr>
        <p:txBody>
          <a:bodyPr/>
          <a:lstStyle/>
          <a:p>
            <a:pPr marL="3175" lvl="1" indent="-3175">
              <a:buFontTx/>
              <a:buNone/>
              <a:defRPr/>
            </a:pPr>
            <a:r>
              <a:rPr lang="en-US" sz="1800" dirty="0"/>
              <a:t>The application should include a project budget (see Attachment F) with justification using the provided template.  The project budget and budget justification should be directly aligned with the work plan and project description. </a:t>
            </a:r>
          </a:p>
          <a:p>
            <a:pPr marL="3175" lvl="1" indent="-3175">
              <a:buFontTx/>
              <a:buNone/>
              <a:defRPr/>
            </a:pPr>
            <a:r>
              <a:rPr lang="en-US" sz="1800" dirty="0"/>
              <a:t> </a:t>
            </a:r>
            <a:endParaRPr lang="en-US" sz="1800" dirty="0">
              <a:latin typeface="Times New Roman" panose="02020603050405020304" pitchFamily="18" charset="0"/>
              <a:ea typeface="Times New Roman" panose="02020603050405020304" pitchFamily="18" charset="0"/>
            </a:endParaRPr>
          </a:p>
          <a:p>
            <a:pPr marL="400050" marR="0" lvl="0" indent="-400050">
              <a:spcBef>
                <a:spcPts val="0"/>
              </a:spcBef>
              <a:spcAft>
                <a:spcPts val="0"/>
              </a:spcAft>
              <a:buAutoNum type="romanUcPeriod"/>
            </a:pPr>
            <a:r>
              <a:rPr lang="en-US" sz="1800" b="1" dirty="0">
                <a:ea typeface="Cambria" panose="02040503050406030204" pitchFamily="18" charset="0"/>
              </a:rPr>
              <a:t>Personnel: </a:t>
            </a:r>
            <a:r>
              <a:rPr lang="en-US" sz="1800" dirty="0">
                <a:ea typeface="Cambria" panose="02040503050406030204" pitchFamily="18" charset="0"/>
              </a:rPr>
              <a:t>Include the title of the position, name (or indicate vacancy), annual salary and level of effort (percentage of time) dedicated to this project.</a:t>
            </a:r>
            <a:br>
              <a:rPr lang="en-US" sz="1800" dirty="0">
                <a:ea typeface="Cambria" panose="02040503050406030204" pitchFamily="18" charset="0"/>
              </a:rPr>
            </a:br>
            <a:endParaRPr lang="en-US" sz="1800" dirty="0">
              <a:ea typeface="Cambria" panose="02040503050406030204" pitchFamily="18" charset="0"/>
            </a:endParaRPr>
          </a:p>
          <a:p>
            <a:pPr marL="400050" marR="0" lvl="0" indent="-400050">
              <a:spcBef>
                <a:spcPts val="0"/>
              </a:spcBef>
              <a:spcAft>
                <a:spcPts val="0"/>
              </a:spcAft>
              <a:buAutoNum type="romanUcPeriod"/>
            </a:pPr>
            <a:r>
              <a:rPr lang="en-US" sz="1800" b="1" dirty="0">
                <a:ea typeface="Cambria" panose="02040503050406030204" pitchFamily="18" charset="0"/>
              </a:rPr>
              <a:t>Fringe: </a:t>
            </a:r>
            <a:r>
              <a:rPr lang="en-US" sz="1800" dirty="0">
                <a:ea typeface="Cambria" panose="02040503050406030204" pitchFamily="18" charset="0"/>
              </a:rPr>
              <a:t>Provide the position, name (or indicate vacancy), total fringe benefit rate used.</a:t>
            </a:r>
            <a:br>
              <a:rPr lang="en-US" sz="1800" dirty="0">
                <a:ea typeface="Cambria" panose="02040503050406030204" pitchFamily="18" charset="0"/>
              </a:rPr>
            </a:br>
            <a:endParaRPr lang="en-US" sz="1800" dirty="0">
              <a:ea typeface="Cambria" panose="02040503050406030204" pitchFamily="18" charset="0"/>
            </a:endParaRPr>
          </a:p>
          <a:p>
            <a:pPr marL="400050" marR="0" lvl="0" indent="-400050">
              <a:spcBef>
                <a:spcPts val="0"/>
              </a:spcBef>
              <a:spcAft>
                <a:spcPts val="0"/>
              </a:spcAft>
              <a:buAutoNum type="romanUcPeriod"/>
            </a:pPr>
            <a:r>
              <a:rPr lang="en-US" sz="1800" b="1" dirty="0">
                <a:ea typeface="Cambria" panose="02040503050406030204" pitchFamily="18" charset="0"/>
              </a:rPr>
              <a:t>Travel: </a:t>
            </a:r>
            <a:r>
              <a:rPr lang="en-US" sz="1800" dirty="0">
                <a:ea typeface="Cambria" panose="02040503050406030204" pitchFamily="18" charset="0"/>
              </a:rPr>
              <a:t>Only local travel related to the DCPC grant and project staff will be approved in the grant budget/ Provide purpose, destination, and type of travel.</a:t>
            </a:r>
            <a:br>
              <a:rPr lang="en-US" sz="1800" dirty="0">
                <a:ea typeface="Cambria" panose="02040503050406030204" pitchFamily="18" charset="0"/>
              </a:rPr>
            </a:br>
            <a:endParaRPr lang="en-US" sz="1800" dirty="0">
              <a:ea typeface="Cambria" panose="02040503050406030204" pitchFamily="18" charset="0"/>
            </a:endParaRPr>
          </a:p>
          <a:p>
            <a:pPr marL="400050" marR="0" lvl="0" indent="-400050">
              <a:spcBef>
                <a:spcPts val="0"/>
              </a:spcBef>
              <a:spcAft>
                <a:spcPts val="0"/>
              </a:spcAft>
              <a:buAutoNum type="romanUcPeriod"/>
            </a:pPr>
            <a:r>
              <a:rPr lang="en-US" sz="1800" b="1" dirty="0">
                <a:ea typeface="Cambria" panose="02040503050406030204" pitchFamily="18" charset="0"/>
              </a:rPr>
              <a:t>Equipment: </a:t>
            </a:r>
            <a:r>
              <a:rPr lang="en-US" sz="1800" dirty="0">
                <a:ea typeface="Cambria" panose="02040503050406030204" pitchFamily="18" charset="0"/>
              </a:rPr>
              <a:t>Provide the item, quantity, amount, and percent charged to the grant. </a:t>
            </a:r>
            <a:br>
              <a:rPr lang="en-US" sz="1800" dirty="0">
                <a:ea typeface="Cambria" panose="02040503050406030204" pitchFamily="18" charset="0"/>
              </a:rPr>
            </a:br>
            <a:endParaRPr lang="en-US" sz="1800" dirty="0">
              <a:ea typeface="Cambria" panose="02040503050406030204" pitchFamily="18" charset="0"/>
            </a:endParaRPr>
          </a:p>
          <a:p>
            <a:pPr marL="400050" marR="0" lvl="0" indent="-400050">
              <a:spcBef>
                <a:spcPts val="0"/>
              </a:spcBef>
              <a:spcAft>
                <a:spcPts val="0"/>
              </a:spcAft>
              <a:buAutoNum type="romanUcPeriod"/>
            </a:pPr>
            <a:r>
              <a:rPr lang="en-US" sz="1800" b="1" dirty="0">
                <a:ea typeface="Cambria" panose="02040503050406030204" pitchFamily="18" charset="0"/>
              </a:rPr>
              <a:t>Supplies: </a:t>
            </a:r>
            <a:r>
              <a:rPr lang="en-US" sz="1800" dirty="0">
                <a:ea typeface="Cambria" panose="02040503050406030204" pitchFamily="18" charset="0"/>
              </a:rPr>
              <a:t>Include the items being requested and rate. Description should also include how the supplies directly support the project.</a:t>
            </a:r>
          </a:p>
          <a:p>
            <a:pPr marL="0" marR="0" lvl="0" indent="0">
              <a:spcBef>
                <a:spcPts val="0"/>
              </a:spcBef>
              <a:spcAft>
                <a:spcPts val="0"/>
              </a:spcAft>
              <a:buNone/>
            </a:pPr>
            <a:r>
              <a:rPr lang="en-US" sz="1800" b="1" i="1" dirty="0">
                <a:latin typeface="Tw Cen MT" panose="020B0602020104020603" pitchFamily="34" charset="0"/>
                <a:ea typeface="Times New Roman" panose="02020603050405020304" pitchFamily="18" charset="0"/>
              </a:rPr>
              <a:t> </a:t>
            </a:r>
            <a:endParaRPr lang="en-US" sz="1800" dirty="0"/>
          </a:p>
          <a:p>
            <a:pPr marL="3175" lvl="1" indent="-3175">
              <a:buFontTx/>
              <a:buNone/>
              <a:defRPr/>
            </a:pPr>
            <a:endParaRPr lang="en-US" sz="1800" dirty="0"/>
          </a:p>
          <a:p>
            <a:pPr marL="3175" lvl="1" indent="-3175">
              <a:buFontTx/>
              <a:buNone/>
              <a:defRPr/>
            </a:pPr>
            <a:endParaRPr lang="en-US" sz="1800" dirty="0"/>
          </a:p>
          <a:p>
            <a:pPr marL="3175" lvl="1" indent="-3175">
              <a:buFontTx/>
              <a:buNone/>
              <a:defRPr/>
            </a:pPr>
            <a:endParaRPr lang="en-US" sz="1800" dirty="0"/>
          </a:p>
        </p:txBody>
      </p:sp>
      <p:sp>
        <p:nvSpPr>
          <p:cNvPr id="24580" name="Line 4"/>
          <p:cNvSpPr>
            <a:spLocks noChangeShapeType="1"/>
          </p:cNvSpPr>
          <p:nvPr/>
        </p:nvSpPr>
        <p:spPr bwMode="auto">
          <a:xfrm flipH="1">
            <a:off x="1491018" y="59227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20</a:t>
            </a:fld>
            <a:endParaRPr lang="en-US" dirty="0">
              <a:solidFill>
                <a:srgbClr val="FFFFFF"/>
              </a:solidFill>
            </a:endParaRPr>
          </a:p>
        </p:txBody>
      </p:sp>
    </p:spTree>
    <p:extLst>
      <p:ext uri="{BB962C8B-B14F-4D97-AF65-F5344CB8AC3E}">
        <p14:creationId xmlns:p14="http://schemas.microsoft.com/office/powerpoint/2010/main" val="2510435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pPr lvl="0"/>
            <a:r>
              <a:rPr lang="en-US" sz="2400" b="1" dirty="0"/>
              <a:t>Project Budget and Justification(cont’d)</a:t>
            </a:r>
            <a:endParaRPr lang="en-US" sz="2400" dirty="0"/>
          </a:p>
        </p:txBody>
      </p:sp>
      <p:sp>
        <p:nvSpPr>
          <p:cNvPr id="25603" name="Content Placeholder 2"/>
          <p:cNvSpPr>
            <a:spLocks noGrp="1"/>
          </p:cNvSpPr>
          <p:nvPr>
            <p:ph idx="1"/>
          </p:nvPr>
        </p:nvSpPr>
        <p:spPr>
          <a:xfrm>
            <a:off x="344384" y="802461"/>
            <a:ext cx="8342416" cy="5351048"/>
          </a:xfrm>
        </p:spPr>
        <p:txBody>
          <a:bodyPr/>
          <a:lstStyle/>
          <a:p>
            <a:pPr marL="400050" marR="0" lvl="0" indent="-400050">
              <a:spcBef>
                <a:spcPts val="0"/>
              </a:spcBef>
              <a:spcAft>
                <a:spcPts val="0"/>
              </a:spcAft>
              <a:buAutoNum type="romanUcPeriod" startAt="6"/>
            </a:pPr>
            <a:r>
              <a:rPr lang="en-US" sz="1800" b="1" dirty="0">
                <a:ea typeface="Cambria" panose="02040503050406030204" pitchFamily="18" charset="0"/>
              </a:rPr>
              <a:t> Contractual: </a:t>
            </a:r>
            <a:r>
              <a:rPr lang="en-US" sz="1800" dirty="0">
                <a:ea typeface="Cambria" panose="02040503050406030204" pitchFamily="18" charset="0"/>
              </a:rPr>
              <a:t>Provide the name of entity and identify whether it’s a sub-recipient, contractor, consultant, or service.  Also provide the entity’s rate.</a:t>
            </a:r>
            <a:br>
              <a:rPr lang="en-US" sz="1800" dirty="0">
                <a:ea typeface="Cambria" panose="02040503050406030204" pitchFamily="18" charset="0"/>
              </a:rPr>
            </a:br>
            <a:endParaRPr lang="en-US" sz="1800" dirty="0">
              <a:ea typeface="Cambria" panose="02040503050406030204" pitchFamily="18" charset="0"/>
            </a:endParaRPr>
          </a:p>
          <a:p>
            <a:pPr marL="400050" marR="0" lvl="0" indent="-400050">
              <a:spcBef>
                <a:spcPts val="0"/>
              </a:spcBef>
              <a:spcAft>
                <a:spcPts val="0"/>
              </a:spcAft>
              <a:buAutoNum type="romanUcPeriod" startAt="6"/>
            </a:pPr>
            <a:r>
              <a:rPr lang="en-US" sz="1800" b="1" dirty="0">
                <a:ea typeface="Cambria" panose="02040503050406030204" pitchFamily="18" charset="0"/>
              </a:rPr>
              <a:t>  Other Direct Costs: </a:t>
            </a:r>
            <a:r>
              <a:rPr lang="en-US" sz="1800" dirty="0">
                <a:ea typeface="Cambria" panose="02040503050406030204" pitchFamily="18" charset="0"/>
              </a:rPr>
              <a:t>List any costs not included in any of the other cost categories.</a:t>
            </a:r>
            <a:br>
              <a:rPr lang="en-US" sz="1800" b="1" dirty="0">
                <a:ea typeface="Cambria" panose="02040503050406030204" pitchFamily="18" charset="0"/>
              </a:rPr>
            </a:br>
            <a:endParaRPr lang="en-US" sz="1800" b="1" dirty="0">
              <a:ea typeface="Cambria" panose="02040503050406030204" pitchFamily="18" charset="0"/>
            </a:endParaRPr>
          </a:p>
          <a:p>
            <a:pPr marL="400050" marR="0" lvl="0" indent="-400050">
              <a:spcBef>
                <a:spcPts val="0"/>
              </a:spcBef>
              <a:spcAft>
                <a:spcPts val="0"/>
              </a:spcAft>
              <a:buAutoNum type="romanUcPeriod" startAt="6"/>
            </a:pPr>
            <a:r>
              <a:rPr lang="en-US" sz="1800" b="1" dirty="0">
                <a:ea typeface="Cambria" panose="02040503050406030204" pitchFamily="18" charset="0"/>
              </a:rPr>
              <a:t>  Indirect Costs: </a:t>
            </a:r>
            <a:r>
              <a:rPr lang="en-US" sz="1800" dirty="0">
                <a:ea typeface="Cambria" panose="02040503050406030204" pitchFamily="18" charset="0"/>
              </a:rPr>
              <a:t>Indirect costs should not exceed 10% of direct costs, unless     the organization has a negotiated indirect cost rate agreement. </a:t>
            </a:r>
            <a:br>
              <a:rPr lang="en-US" sz="1800" dirty="0">
                <a:ea typeface="Cambria" panose="02040503050406030204" pitchFamily="18" charset="0"/>
              </a:rPr>
            </a:br>
            <a:r>
              <a:rPr lang="en-US" sz="1800" b="1" i="1" dirty="0">
                <a:ea typeface="Cambria" panose="02040503050406030204" pitchFamily="18" charset="0"/>
              </a:rPr>
              <a:t>Please see pages 18-19 for more information on indirect costs calculation.</a:t>
            </a:r>
            <a:br>
              <a:rPr lang="en-US" sz="1800" b="1" i="1" dirty="0">
                <a:ea typeface="Cambria" panose="02040503050406030204" pitchFamily="18" charset="0"/>
              </a:rPr>
            </a:br>
            <a:endParaRPr lang="en-US" sz="1800" dirty="0">
              <a:ea typeface="Cambria" panose="02040503050406030204" pitchFamily="18" charset="0"/>
            </a:endParaRPr>
          </a:p>
          <a:p>
            <a:pPr marL="400050" marR="0" lvl="0" indent="-400050">
              <a:spcBef>
                <a:spcPts val="0"/>
              </a:spcBef>
              <a:spcAft>
                <a:spcPts val="0"/>
              </a:spcAft>
              <a:buAutoNum type="romanUcPeriod" startAt="6"/>
            </a:pPr>
            <a:r>
              <a:rPr lang="en-US" sz="1800" b="1" dirty="0">
                <a:ea typeface="Cambria" panose="02040503050406030204" pitchFamily="18" charset="0"/>
              </a:rPr>
              <a:t>   Program Income: </a:t>
            </a:r>
            <a:r>
              <a:rPr lang="en-US" sz="1800" dirty="0">
                <a:ea typeface="Cambria" panose="02040503050406030204" pitchFamily="18" charset="0"/>
              </a:rPr>
              <a:t>If the possibility of generating program income as a result of DBH funding exists, list source and amount as budget line items.</a:t>
            </a:r>
            <a:endParaRPr lang="en-US" sz="1800" dirty="0"/>
          </a:p>
          <a:p>
            <a:pPr marL="3175" lvl="1" indent="-3175">
              <a:buFontTx/>
              <a:buNone/>
              <a:defRPr/>
            </a:pPr>
            <a:endParaRPr lang="en-US" sz="1800" dirty="0"/>
          </a:p>
          <a:p>
            <a:pPr marL="3175" lvl="1" indent="-3175">
              <a:buFontTx/>
              <a:buNone/>
              <a:defRPr/>
            </a:pPr>
            <a:endParaRPr lang="en-US" sz="1800" dirty="0"/>
          </a:p>
        </p:txBody>
      </p:sp>
      <p:sp>
        <p:nvSpPr>
          <p:cNvPr id="24580" name="Line 4"/>
          <p:cNvSpPr>
            <a:spLocks noChangeShapeType="1"/>
          </p:cNvSpPr>
          <p:nvPr/>
        </p:nvSpPr>
        <p:spPr bwMode="auto">
          <a:xfrm flipH="1">
            <a:off x="1491018" y="59227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21</a:t>
            </a:fld>
            <a:endParaRPr lang="en-US" dirty="0">
              <a:solidFill>
                <a:srgbClr val="FFFFFF"/>
              </a:solidFill>
            </a:endParaRPr>
          </a:p>
        </p:txBody>
      </p:sp>
    </p:spTree>
    <p:extLst>
      <p:ext uri="{BB962C8B-B14F-4D97-AF65-F5344CB8AC3E}">
        <p14:creationId xmlns:p14="http://schemas.microsoft.com/office/powerpoint/2010/main" val="195706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pPr lvl="0"/>
            <a:r>
              <a:rPr lang="en-US" sz="2400" b="1" dirty="0"/>
              <a:t>Project Budget and Justification </a:t>
            </a:r>
            <a:br>
              <a:rPr lang="en-US" sz="2400" b="1" dirty="0"/>
            </a:br>
            <a:r>
              <a:rPr lang="en-US" sz="2400" b="1" dirty="0"/>
              <a:t>(Attachment F)</a:t>
            </a:r>
            <a:endParaRPr lang="en-US" sz="2400" dirty="0"/>
          </a:p>
        </p:txBody>
      </p:sp>
      <p:sp>
        <p:nvSpPr>
          <p:cNvPr id="25603" name="Content Placeholder 2"/>
          <p:cNvSpPr>
            <a:spLocks noGrp="1"/>
          </p:cNvSpPr>
          <p:nvPr>
            <p:ph idx="1"/>
          </p:nvPr>
        </p:nvSpPr>
        <p:spPr>
          <a:xfrm>
            <a:off x="344384" y="802461"/>
            <a:ext cx="8342416" cy="5351048"/>
          </a:xfrm>
        </p:spPr>
        <p:txBody>
          <a:bodyPr/>
          <a:lstStyle/>
          <a:p>
            <a:pPr marL="3175" lvl="1" indent="-3175">
              <a:buFontTx/>
              <a:buNone/>
              <a:defRPr/>
            </a:pPr>
            <a:endParaRPr lang="en-US" sz="1800" dirty="0"/>
          </a:p>
          <a:p>
            <a:pPr marL="3175" lvl="1" indent="-3175">
              <a:buFontTx/>
              <a:buNone/>
              <a:defRPr/>
            </a:pPr>
            <a:endParaRPr lang="en-US" sz="1800" dirty="0"/>
          </a:p>
        </p:txBody>
      </p:sp>
      <p:sp>
        <p:nvSpPr>
          <p:cNvPr id="24580" name="Line 4"/>
          <p:cNvSpPr>
            <a:spLocks noChangeShapeType="1"/>
          </p:cNvSpPr>
          <p:nvPr/>
        </p:nvSpPr>
        <p:spPr bwMode="auto">
          <a:xfrm flipH="1">
            <a:off x="1500543" y="9300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22</a:t>
            </a:fld>
            <a:endParaRPr lang="en-US" dirty="0">
              <a:solidFill>
                <a:srgbClr val="FFFFFF"/>
              </a:solidFill>
            </a:endParaRPr>
          </a:p>
        </p:txBody>
      </p:sp>
      <p:pic>
        <p:nvPicPr>
          <p:cNvPr id="3" name="Picture 2">
            <a:extLst>
              <a:ext uri="{FF2B5EF4-FFF2-40B4-BE49-F238E27FC236}">
                <a16:creationId xmlns:a16="http://schemas.microsoft.com/office/drawing/2014/main" id="{7833F7D7-C5F2-C02F-8480-67AAFD6FFD17}"/>
              </a:ext>
            </a:extLst>
          </p:cNvPr>
          <p:cNvPicPr>
            <a:picLocks noChangeAspect="1"/>
          </p:cNvPicPr>
          <p:nvPr/>
        </p:nvPicPr>
        <p:blipFill>
          <a:blip r:embed="rId3"/>
          <a:stretch>
            <a:fillRect/>
          </a:stretch>
        </p:blipFill>
        <p:spPr>
          <a:xfrm>
            <a:off x="2676552" y="1100950"/>
            <a:ext cx="3790896" cy="5205990"/>
          </a:xfrm>
          <a:prstGeom prst="rect">
            <a:avLst/>
          </a:prstGeom>
        </p:spPr>
      </p:pic>
    </p:spTree>
    <p:extLst>
      <p:ext uri="{BB962C8B-B14F-4D97-AF65-F5344CB8AC3E}">
        <p14:creationId xmlns:p14="http://schemas.microsoft.com/office/powerpoint/2010/main" val="24591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pPr lvl="0"/>
            <a:r>
              <a:rPr lang="en-US" sz="2400" b="1" dirty="0"/>
              <a:t>Advances</a:t>
            </a:r>
            <a:endParaRPr lang="en-US" sz="2400" dirty="0"/>
          </a:p>
        </p:txBody>
      </p:sp>
      <p:sp>
        <p:nvSpPr>
          <p:cNvPr id="25603" name="Content Placeholder 2"/>
          <p:cNvSpPr>
            <a:spLocks noGrp="1"/>
          </p:cNvSpPr>
          <p:nvPr>
            <p:ph idx="1"/>
          </p:nvPr>
        </p:nvSpPr>
        <p:spPr>
          <a:xfrm>
            <a:off x="400792" y="745310"/>
            <a:ext cx="8342416" cy="5303151"/>
          </a:xfrm>
        </p:spPr>
        <p:txBody>
          <a:bodyPr/>
          <a:lstStyle/>
          <a:p>
            <a:pPr marL="0" indent="0">
              <a:buNone/>
            </a:pPr>
            <a:r>
              <a:rPr lang="en-US" sz="1800" dirty="0"/>
              <a:t>An applicant seeking an advance, must submit a completed Advance Payment Request form (Attachment G) with the submitted application and be signed by the organization’s Chair of the Board of Directors and Executive Director, or equivalent positions. </a:t>
            </a:r>
          </a:p>
          <a:p>
            <a:pPr marL="0" indent="0">
              <a:buNone/>
            </a:pPr>
            <a:endParaRPr lang="en-US" sz="1800" dirty="0"/>
          </a:p>
          <a:p>
            <a:pPr marL="0" indent="0">
              <a:buNone/>
            </a:pPr>
            <a:r>
              <a:rPr lang="en-US" sz="1800" dirty="0"/>
              <a:t>Applicants must detail the amount requested per budget category in the budget and justification (see Attachment F). </a:t>
            </a:r>
          </a:p>
          <a:p>
            <a:pPr marL="0" indent="0">
              <a:buNone/>
            </a:pPr>
            <a:endParaRPr lang="en-US" sz="1800" dirty="0"/>
          </a:p>
          <a:p>
            <a:pPr marL="0" indent="0">
              <a:buNone/>
            </a:pPr>
            <a:r>
              <a:rPr lang="en-US" sz="1800" dirty="0"/>
              <a:t>Advance payments are optional and an applicant is not required to submit the Advance Payment Request form. </a:t>
            </a:r>
          </a:p>
          <a:p>
            <a:pPr marL="0" indent="0">
              <a:buNone/>
            </a:pPr>
            <a:endParaRPr lang="en-US" sz="1800" dirty="0"/>
          </a:p>
          <a:p>
            <a:pPr marL="0" indent="0">
              <a:buNone/>
            </a:pPr>
            <a:r>
              <a:rPr lang="en-US" sz="1800" dirty="0"/>
              <a:t>Failure to submit an Advance Payment Request form with the application eliminates the consideration for an advance payment. </a:t>
            </a:r>
          </a:p>
          <a:p>
            <a:pPr marL="0" indent="0">
              <a:buNone/>
            </a:pPr>
            <a:endParaRPr lang="en-US" sz="1800" dirty="0"/>
          </a:p>
          <a:p>
            <a:pPr marL="0" indent="0">
              <a:buNone/>
            </a:pPr>
            <a:r>
              <a:rPr lang="en-US" sz="1800" dirty="0"/>
              <a:t>An advance payment will not be provided without prior official request and approval.</a:t>
            </a:r>
          </a:p>
          <a:p>
            <a:pPr marL="0" indent="0">
              <a:buNone/>
            </a:pPr>
            <a:endParaRPr lang="en-US" sz="1800" dirty="0"/>
          </a:p>
          <a:p>
            <a:pPr marL="3175" lvl="1" indent="-3175">
              <a:buFontTx/>
              <a:buNone/>
              <a:defRPr/>
            </a:pPr>
            <a:endParaRPr lang="en-US" sz="1800" dirty="0"/>
          </a:p>
          <a:p>
            <a:pPr marL="3175" lvl="1" indent="-3175">
              <a:buFontTx/>
              <a:buNone/>
              <a:defRPr/>
            </a:pPr>
            <a:endParaRPr lang="en-US" sz="1800" dirty="0"/>
          </a:p>
          <a:p>
            <a:pPr marL="3175" lvl="1" indent="-3175">
              <a:buFontTx/>
              <a:buNone/>
              <a:defRPr/>
            </a:pPr>
            <a:endParaRPr lang="en-US" sz="1800" dirty="0"/>
          </a:p>
          <a:p>
            <a:pPr marL="3175" lvl="1" indent="-3175">
              <a:buFontTx/>
              <a:buNone/>
              <a:defRPr/>
            </a:pPr>
            <a:endParaRPr lang="en-US" sz="1800" dirty="0"/>
          </a:p>
        </p:txBody>
      </p:sp>
      <p:sp>
        <p:nvSpPr>
          <p:cNvPr id="24580" name="Line 4"/>
          <p:cNvSpPr>
            <a:spLocks noChangeShapeType="1"/>
          </p:cNvSpPr>
          <p:nvPr/>
        </p:nvSpPr>
        <p:spPr bwMode="auto">
          <a:xfrm flipH="1">
            <a:off x="1491018" y="59227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23</a:t>
            </a:fld>
            <a:endParaRPr lang="en-US" dirty="0">
              <a:solidFill>
                <a:srgbClr val="FFFFFF"/>
              </a:solidFill>
            </a:endParaRPr>
          </a:p>
        </p:txBody>
      </p:sp>
    </p:spTree>
    <p:extLst>
      <p:ext uri="{BB962C8B-B14F-4D97-AF65-F5344CB8AC3E}">
        <p14:creationId xmlns:p14="http://schemas.microsoft.com/office/powerpoint/2010/main" val="3692764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pPr lvl="0"/>
            <a:r>
              <a:rPr lang="en-US" sz="2400" b="1" dirty="0"/>
              <a:t>Advance Payment Request Form Template </a:t>
            </a:r>
            <a:br>
              <a:rPr lang="en-US" sz="2400" b="1" dirty="0"/>
            </a:br>
            <a:r>
              <a:rPr lang="en-US" sz="2400" b="1" dirty="0"/>
              <a:t>(Attachment G)</a:t>
            </a:r>
            <a:endParaRPr lang="en-US" sz="2400" dirty="0"/>
          </a:p>
        </p:txBody>
      </p:sp>
      <p:sp>
        <p:nvSpPr>
          <p:cNvPr id="24580" name="Line 4"/>
          <p:cNvSpPr>
            <a:spLocks noChangeShapeType="1"/>
          </p:cNvSpPr>
          <p:nvPr/>
        </p:nvSpPr>
        <p:spPr bwMode="auto">
          <a:xfrm flipH="1">
            <a:off x="1197404" y="92671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24</a:t>
            </a:fld>
            <a:endParaRPr lang="en-US" dirty="0">
              <a:solidFill>
                <a:srgbClr val="FFFFFF"/>
              </a:solidFill>
            </a:endParaRPr>
          </a:p>
        </p:txBody>
      </p:sp>
      <p:pic>
        <p:nvPicPr>
          <p:cNvPr id="3" name="Picture 2">
            <a:extLst>
              <a:ext uri="{FF2B5EF4-FFF2-40B4-BE49-F238E27FC236}">
                <a16:creationId xmlns:a16="http://schemas.microsoft.com/office/drawing/2014/main" id="{1FCC0002-2842-4A82-A970-C7A36C411948}"/>
              </a:ext>
            </a:extLst>
          </p:cNvPr>
          <p:cNvPicPr>
            <a:picLocks noChangeAspect="1"/>
          </p:cNvPicPr>
          <p:nvPr/>
        </p:nvPicPr>
        <p:blipFill>
          <a:blip r:embed="rId3"/>
          <a:stretch>
            <a:fillRect/>
          </a:stretch>
        </p:blipFill>
        <p:spPr>
          <a:xfrm>
            <a:off x="1707382" y="974680"/>
            <a:ext cx="6066643" cy="5298743"/>
          </a:xfrm>
          <a:prstGeom prst="rect">
            <a:avLst/>
          </a:prstGeom>
        </p:spPr>
      </p:pic>
    </p:spTree>
    <p:extLst>
      <p:ext uri="{BB962C8B-B14F-4D97-AF65-F5344CB8AC3E}">
        <p14:creationId xmlns:p14="http://schemas.microsoft.com/office/powerpoint/2010/main" val="966691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4827"/>
            <a:ext cx="8229600" cy="1143000"/>
          </a:xfrm>
        </p:spPr>
        <p:txBody>
          <a:bodyPr/>
          <a:lstStyle/>
          <a:p>
            <a:pPr lvl="0"/>
            <a:r>
              <a:rPr lang="en-US" sz="2400" b="1" dirty="0"/>
              <a:t>Business License</a:t>
            </a:r>
            <a:endParaRPr lang="en-US" sz="2400" dirty="0"/>
          </a:p>
        </p:txBody>
      </p:sp>
      <p:sp>
        <p:nvSpPr>
          <p:cNvPr id="25603" name="Content Placeholder 2"/>
          <p:cNvSpPr>
            <a:spLocks noGrp="1"/>
          </p:cNvSpPr>
          <p:nvPr>
            <p:ph idx="1"/>
          </p:nvPr>
        </p:nvSpPr>
        <p:spPr>
          <a:xfrm>
            <a:off x="344384" y="1419367"/>
            <a:ext cx="8342416" cy="4326340"/>
          </a:xfrm>
        </p:spPr>
        <p:txBody>
          <a:bodyPr/>
          <a:lstStyle/>
          <a:p>
            <a:pPr marL="0" indent="0">
              <a:buNone/>
            </a:pPr>
            <a:r>
              <a:rPr lang="en-US" sz="2000" dirty="0"/>
              <a:t>The applicant must submit a current business license with Active Charitable Solicitation, if applicable issued by the District of Columbia Department of Consumer and Regulatory Affairs. </a:t>
            </a:r>
          </a:p>
          <a:p>
            <a:pPr marL="0" indent="0">
              <a:buNone/>
            </a:pPr>
            <a:endParaRPr lang="en-US" sz="2000" dirty="0"/>
          </a:p>
          <a:p>
            <a:pPr marL="0" indent="0">
              <a:buNone/>
            </a:pPr>
            <a:r>
              <a:rPr lang="en-US" sz="2000" dirty="0"/>
              <a:t>If the applicant does not have a current license, a copy of the business license application and receipt filed no later than the due date of the grant application may be submitted. </a:t>
            </a:r>
          </a:p>
        </p:txBody>
      </p:sp>
      <p:sp>
        <p:nvSpPr>
          <p:cNvPr id="24580" name="Line 4"/>
          <p:cNvSpPr>
            <a:spLocks noChangeShapeType="1"/>
          </p:cNvSpPr>
          <p:nvPr/>
        </p:nvSpPr>
        <p:spPr bwMode="auto">
          <a:xfrm flipH="1">
            <a:off x="1119398" y="77734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25</a:t>
            </a:fld>
            <a:endParaRPr lang="en-US" dirty="0">
              <a:solidFill>
                <a:srgbClr val="FFFFFF"/>
              </a:solidFill>
            </a:endParaRPr>
          </a:p>
        </p:txBody>
      </p:sp>
    </p:spTree>
    <p:extLst>
      <p:ext uri="{BB962C8B-B14F-4D97-AF65-F5344CB8AC3E}">
        <p14:creationId xmlns:p14="http://schemas.microsoft.com/office/powerpoint/2010/main" val="13080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83331"/>
            <a:ext cx="8229600" cy="1143000"/>
          </a:xfrm>
        </p:spPr>
        <p:txBody>
          <a:bodyPr/>
          <a:lstStyle/>
          <a:p>
            <a:pPr lvl="0"/>
            <a:r>
              <a:rPr lang="en-US" sz="2400" b="1" dirty="0"/>
              <a:t>Clean Hands Certification </a:t>
            </a:r>
            <a:endParaRPr lang="en-US" sz="2400" dirty="0"/>
          </a:p>
        </p:txBody>
      </p:sp>
      <p:sp>
        <p:nvSpPr>
          <p:cNvPr id="25603" name="Content Placeholder 2"/>
          <p:cNvSpPr>
            <a:spLocks noGrp="1"/>
          </p:cNvSpPr>
          <p:nvPr>
            <p:ph idx="1"/>
          </p:nvPr>
        </p:nvSpPr>
        <p:spPr>
          <a:xfrm>
            <a:off x="344384" y="1065404"/>
            <a:ext cx="8342416" cy="4857224"/>
          </a:xfrm>
        </p:spPr>
        <p:txBody>
          <a:bodyPr/>
          <a:lstStyle/>
          <a:p>
            <a:pPr marL="0" indent="0">
              <a:buNone/>
            </a:pPr>
            <a:r>
              <a:rPr lang="en-US" sz="2000" dirty="0">
                <a:solidFill>
                  <a:srgbClr val="000000"/>
                </a:solidFill>
                <a:effectLst/>
                <a:ea typeface="Cambria" panose="02040503050406030204" pitchFamily="18" charset="0"/>
                <a:cs typeface="Times New Roman" panose="02020603050405020304" pitchFamily="18" charset="0"/>
              </a:rPr>
              <a:t>Each applicant must submit a current Certificate of Clean Hands from the District of Columbia Office of Tax and Revenue (OTR). </a:t>
            </a:r>
          </a:p>
          <a:p>
            <a:pPr marL="0" indent="0">
              <a:buNone/>
            </a:pPr>
            <a:endParaRPr lang="en-US" sz="2000" dirty="0">
              <a:solidFill>
                <a:srgbClr val="000000"/>
              </a:solidFill>
              <a:ea typeface="Cambria" panose="02040503050406030204" pitchFamily="18" charset="0"/>
              <a:cs typeface="Times New Roman" panose="02020603050405020304" pitchFamily="18" charset="0"/>
            </a:endParaRPr>
          </a:p>
          <a:p>
            <a:pPr marL="0" indent="0">
              <a:buNone/>
            </a:pPr>
            <a:r>
              <a:rPr lang="en-US" sz="2000" dirty="0">
                <a:solidFill>
                  <a:srgbClr val="000000"/>
                </a:solidFill>
                <a:effectLst/>
                <a:ea typeface="Cambria" panose="02040503050406030204" pitchFamily="18" charset="0"/>
                <a:cs typeface="Times New Roman" panose="02020603050405020304" pitchFamily="18" charset="0"/>
              </a:rPr>
              <a:t>A Certificate of Clean Hands can be requested via OTR’s online portal, </a:t>
            </a:r>
            <a:r>
              <a:rPr lang="en-US" sz="2000" u="sng" dirty="0">
                <a:solidFill>
                  <a:srgbClr val="000000"/>
                </a:solidFill>
                <a:effectLst/>
                <a:ea typeface="Cambria" panose="02040503050406030204" pitchFamily="18" charset="0"/>
                <a:cs typeface="Times New Roman" panose="02020603050405020304" pitchFamily="18" charset="0"/>
                <a:hlinkClick r:id="rId3"/>
              </a:rPr>
              <a:t>https://mytax.dc.gov/</a:t>
            </a:r>
            <a:r>
              <a:rPr lang="en-US" sz="2000" dirty="0">
                <a:solidFill>
                  <a:srgbClr val="000000"/>
                </a:solidFill>
                <a:effectLst/>
                <a:ea typeface="Cambria" panose="02040503050406030204" pitchFamily="18" charset="0"/>
                <a:cs typeface="Times New Roman" panose="02020603050405020304" pitchFamily="18" charset="0"/>
              </a:rPr>
              <a:t>.  </a:t>
            </a:r>
          </a:p>
          <a:p>
            <a:pPr marL="0" indent="0">
              <a:buNone/>
            </a:pPr>
            <a:endParaRPr lang="en-US" sz="2000" dirty="0">
              <a:solidFill>
                <a:srgbClr val="000000"/>
              </a:solidFill>
              <a:ea typeface="Cambria" panose="02040503050406030204" pitchFamily="18" charset="0"/>
              <a:cs typeface="Times New Roman" panose="02020603050405020304" pitchFamily="18" charset="0"/>
            </a:endParaRPr>
          </a:p>
          <a:p>
            <a:pPr marL="0" indent="0">
              <a:buNone/>
            </a:pPr>
            <a:endParaRPr lang="en-US" sz="2000" dirty="0">
              <a:solidFill>
                <a:srgbClr val="000000"/>
              </a:solidFill>
              <a:ea typeface="Cambria" panose="02040503050406030204" pitchFamily="18" charset="0"/>
              <a:cs typeface="Times New Roman" panose="02020603050405020304" pitchFamily="18" charset="0"/>
            </a:endParaRPr>
          </a:p>
          <a:p>
            <a:pPr marL="0" indent="0">
              <a:buNone/>
            </a:pPr>
            <a:r>
              <a:rPr lang="en-US" sz="2000" dirty="0">
                <a:solidFill>
                  <a:srgbClr val="000000"/>
                </a:solidFill>
                <a:effectLst/>
                <a:ea typeface="Cambria" panose="02040503050406030204" pitchFamily="18" charset="0"/>
                <a:cs typeface="Times New Roman" panose="02020603050405020304" pitchFamily="18" charset="0"/>
              </a:rPr>
              <a:t>DBH requires that the submitted Certificate of Clean Hands reflect a date within a </a:t>
            </a:r>
            <a:r>
              <a:rPr lang="en-US" sz="2000" b="1" dirty="0">
                <a:solidFill>
                  <a:srgbClr val="000000"/>
                </a:solidFill>
                <a:effectLst/>
                <a:ea typeface="Cambria" panose="02040503050406030204" pitchFamily="18" charset="0"/>
                <a:cs typeface="Times New Roman" panose="02020603050405020304" pitchFamily="18" charset="0"/>
              </a:rPr>
              <a:t>60-day period</a:t>
            </a:r>
            <a:r>
              <a:rPr lang="en-US" sz="2000" dirty="0">
                <a:solidFill>
                  <a:srgbClr val="000000"/>
                </a:solidFill>
                <a:effectLst/>
                <a:ea typeface="Cambria" panose="02040503050406030204" pitchFamily="18" charset="0"/>
                <a:cs typeface="Times New Roman" panose="02020603050405020304" pitchFamily="18" charset="0"/>
              </a:rPr>
              <a:t> immediately preceding the application’s submission. </a:t>
            </a:r>
          </a:p>
          <a:p>
            <a:pPr marL="0" indent="0">
              <a:buNone/>
            </a:pPr>
            <a:endParaRPr lang="en-US" sz="2000" b="1" dirty="0">
              <a:solidFill>
                <a:srgbClr val="000000"/>
              </a:solidFill>
              <a:ea typeface="Cambria" panose="02040503050406030204" pitchFamily="18" charset="0"/>
              <a:cs typeface="Times New Roman" panose="02020603050405020304" pitchFamily="18" charset="0"/>
            </a:endParaRPr>
          </a:p>
          <a:p>
            <a:pPr marL="0" indent="0">
              <a:buNone/>
            </a:pPr>
            <a:endParaRPr lang="en-US" sz="2000" b="1" dirty="0">
              <a:solidFill>
                <a:srgbClr val="000000"/>
              </a:solidFill>
              <a:effectLst/>
              <a:ea typeface="Cambria" panose="02040503050406030204" pitchFamily="18" charset="0"/>
              <a:cs typeface="Times New Roman" panose="02020603050405020304" pitchFamily="18" charset="0"/>
            </a:endParaRPr>
          </a:p>
          <a:p>
            <a:pPr marL="0" indent="0">
              <a:buNone/>
            </a:pPr>
            <a:r>
              <a:rPr lang="en-US" sz="2000" b="1" dirty="0">
                <a:solidFill>
                  <a:srgbClr val="000000"/>
                </a:solidFill>
                <a:effectLst/>
                <a:ea typeface="Cambria" panose="02040503050406030204" pitchFamily="18" charset="0"/>
                <a:cs typeface="Times New Roman" panose="02020603050405020304" pitchFamily="18" charset="0"/>
              </a:rPr>
              <a:t>Self-Certification and Certificates of Good Standing will not be accepted.</a:t>
            </a:r>
            <a:endParaRPr lang="en-US" sz="2000" dirty="0">
              <a:ea typeface="Cambria" panose="02040503050406030204" pitchFamily="18" charset="0"/>
            </a:endParaRPr>
          </a:p>
        </p:txBody>
      </p:sp>
      <p:sp>
        <p:nvSpPr>
          <p:cNvPr id="24580" name="Line 4"/>
          <p:cNvSpPr>
            <a:spLocks noChangeShapeType="1"/>
          </p:cNvSpPr>
          <p:nvPr/>
        </p:nvSpPr>
        <p:spPr bwMode="auto">
          <a:xfrm flipH="1">
            <a:off x="1136176" y="71861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26</a:t>
            </a:fld>
            <a:endParaRPr lang="en-US" dirty="0">
              <a:solidFill>
                <a:srgbClr val="FFFFFF"/>
              </a:solidFill>
            </a:endParaRPr>
          </a:p>
        </p:txBody>
      </p:sp>
    </p:spTree>
    <p:extLst>
      <p:ext uri="{BB962C8B-B14F-4D97-AF65-F5344CB8AC3E}">
        <p14:creationId xmlns:p14="http://schemas.microsoft.com/office/powerpoint/2010/main" val="2878591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4827"/>
            <a:ext cx="8229600" cy="1143000"/>
          </a:xfrm>
        </p:spPr>
        <p:txBody>
          <a:bodyPr/>
          <a:lstStyle/>
          <a:p>
            <a:pPr lvl="0"/>
            <a:r>
              <a:rPr lang="en-US" sz="2400" b="1" dirty="0"/>
              <a:t>Example of Clean Hands Certification </a:t>
            </a:r>
            <a:br>
              <a:rPr lang="en-US" sz="2400" b="1" dirty="0"/>
            </a:br>
            <a:endParaRPr lang="en-US" sz="2400" dirty="0"/>
          </a:p>
        </p:txBody>
      </p:sp>
      <p:sp>
        <p:nvSpPr>
          <p:cNvPr id="24580" name="Line 4"/>
          <p:cNvSpPr>
            <a:spLocks noChangeShapeType="1"/>
          </p:cNvSpPr>
          <p:nvPr/>
        </p:nvSpPr>
        <p:spPr bwMode="auto">
          <a:xfrm flipH="1">
            <a:off x="1136176" y="111290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27</a:t>
            </a:fld>
            <a:endParaRPr lang="en-US" dirty="0">
              <a:solidFill>
                <a:srgbClr val="FFFFFF"/>
              </a:solidFill>
            </a:endParaRPr>
          </a:p>
        </p:txBody>
      </p:sp>
      <p:pic>
        <p:nvPicPr>
          <p:cNvPr id="5" name="Picture 4"/>
          <p:cNvPicPr>
            <a:picLocks noChangeAspect="1"/>
          </p:cNvPicPr>
          <p:nvPr/>
        </p:nvPicPr>
        <p:blipFill>
          <a:blip r:embed="rId3"/>
          <a:stretch>
            <a:fillRect/>
          </a:stretch>
        </p:blipFill>
        <p:spPr>
          <a:xfrm>
            <a:off x="2631215" y="1231641"/>
            <a:ext cx="4576832" cy="5011503"/>
          </a:xfrm>
          <a:prstGeom prst="rect">
            <a:avLst/>
          </a:prstGeom>
        </p:spPr>
      </p:pic>
    </p:spTree>
    <p:extLst>
      <p:ext uri="{BB962C8B-B14F-4D97-AF65-F5344CB8AC3E}">
        <p14:creationId xmlns:p14="http://schemas.microsoft.com/office/powerpoint/2010/main" val="3663753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pPr lvl="0"/>
            <a:r>
              <a:rPr lang="en-US" sz="2400" b="1" dirty="0"/>
              <a:t>IRS Tax-Exempt Determination Letter and 990 Form</a:t>
            </a:r>
            <a:br>
              <a:rPr lang="en-US" sz="2400" b="1" dirty="0"/>
            </a:br>
            <a:r>
              <a:rPr lang="en-US" sz="2400" b="1" dirty="0"/>
              <a:t>(Non-Profits Only) </a:t>
            </a:r>
            <a:endParaRPr lang="en-US" sz="2400" dirty="0"/>
          </a:p>
        </p:txBody>
      </p:sp>
      <p:sp>
        <p:nvSpPr>
          <p:cNvPr id="25603" name="Content Placeholder 2"/>
          <p:cNvSpPr>
            <a:spLocks noGrp="1"/>
          </p:cNvSpPr>
          <p:nvPr>
            <p:ph idx="1"/>
          </p:nvPr>
        </p:nvSpPr>
        <p:spPr>
          <a:xfrm>
            <a:off x="344384" y="1078173"/>
            <a:ext cx="8342416" cy="5062568"/>
          </a:xfrm>
        </p:spPr>
        <p:txBody>
          <a:bodyPr/>
          <a:lstStyle/>
          <a:p>
            <a:pPr marL="114380" marR="0" indent="0">
              <a:spcBef>
                <a:spcPts val="0"/>
              </a:spcBef>
              <a:spcAft>
                <a:spcPts val="800"/>
              </a:spcAft>
              <a:buNone/>
            </a:pPr>
            <a:r>
              <a:rPr lang="en-US" sz="2000" dirty="0">
                <a:solidFill>
                  <a:srgbClr val="000000"/>
                </a:solidFill>
                <a:effectLst/>
                <a:ea typeface="Cambria" panose="02040503050406030204" pitchFamily="18" charset="0"/>
                <a:cs typeface="Times New Roman" panose="02020603050405020304" pitchFamily="18" charset="0"/>
              </a:rPr>
              <a:t>The applicant must submit the organization’s determination letter approving and/or confirming the tax-exempt status. Please see </a:t>
            </a:r>
            <a:r>
              <a:rPr lang="en-US" sz="2000" u="sng" dirty="0">
                <a:solidFill>
                  <a:srgbClr val="000000"/>
                </a:solidFill>
                <a:effectLst/>
                <a:ea typeface="Cambria" panose="02040503050406030204" pitchFamily="18" charset="0"/>
                <a:cs typeface="Times New Roman" panose="02020603050405020304" pitchFamily="18" charset="0"/>
                <a:hlinkClick r:id="rId3"/>
              </a:rPr>
              <a:t>https://www.irs.gov/charities-non-profits/eo-operational-requirements-obtaining-copies-of-exemption-determination-letter-from-irs</a:t>
            </a:r>
            <a:r>
              <a:rPr lang="en-US" sz="2000" dirty="0">
                <a:solidFill>
                  <a:srgbClr val="000000"/>
                </a:solidFill>
                <a:effectLst/>
                <a:ea typeface="Cambria" panose="02040503050406030204" pitchFamily="18" charset="0"/>
                <a:cs typeface="Times New Roman" panose="02020603050405020304" pitchFamily="18" charset="0"/>
              </a:rPr>
              <a:t> for more information. If relevant, for the applicant’s business status and any correspondence or other communication received from the IRS within the three (3) years before submission of grant application that relates to the applicant’s tax status.</a:t>
            </a:r>
          </a:p>
          <a:p>
            <a:pPr marL="114380" marR="0" indent="0">
              <a:spcBef>
                <a:spcPts val="0"/>
              </a:spcBef>
              <a:spcAft>
                <a:spcPts val="800"/>
              </a:spcAft>
              <a:buNone/>
            </a:pPr>
            <a:endParaRPr lang="en-US" sz="2000" dirty="0">
              <a:solidFill>
                <a:srgbClr val="000000"/>
              </a:solidFill>
              <a:ea typeface="Cambria" panose="02040503050406030204" pitchFamily="18" charset="0"/>
              <a:cs typeface="Times New Roman" panose="02020603050405020304" pitchFamily="18" charset="0"/>
            </a:endParaRPr>
          </a:p>
          <a:p>
            <a:pPr marL="114380" indent="0">
              <a:spcBef>
                <a:spcPts val="0"/>
              </a:spcBef>
              <a:spcAft>
                <a:spcPts val="800"/>
              </a:spcAft>
              <a:buNone/>
            </a:pPr>
            <a:endParaRPr lang="en-US" sz="2000" dirty="0">
              <a:solidFill>
                <a:srgbClr val="000000"/>
              </a:solidFill>
              <a:effectLst/>
              <a:ea typeface="Cambria" panose="02040503050406030204" pitchFamily="18" charset="0"/>
              <a:cs typeface="Times New Roman" panose="02020603050405020304" pitchFamily="18" charset="0"/>
            </a:endParaRPr>
          </a:p>
          <a:p>
            <a:pPr marL="114380" indent="0">
              <a:spcBef>
                <a:spcPts val="0"/>
              </a:spcBef>
              <a:spcAft>
                <a:spcPts val="800"/>
              </a:spcAft>
              <a:buNone/>
            </a:pPr>
            <a:r>
              <a:rPr lang="en-US" sz="2000" dirty="0">
                <a:solidFill>
                  <a:srgbClr val="000000"/>
                </a:solidFill>
                <a:effectLst/>
                <a:ea typeface="Cambria" panose="02040503050406030204" pitchFamily="18" charset="0"/>
                <a:cs typeface="Times New Roman" panose="02020603050405020304" pitchFamily="18" charset="0"/>
              </a:rPr>
              <a:t>The applicant must submit the organization’s 990 form from the most recent tax year. Please see </a:t>
            </a:r>
            <a:r>
              <a:rPr lang="en-US" sz="2000" u="sng" dirty="0">
                <a:solidFill>
                  <a:srgbClr val="000000"/>
                </a:solidFill>
                <a:effectLst/>
                <a:ea typeface="Cambria" panose="02040503050406030204" pitchFamily="18" charset="0"/>
                <a:cs typeface="Times New Roman" panose="02020603050405020304" pitchFamily="18" charset="0"/>
                <a:hlinkClick r:id="rId4"/>
              </a:rPr>
              <a:t>https://www.irs.gov/forms-pubs/about-form-990</a:t>
            </a:r>
            <a:r>
              <a:rPr lang="en-US" sz="2000" dirty="0">
                <a:solidFill>
                  <a:srgbClr val="000000"/>
                </a:solidFill>
                <a:effectLst/>
                <a:ea typeface="Cambria" panose="02040503050406030204" pitchFamily="18" charset="0"/>
                <a:cs typeface="Times New Roman" panose="02020603050405020304" pitchFamily="18" charset="0"/>
              </a:rPr>
              <a:t> for more information. </a:t>
            </a:r>
          </a:p>
          <a:p>
            <a:pPr marL="114380" marR="0" indent="0">
              <a:spcBef>
                <a:spcPts val="0"/>
              </a:spcBef>
              <a:spcAft>
                <a:spcPts val="800"/>
              </a:spcAft>
              <a:buNone/>
            </a:pPr>
            <a:endParaRPr lang="en-US" sz="18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p:txBody>
      </p:sp>
      <p:sp>
        <p:nvSpPr>
          <p:cNvPr id="24580" name="Line 4"/>
          <p:cNvSpPr>
            <a:spLocks noChangeShapeType="1"/>
          </p:cNvSpPr>
          <p:nvPr/>
        </p:nvSpPr>
        <p:spPr bwMode="auto">
          <a:xfrm flipH="1">
            <a:off x="1436426" y="82629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28</a:t>
            </a:fld>
            <a:endParaRPr lang="en-US" dirty="0">
              <a:solidFill>
                <a:srgbClr val="FFFFFF"/>
              </a:solidFill>
            </a:endParaRPr>
          </a:p>
        </p:txBody>
      </p:sp>
    </p:spTree>
    <p:extLst>
      <p:ext uri="{BB962C8B-B14F-4D97-AF65-F5344CB8AC3E}">
        <p14:creationId xmlns:p14="http://schemas.microsoft.com/office/powerpoint/2010/main" val="107909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8884"/>
            <a:ext cx="8229600" cy="1143000"/>
          </a:xfrm>
        </p:spPr>
        <p:txBody>
          <a:bodyPr/>
          <a:lstStyle/>
          <a:p>
            <a:pPr lvl="0"/>
            <a:r>
              <a:rPr lang="en-US" sz="2400" b="1" dirty="0"/>
              <a:t>IRS W-9 Tax Form</a:t>
            </a:r>
            <a:endParaRPr lang="en-US" sz="2400" dirty="0"/>
          </a:p>
        </p:txBody>
      </p:sp>
      <p:sp>
        <p:nvSpPr>
          <p:cNvPr id="25603" name="Content Placeholder 2"/>
          <p:cNvSpPr>
            <a:spLocks noGrp="1"/>
          </p:cNvSpPr>
          <p:nvPr>
            <p:ph idx="1"/>
          </p:nvPr>
        </p:nvSpPr>
        <p:spPr>
          <a:xfrm>
            <a:off x="344384" y="1078173"/>
            <a:ext cx="8342416" cy="994885"/>
          </a:xfrm>
        </p:spPr>
        <p:txBody>
          <a:bodyPr/>
          <a:lstStyle/>
          <a:p>
            <a:pPr marL="0" indent="0">
              <a:buNone/>
            </a:pPr>
            <a:r>
              <a:rPr lang="en-US" sz="1800" dirty="0">
                <a:solidFill>
                  <a:srgbClr val="000000"/>
                </a:solidFill>
                <a:effectLst/>
                <a:ea typeface="Cambria" panose="02040503050406030204" pitchFamily="18" charset="0"/>
                <a:cs typeface="Times New Roman" panose="02020603050405020304" pitchFamily="18" charset="0"/>
              </a:rPr>
              <a:t>If the applicant is not a current vendor (receiving funding) from the Department of Behavioral Health submit a completed W-9 form. The form can be found at </a:t>
            </a:r>
            <a:r>
              <a:rPr lang="en-US" sz="1800" u="sng" dirty="0">
                <a:solidFill>
                  <a:srgbClr val="000000"/>
                </a:solidFill>
                <a:effectLst/>
                <a:ea typeface="Cambria" panose="02040503050406030204" pitchFamily="18" charset="0"/>
                <a:cs typeface="Times New Roman" panose="02020603050405020304" pitchFamily="18" charset="0"/>
                <a:hlinkClick r:id="rId3"/>
              </a:rPr>
              <a:t>https://www.irs.gov/pub/irs-pdf/fw9.pdf</a:t>
            </a:r>
            <a:r>
              <a:rPr lang="en-US" sz="1800" dirty="0">
                <a:solidFill>
                  <a:srgbClr val="000000"/>
                </a:solidFill>
                <a:effectLst/>
                <a:ea typeface="Cambria" panose="02040503050406030204" pitchFamily="18" charset="0"/>
                <a:cs typeface="Times New Roman" panose="02020603050405020304" pitchFamily="18" charset="0"/>
              </a:rPr>
              <a:t> </a:t>
            </a:r>
            <a:endParaRPr lang="en-US" sz="1800" dirty="0">
              <a:ea typeface="Cambria" panose="02040503050406030204" pitchFamily="18" charset="0"/>
            </a:endParaRPr>
          </a:p>
        </p:txBody>
      </p:sp>
      <p:sp>
        <p:nvSpPr>
          <p:cNvPr id="24580" name="Line 4"/>
          <p:cNvSpPr>
            <a:spLocks noChangeShapeType="1"/>
          </p:cNvSpPr>
          <p:nvPr/>
        </p:nvSpPr>
        <p:spPr bwMode="auto">
          <a:xfrm flipH="1">
            <a:off x="1340891" y="9300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29</a:t>
            </a:fld>
            <a:endParaRPr lang="en-US" dirty="0">
              <a:solidFill>
                <a:srgbClr val="FFFFFF"/>
              </a:solidFill>
            </a:endParaRPr>
          </a:p>
        </p:txBody>
      </p:sp>
      <p:pic>
        <p:nvPicPr>
          <p:cNvPr id="3" name="Picture 2"/>
          <p:cNvPicPr>
            <a:picLocks noChangeAspect="1"/>
          </p:cNvPicPr>
          <p:nvPr/>
        </p:nvPicPr>
        <p:blipFill>
          <a:blip r:embed="rId4"/>
          <a:stretch>
            <a:fillRect/>
          </a:stretch>
        </p:blipFill>
        <p:spPr>
          <a:xfrm>
            <a:off x="3040028" y="1999001"/>
            <a:ext cx="3126856" cy="4244944"/>
          </a:xfrm>
          <a:prstGeom prst="rect">
            <a:avLst/>
          </a:prstGeom>
        </p:spPr>
      </p:pic>
    </p:spTree>
    <p:extLst>
      <p:ext uri="{BB962C8B-B14F-4D97-AF65-F5344CB8AC3E}">
        <p14:creationId xmlns:p14="http://schemas.microsoft.com/office/powerpoint/2010/main" val="294824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t>Overview </a:t>
            </a:r>
            <a:r>
              <a:rPr lang="en-US" altLang="en-US" sz="2400" dirty="0"/>
              <a:t>(pg. 10)</a:t>
            </a:r>
          </a:p>
        </p:txBody>
      </p:sp>
      <p:sp>
        <p:nvSpPr>
          <p:cNvPr id="3075" name="Rectangle 3"/>
          <p:cNvSpPr>
            <a:spLocks noGrp="1" noChangeArrowheads="1"/>
          </p:cNvSpPr>
          <p:nvPr>
            <p:ph type="body" idx="1"/>
          </p:nvPr>
        </p:nvSpPr>
        <p:spPr>
          <a:xfrm>
            <a:off x="457200" y="1072771"/>
            <a:ext cx="8077200" cy="4876800"/>
          </a:xfrm>
        </p:spPr>
        <p:txBody>
          <a:bodyPr/>
          <a:lstStyle/>
          <a:p>
            <a:pPr marL="0" marR="0" indent="0">
              <a:spcBef>
                <a:spcPts val="0"/>
              </a:spcBef>
              <a:spcAft>
                <a:spcPts val="800"/>
              </a:spcAft>
              <a:buNone/>
            </a:pPr>
            <a:r>
              <a:rPr lang="en-US" sz="2100" dirty="0">
                <a:ea typeface="Cambria" panose="02040503050406030204" pitchFamily="18" charset="0"/>
              </a:rPr>
              <a:t>The goal of the DCPCs is to prevent the early onset of alcohol, tobacco, and other drug (ATOD) use while reducing risk and increasing protective factors for children and youth. The geographical location and coverage area for the DCPCs are: one (1) serving Wards 1 &amp; 2, one (1) serving Wards 3 &amp; 4, one (1) serving Wards 5 &amp; 6, and one (1) serving Wards 7 &amp; 8. Organizations must have a physical office location within one of the two Wards they are proposing to serve.</a:t>
            </a:r>
          </a:p>
          <a:p>
            <a:pPr marL="0" marR="0" indent="0">
              <a:spcBef>
                <a:spcPts val="0"/>
              </a:spcBef>
              <a:spcAft>
                <a:spcPts val="800"/>
              </a:spcAft>
              <a:buNone/>
            </a:pPr>
            <a:endParaRPr lang="en-US" sz="2100" dirty="0">
              <a:ea typeface="Cambria" panose="02040503050406030204" pitchFamily="18" charset="0"/>
            </a:endParaRPr>
          </a:p>
          <a:p>
            <a:pPr marL="0" marR="0" indent="0">
              <a:spcBef>
                <a:spcPts val="0"/>
              </a:spcBef>
              <a:spcAft>
                <a:spcPts val="0"/>
              </a:spcAft>
              <a:buNone/>
            </a:pPr>
            <a:r>
              <a:rPr lang="en-US" sz="2100" dirty="0">
                <a:ea typeface="Cambria" panose="02040503050406030204" pitchFamily="18" charset="0"/>
              </a:rPr>
              <a:t>This solicitation includes one (1) application opportunity under the District of Columbia Prevention Centers (DCPC) grant. </a:t>
            </a:r>
          </a:p>
          <a:p>
            <a:pPr marL="0" indent="0" algn="just" eaLnBrk="1" fontAlgn="auto" hangingPunct="1">
              <a:spcAft>
                <a:spcPts val="0"/>
              </a:spcAft>
              <a:buFont typeface="Arial" pitchFamily="34" charset="0"/>
              <a:buNone/>
              <a:defRPr/>
            </a:pPr>
            <a:endParaRPr lang="en-US" sz="2100" dirty="0">
              <a:latin typeface="Calibri" panose="020F0502020204030204" pitchFamily="34" charset="0"/>
            </a:endParaRPr>
          </a:p>
          <a:p>
            <a:pPr marL="0" indent="0" algn="just" eaLnBrk="1" fontAlgn="auto" hangingPunct="1">
              <a:spcAft>
                <a:spcPts val="0"/>
              </a:spcAft>
              <a:buFont typeface="Arial" pitchFamily="34" charset="0"/>
              <a:buNone/>
              <a:defRPr/>
            </a:pPr>
            <a:r>
              <a:rPr lang="en-US" sz="2100" dirty="0">
                <a:latin typeface="Calibri" panose="020F0502020204030204" pitchFamily="34" charset="0"/>
              </a:rPr>
              <a:t>					</a:t>
            </a:r>
          </a:p>
        </p:txBody>
      </p:sp>
      <p:sp>
        <p:nvSpPr>
          <p:cNvPr id="6148" name="Line 4"/>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a:t>
            </a:fld>
            <a:endParaRPr lang="en-US" dirty="0"/>
          </a:p>
        </p:txBody>
      </p:sp>
    </p:spTree>
    <p:extLst>
      <p:ext uri="{BB962C8B-B14F-4D97-AF65-F5344CB8AC3E}">
        <p14:creationId xmlns:p14="http://schemas.microsoft.com/office/powerpoint/2010/main" val="3918963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8884"/>
            <a:ext cx="8229600" cy="1143000"/>
          </a:xfrm>
        </p:spPr>
        <p:txBody>
          <a:bodyPr/>
          <a:lstStyle/>
          <a:p>
            <a:pPr lvl="0"/>
            <a:r>
              <a:rPr lang="en-US" sz="2400" b="1" dirty="0"/>
              <a:t>Audited Financial Statements</a:t>
            </a:r>
            <a:endParaRPr lang="en-US" sz="2400" dirty="0"/>
          </a:p>
        </p:txBody>
      </p:sp>
      <p:sp>
        <p:nvSpPr>
          <p:cNvPr id="25603" name="Content Placeholder 2"/>
          <p:cNvSpPr>
            <a:spLocks noGrp="1"/>
          </p:cNvSpPr>
          <p:nvPr>
            <p:ph idx="1"/>
          </p:nvPr>
        </p:nvSpPr>
        <p:spPr>
          <a:xfrm>
            <a:off x="344384" y="1187355"/>
            <a:ext cx="8342416" cy="4667534"/>
          </a:xfrm>
        </p:spPr>
        <p:txBody>
          <a:bodyPr/>
          <a:lstStyle/>
          <a:p>
            <a:pPr marL="114380" marR="0" indent="0">
              <a:spcBef>
                <a:spcPts val="0"/>
              </a:spcBef>
              <a:spcAft>
                <a:spcPts val="800"/>
              </a:spcAft>
              <a:buNone/>
            </a:pPr>
            <a:r>
              <a:rPr lang="en-US" sz="2000" dirty="0">
                <a:solidFill>
                  <a:srgbClr val="000000"/>
                </a:solidFill>
                <a:effectLst/>
                <a:ea typeface="Cambria" panose="02040503050406030204" pitchFamily="18" charset="0"/>
                <a:cs typeface="Times New Roman" panose="02020603050405020304" pitchFamily="18" charset="0"/>
              </a:rPr>
              <a:t>If the applicant has undergone an audit or financial review, it must provide the most recent audited financial statements or reviews. </a:t>
            </a:r>
          </a:p>
          <a:p>
            <a:pPr marL="114380" marR="0" indent="0">
              <a:spcBef>
                <a:spcPts val="0"/>
              </a:spcBef>
              <a:spcAft>
                <a:spcPts val="800"/>
              </a:spcAft>
              <a:buNone/>
            </a:pPr>
            <a:endParaRPr lang="en-US" sz="2000" b="1" dirty="0">
              <a:solidFill>
                <a:srgbClr val="000000"/>
              </a:solidFill>
              <a:ea typeface="Cambria" panose="02040503050406030204" pitchFamily="18" charset="0"/>
              <a:cs typeface="Times New Roman" panose="02020603050405020304" pitchFamily="18" charset="0"/>
            </a:endParaRPr>
          </a:p>
          <a:p>
            <a:pPr marL="114380" marR="0" indent="0">
              <a:spcBef>
                <a:spcPts val="0"/>
              </a:spcBef>
              <a:spcAft>
                <a:spcPts val="800"/>
              </a:spcAft>
              <a:buNone/>
            </a:pPr>
            <a:endParaRPr lang="en-US" sz="2000" b="1" dirty="0">
              <a:solidFill>
                <a:srgbClr val="000000"/>
              </a:solidFill>
              <a:ea typeface="Cambria" panose="02040503050406030204" pitchFamily="18" charset="0"/>
              <a:cs typeface="Times New Roman" panose="02020603050405020304" pitchFamily="18" charset="0"/>
            </a:endParaRPr>
          </a:p>
          <a:p>
            <a:pPr marL="114380" marR="0" indent="0">
              <a:spcBef>
                <a:spcPts val="0"/>
              </a:spcBef>
              <a:spcAft>
                <a:spcPts val="800"/>
              </a:spcAft>
              <a:buNone/>
            </a:pPr>
            <a:r>
              <a:rPr lang="en-US" sz="2000" b="1" dirty="0">
                <a:solidFill>
                  <a:srgbClr val="000000"/>
                </a:solidFill>
                <a:effectLst/>
                <a:ea typeface="Cambria" panose="02040503050406030204" pitchFamily="18" charset="0"/>
                <a:cs typeface="Times New Roman" panose="02020603050405020304" pitchFamily="18" charset="0"/>
              </a:rPr>
              <a:t>If audited financial statements or reviews are not available, the applicant must provide the Organizational Budget, Income Statement (Profit and Loss Statement) and Certified Balance Sheet certified by an authorized representative of the organization, and any letters, filings, etc. submitted to the IRS within the three (3) years before date of grant application. </a:t>
            </a:r>
            <a:endParaRPr lang="en-US" sz="2000" dirty="0">
              <a:solidFill>
                <a:srgbClr val="000000"/>
              </a:solidFill>
              <a:effectLst/>
              <a:ea typeface="Cambria" panose="02040503050406030204" pitchFamily="18" charset="0"/>
              <a:cs typeface="Times New Roman" panose="02020603050405020304" pitchFamily="18" charset="0"/>
            </a:endParaRPr>
          </a:p>
        </p:txBody>
      </p:sp>
      <p:sp>
        <p:nvSpPr>
          <p:cNvPr id="24580" name="Line 4"/>
          <p:cNvSpPr>
            <a:spLocks noChangeShapeType="1"/>
          </p:cNvSpPr>
          <p:nvPr/>
        </p:nvSpPr>
        <p:spPr bwMode="auto">
          <a:xfrm flipH="1">
            <a:off x="1340891" y="9300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30</a:t>
            </a:fld>
            <a:endParaRPr lang="en-US" dirty="0">
              <a:solidFill>
                <a:srgbClr val="FFFFFF"/>
              </a:solidFill>
            </a:endParaRPr>
          </a:p>
        </p:txBody>
      </p:sp>
    </p:spTree>
    <p:extLst>
      <p:ext uri="{BB962C8B-B14F-4D97-AF65-F5344CB8AC3E}">
        <p14:creationId xmlns:p14="http://schemas.microsoft.com/office/powerpoint/2010/main" val="1655942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8884"/>
            <a:ext cx="8229600" cy="1143000"/>
          </a:xfrm>
        </p:spPr>
        <p:txBody>
          <a:bodyPr/>
          <a:lstStyle/>
          <a:p>
            <a:pPr lvl="0"/>
            <a:r>
              <a:rPr lang="en-US" sz="2400" b="1" dirty="0"/>
              <a:t>Separation of Duties Policy </a:t>
            </a:r>
            <a:endParaRPr lang="en-US" sz="2400" dirty="0"/>
          </a:p>
        </p:txBody>
      </p:sp>
      <p:sp>
        <p:nvSpPr>
          <p:cNvPr id="25603" name="Content Placeholder 2"/>
          <p:cNvSpPr>
            <a:spLocks noGrp="1"/>
          </p:cNvSpPr>
          <p:nvPr>
            <p:ph idx="1"/>
          </p:nvPr>
        </p:nvSpPr>
        <p:spPr>
          <a:xfrm>
            <a:off x="740390" y="660167"/>
            <a:ext cx="7841547" cy="5626333"/>
          </a:xfrm>
        </p:spPr>
        <p:txBody>
          <a:bodyPr/>
          <a:lstStyle/>
          <a:p>
            <a:endParaRPr lang="en-US" sz="1800" dirty="0"/>
          </a:p>
          <a:p>
            <a:pPr marL="0" indent="0">
              <a:buNone/>
            </a:pPr>
            <a:r>
              <a:rPr lang="en-US" sz="1800" dirty="0">
                <a:ea typeface="Cambria" panose="02040503050406030204" pitchFamily="18" charset="0"/>
              </a:rPr>
              <a:t>The applicant must state how the organization separates financial transactions and duties among people within the organization in order to prevent fraud or waste. </a:t>
            </a:r>
          </a:p>
          <a:p>
            <a:pPr marL="0" indent="0">
              <a:buNone/>
            </a:pPr>
            <a:endParaRPr lang="en-US" sz="1800" dirty="0">
              <a:ea typeface="Cambria" panose="02040503050406030204" pitchFamily="18" charset="0"/>
            </a:endParaRPr>
          </a:p>
          <a:p>
            <a:pPr marL="0" indent="0">
              <a:buNone/>
            </a:pPr>
            <a:r>
              <a:rPr lang="en-US" sz="1800" dirty="0">
                <a:ea typeface="Cambria" panose="02040503050406030204" pitchFamily="18" charset="0"/>
              </a:rPr>
              <a:t>This may be a statement that already exists as a formal policy of the organization, or the applicant may create the statement for purposes of the application. </a:t>
            </a:r>
          </a:p>
          <a:p>
            <a:pPr marL="0" indent="0">
              <a:buNone/>
            </a:pPr>
            <a:endParaRPr lang="en-US" sz="1800" dirty="0">
              <a:ea typeface="Cambria" panose="02040503050406030204" pitchFamily="18" charset="0"/>
            </a:endParaRPr>
          </a:p>
          <a:p>
            <a:pPr marL="0" indent="0">
              <a:buNone/>
            </a:pPr>
            <a:r>
              <a:rPr lang="en-US" sz="1800" dirty="0">
                <a:ea typeface="Cambria" panose="02040503050406030204" pitchFamily="18" charset="0"/>
              </a:rPr>
              <a:t>The applicant should state which of these situations apply and provide the following information:</a:t>
            </a:r>
          </a:p>
          <a:p>
            <a:pPr marL="0" indent="0">
              <a:buNone/>
            </a:pPr>
            <a:endParaRPr lang="en-US" sz="1800" dirty="0">
              <a:ea typeface="Cambria" panose="02040503050406030204" pitchFamily="18" charset="0"/>
            </a:endParaRPr>
          </a:p>
          <a:p>
            <a:pPr marL="0" marR="0" lvl="0" indent="0">
              <a:spcBef>
                <a:spcPts val="0"/>
              </a:spcBef>
              <a:spcAft>
                <a:spcPts val="0"/>
              </a:spcAft>
              <a:buNone/>
            </a:pPr>
            <a:r>
              <a:rPr lang="en-US" sz="1600" b="1" dirty="0">
                <a:ea typeface="Cambria" panose="02040503050406030204" pitchFamily="18" charset="0"/>
                <a:cs typeface="Times New Roman" panose="02020603050405020304" pitchFamily="18" charset="0"/>
              </a:rPr>
              <a:t>1.  Describe how financial transactions are handled and recorded;</a:t>
            </a:r>
          </a:p>
          <a:p>
            <a:pPr marL="0" marR="0" lvl="0" indent="0">
              <a:spcBef>
                <a:spcPts val="0"/>
              </a:spcBef>
              <a:spcAft>
                <a:spcPts val="0"/>
              </a:spcAft>
              <a:buNone/>
            </a:pPr>
            <a:r>
              <a:rPr lang="en-US" sz="1600" b="1" dirty="0">
                <a:ea typeface="Cambria" panose="02040503050406030204" pitchFamily="18" charset="0"/>
                <a:cs typeface="Times New Roman" panose="02020603050405020304" pitchFamily="18" charset="0"/>
              </a:rPr>
              <a:t>2.  Provide the names and titles of personnel involved in handling money;</a:t>
            </a:r>
          </a:p>
          <a:p>
            <a:pPr marL="342900" marR="0" lvl="0" indent="-342900">
              <a:spcBef>
                <a:spcPts val="0"/>
              </a:spcBef>
              <a:spcAft>
                <a:spcPts val="0"/>
              </a:spcAft>
              <a:buAutoNum type="arabicPeriod" startAt="3"/>
            </a:pPr>
            <a:r>
              <a:rPr lang="en-US" sz="1600" b="1" dirty="0">
                <a:ea typeface="Cambria" panose="02040503050406030204" pitchFamily="18" charset="0"/>
                <a:cs typeface="Times New Roman" panose="02020603050405020304" pitchFamily="18" charset="0"/>
              </a:rPr>
              <a:t>Identify how many signatures the financial institution(s) require on the organization’s checks and withdrawal slips; and,</a:t>
            </a:r>
          </a:p>
          <a:p>
            <a:pPr marL="342900" marR="0" lvl="0" indent="-342900">
              <a:spcBef>
                <a:spcPts val="0"/>
              </a:spcBef>
              <a:spcAft>
                <a:spcPts val="0"/>
              </a:spcAft>
              <a:buAutoNum type="arabicPeriod" startAt="3"/>
            </a:pPr>
            <a:r>
              <a:rPr lang="en-US" sz="1600" b="1" dirty="0">
                <a:ea typeface="Cambria" panose="02040503050406030204" pitchFamily="18" charset="0"/>
                <a:cs typeface="Times New Roman" panose="02020603050405020304" pitchFamily="18" charset="0"/>
              </a:rPr>
              <a:t>Address other limits on staff and board members’ handling of the organization’s money. </a:t>
            </a:r>
            <a:br>
              <a:rPr lang="en-US" sz="1800" dirty="0">
                <a:latin typeface="Tw Cen MT" panose="020B0602020104020603" pitchFamily="34" charset="0"/>
                <a:ea typeface="Times New Roman" panose="02020603050405020304" pitchFamily="18" charset="0"/>
                <a:cs typeface="Times New Roman" panose="02020603050405020304" pitchFamily="18" charset="0"/>
              </a:rPr>
            </a:b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p>
        </p:txBody>
      </p:sp>
      <p:sp>
        <p:nvSpPr>
          <p:cNvPr id="24580" name="Line 4"/>
          <p:cNvSpPr>
            <a:spLocks noChangeShapeType="1"/>
          </p:cNvSpPr>
          <p:nvPr/>
        </p:nvSpPr>
        <p:spPr bwMode="auto">
          <a:xfrm flipH="1">
            <a:off x="1340891" y="9300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31</a:t>
            </a:fld>
            <a:endParaRPr lang="en-US" dirty="0">
              <a:solidFill>
                <a:srgbClr val="FFFFFF"/>
              </a:solidFill>
            </a:endParaRPr>
          </a:p>
        </p:txBody>
      </p:sp>
    </p:spTree>
    <p:extLst>
      <p:ext uri="{BB962C8B-B14F-4D97-AF65-F5344CB8AC3E}">
        <p14:creationId xmlns:p14="http://schemas.microsoft.com/office/powerpoint/2010/main" val="1829155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8884"/>
            <a:ext cx="8229600" cy="1143000"/>
          </a:xfrm>
        </p:spPr>
        <p:txBody>
          <a:bodyPr/>
          <a:lstStyle/>
          <a:p>
            <a:pPr lvl="0"/>
            <a:r>
              <a:rPr lang="en-US" sz="2400" b="1" dirty="0"/>
              <a:t>Board of Directors</a:t>
            </a:r>
            <a:endParaRPr lang="en-US" sz="2400" dirty="0"/>
          </a:p>
        </p:txBody>
      </p:sp>
      <p:sp>
        <p:nvSpPr>
          <p:cNvPr id="25603" name="Content Placeholder 2"/>
          <p:cNvSpPr>
            <a:spLocks noGrp="1"/>
          </p:cNvSpPr>
          <p:nvPr>
            <p:ph idx="1"/>
          </p:nvPr>
        </p:nvSpPr>
        <p:spPr>
          <a:xfrm>
            <a:off x="344384" y="1187355"/>
            <a:ext cx="8342416" cy="4667534"/>
          </a:xfrm>
        </p:spPr>
        <p:txBody>
          <a:bodyPr/>
          <a:lstStyle/>
          <a:p>
            <a:endParaRPr lang="en-US" sz="1800" dirty="0"/>
          </a:p>
          <a:p>
            <a:pPr marL="114380" marR="0" indent="0">
              <a:spcBef>
                <a:spcPts val="0"/>
              </a:spcBef>
              <a:spcAft>
                <a:spcPts val="800"/>
              </a:spcAft>
              <a:buNone/>
            </a:pPr>
            <a:r>
              <a:rPr lang="en-US" sz="2000" dirty="0">
                <a:solidFill>
                  <a:srgbClr val="000000"/>
                </a:solidFill>
                <a:effectLst/>
                <a:ea typeface="Cambria" panose="02040503050406030204" pitchFamily="18" charset="0"/>
                <a:cs typeface="Times New Roman" panose="02020603050405020304" pitchFamily="18" charset="0"/>
              </a:rPr>
              <a:t>The applicant must submit a </a:t>
            </a:r>
            <a:r>
              <a:rPr lang="en-US" sz="2000" b="1" dirty="0">
                <a:solidFill>
                  <a:srgbClr val="000000"/>
                </a:solidFill>
                <a:effectLst/>
                <a:ea typeface="Cambria" panose="02040503050406030204" pitchFamily="18" charset="0"/>
                <a:cs typeface="Times New Roman" panose="02020603050405020304" pitchFamily="18" charset="0"/>
              </a:rPr>
              <a:t>separate</a:t>
            </a:r>
            <a:r>
              <a:rPr lang="en-US" sz="2000" dirty="0">
                <a:solidFill>
                  <a:srgbClr val="000000"/>
                </a:solidFill>
                <a:effectLst/>
                <a:ea typeface="Cambria" panose="02040503050406030204" pitchFamily="18" charset="0"/>
                <a:cs typeface="Times New Roman" panose="02020603050405020304" pitchFamily="18" charset="0"/>
              </a:rPr>
              <a:t> official list of the current board of directors.  </a:t>
            </a:r>
          </a:p>
          <a:p>
            <a:pPr marL="114380" marR="0" indent="0">
              <a:spcBef>
                <a:spcPts val="0"/>
              </a:spcBef>
              <a:spcAft>
                <a:spcPts val="800"/>
              </a:spcAft>
              <a:buNone/>
            </a:pPr>
            <a:endParaRPr lang="en-US" sz="2000" dirty="0">
              <a:solidFill>
                <a:srgbClr val="000000"/>
              </a:solidFill>
              <a:ea typeface="Cambria" panose="02040503050406030204" pitchFamily="18" charset="0"/>
              <a:cs typeface="Times New Roman" panose="02020603050405020304" pitchFamily="18" charset="0"/>
            </a:endParaRPr>
          </a:p>
          <a:p>
            <a:pPr marL="114380" marR="0" indent="0">
              <a:spcBef>
                <a:spcPts val="0"/>
              </a:spcBef>
              <a:spcAft>
                <a:spcPts val="800"/>
              </a:spcAft>
              <a:buNone/>
            </a:pPr>
            <a:r>
              <a:rPr lang="en-US" sz="2000" dirty="0">
                <a:solidFill>
                  <a:srgbClr val="000000"/>
                </a:solidFill>
                <a:effectLst/>
                <a:ea typeface="Cambria" panose="02040503050406030204" pitchFamily="18" charset="0"/>
                <a:cs typeface="Times New Roman" panose="02020603050405020304" pitchFamily="18" charset="0"/>
              </a:rPr>
              <a:t>This document must be on applicant’s letterhead, signed and dated by the certified official from the Board (not the Executive Director). </a:t>
            </a:r>
          </a:p>
        </p:txBody>
      </p:sp>
      <p:sp>
        <p:nvSpPr>
          <p:cNvPr id="24580" name="Line 4"/>
          <p:cNvSpPr>
            <a:spLocks noChangeShapeType="1"/>
          </p:cNvSpPr>
          <p:nvPr/>
        </p:nvSpPr>
        <p:spPr bwMode="auto">
          <a:xfrm flipH="1">
            <a:off x="1340891" y="9300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32</a:t>
            </a:fld>
            <a:endParaRPr lang="en-US" dirty="0">
              <a:solidFill>
                <a:srgbClr val="FFFFFF"/>
              </a:solidFill>
            </a:endParaRPr>
          </a:p>
        </p:txBody>
      </p:sp>
    </p:spTree>
    <p:extLst>
      <p:ext uri="{BB962C8B-B14F-4D97-AF65-F5344CB8AC3E}">
        <p14:creationId xmlns:p14="http://schemas.microsoft.com/office/powerpoint/2010/main" val="4106602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8884"/>
            <a:ext cx="8229600" cy="1143000"/>
          </a:xfrm>
        </p:spPr>
        <p:txBody>
          <a:bodyPr/>
          <a:lstStyle/>
          <a:p>
            <a:pPr lvl="0"/>
            <a:r>
              <a:rPr lang="en-US" sz="2400" b="1" dirty="0"/>
              <a:t>Unique Entity ID </a:t>
            </a:r>
            <a:br>
              <a:rPr lang="en-US" sz="2400" b="1" dirty="0"/>
            </a:br>
            <a:endParaRPr lang="en-US" sz="2400" dirty="0"/>
          </a:p>
        </p:txBody>
      </p:sp>
      <p:sp>
        <p:nvSpPr>
          <p:cNvPr id="25603" name="Content Placeholder 2"/>
          <p:cNvSpPr>
            <a:spLocks noGrp="1"/>
          </p:cNvSpPr>
          <p:nvPr>
            <p:ph idx="1"/>
          </p:nvPr>
        </p:nvSpPr>
        <p:spPr>
          <a:xfrm>
            <a:off x="344384" y="1095233"/>
            <a:ext cx="8342416" cy="4667534"/>
          </a:xfrm>
        </p:spPr>
        <p:txBody>
          <a:bodyPr/>
          <a:lstStyle/>
          <a:p>
            <a:pPr marL="0" indent="0">
              <a:buNone/>
            </a:pPr>
            <a:r>
              <a:rPr lang="en-US" sz="2000" dirty="0">
                <a:solidFill>
                  <a:srgbClr val="000000"/>
                </a:solidFill>
                <a:effectLst/>
                <a:ea typeface="Cambria" panose="02040503050406030204" pitchFamily="18" charset="0"/>
                <a:cs typeface="Times New Roman" panose="02020603050405020304" pitchFamily="18" charset="0"/>
              </a:rPr>
              <a:t>The Applicant must request and obtain a Unique Entity ID (UEI) number to apply for funding. </a:t>
            </a:r>
          </a:p>
          <a:p>
            <a:pPr marL="0" indent="0">
              <a:buNone/>
            </a:pPr>
            <a:endParaRPr lang="en-US" sz="2000" dirty="0">
              <a:solidFill>
                <a:srgbClr val="000000"/>
              </a:solidFill>
              <a:ea typeface="Cambria" panose="02040503050406030204" pitchFamily="18" charset="0"/>
              <a:cs typeface="Times New Roman" panose="02020603050405020304" pitchFamily="18" charset="0"/>
            </a:endParaRPr>
          </a:p>
          <a:p>
            <a:pPr marL="0" indent="0">
              <a:buNone/>
            </a:pPr>
            <a:r>
              <a:rPr lang="en-US" sz="2000" dirty="0">
                <a:solidFill>
                  <a:srgbClr val="000000"/>
                </a:solidFill>
                <a:effectLst/>
                <a:ea typeface="Cambria" panose="02040503050406030204" pitchFamily="18" charset="0"/>
                <a:cs typeface="Times New Roman" panose="02020603050405020304" pitchFamily="18" charset="0"/>
              </a:rPr>
              <a:t>The Applicant must provide documentation of an active UEI or provide documentation that the UEI has been requested. </a:t>
            </a:r>
          </a:p>
          <a:p>
            <a:pPr marL="0" indent="0">
              <a:buNone/>
            </a:pPr>
            <a:endParaRPr lang="en-US" sz="2000" dirty="0">
              <a:solidFill>
                <a:srgbClr val="000000"/>
              </a:solidFill>
              <a:ea typeface="Cambria" panose="02040503050406030204" pitchFamily="18" charset="0"/>
              <a:cs typeface="Times New Roman" panose="02020603050405020304" pitchFamily="18" charset="0"/>
            </a:endParaRPr>
          </a:p>
          <a:p>
            <a:pPr marL="0" indent="0">
              <a:buNone/>
            </a:pPr>
            <a:r>
              <a:rPr lang="en-US" sz="2000" dirty="0">
                <a:solidFill>
                  <a:srgbClr val="000000"/>
                </a:solidFill>
                <a:effectLst/>
                <a:ea typeface="Cambria" panose="02040503050406030204" pitchFamily="18" charset="0"/>
                <a:cs typeface="Times New Roman" panose="02020603050405020304" pitchFamily="18" charset="0"/>
              </a:rPr>
              <a:t>If awarded </a:t>
            </a:r>
            <a:r>
              <a:rPr lang="en-US" sz="2000" dirty="0">
                <a:solidFill>
                  <a:srgbClr val="000000"/>
                </a:solidFill>
                <a:ea typeface="Cambria" panose="02040503050406030204" pitchFamily="18" charset="0"/>
                <a:cs typeface="Times New Roman" panose="02020603050405020304" pitchFamily="18" charset="0"/>
              </a:rPr>
              <a:t>federal </a:t>
            </a:r>
            <a:r>
              <a:rPr lang="en-US" sz="2000" dirty="0">
                <a:solidFill>
                  <a:srgbClr val="000000"/>
                </a:solidFill>
                <a:effectLst/>
                <a:ea typeface="Cambria" panose="02040503050406030204" pitchFamily="18" charset="0"/>
                <a:cs typeface="Times New Roman" panose="02020603050405020304" pitchFamily="18" charset="0"/>
              </a:rPr>
              <a:t>funding, documentation of an active UEI is required. </a:t>
            </a:r>
            <a:endParaRPr lang="en-US" sz="2000" dirty="0">
              <a:ea typeface="Cambria" panose="02040503050406030204" pitchFamily="18" charset="0"/>
            </a:endParaRPr>
          </a:p>
          <a:p>
            <a:endParaRPr lang="en-US" sz="2000" dirty="0">
              <a:ea typeface="Cambria" panose="02040503050406030204" pitchFamily="18" charset="0"/>
            </a:endParaRPr>
          </a:p>
          <a:p>
            <a:pPr marL="0" indent="0">
              <a:buNone/>
            </a:pPr>
            <a:r>
              <a:rPr lang="en-US" sz="2000" dirty="0">
                <a:ea typeface="Cambria" panose="02040503050406030204" pitchFamily="18" charset="0"/>
              </a:rPr>
              <a:t>Visit </a:t>
            </a:r>
            <a:r>
              <a:rPr lang="en-US" sz="2000" u="sng" dirty="0">
                <a:ea typeface="Cambria" panose="02040503050406030204" pitchFamily="18" charset="0"/>
                <a:hlinkClick r:id="rId3"/>
              </a:rPr>
              <a:t>www.sam.gov</a:t>
            </a:r>
            <a:r>
              <a:rPr lang="en-US" sz="2000" dirty="0">
                <a:ea typeface="Cambria" panose="02040503050406030204" pitchFamily="18" charset="0"/>
              </a:rPr>
              <a:t> for more information.</a:t>
            </a:r>
            <a:endParaRPr lang="en-US" sz="1800" dirty="0"/>
          </a:p>
        </p:txBody>
      </p:sp>
      <p:sp>
        <p:nvSpPr>
          <p:cNvPr id="24580" name="Line 4"/>
          <p:cNvSpPr>
            <a:spLocks noChangeShapeType="1"/>
          </p:cNvSpPr>
          <p:nvPr/>
        </p:nvSpPr>
        <p:spPr bwMode="auto">
          <a:xfrm flipH="1">
            <a:off x="1164722" y="619665"/>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33</a:t>
            </a:fld>
            <a:endParaRPr lang="en-US" dirty="0">
              <a:solidFill>
                <a:srgbClr val="FFFFFF"/>
              </a:solidFill>
            </a:endParaRPr>
          </a:p>
        </p:txBody>
      </p:sp>
    </p:spTree>
    <p:extLst>
      <p:ext uri="{BB962C8B-B14F-4D97-AF65-F5344CB8AC3E}">
        <p14:creationId xmlns:p14="http://schemas.microsoft.com/office/powerpoint/2010/main" val="2885021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8884"/>
            <a:ext cx="8229600" cy="1143000"/>
          </a:xfrm>
        </p:spPr>
        <p:txBody>
          <a:bodyPr/>
          <a:lstStyle/>
          <a:p>
            <a:pPr lvl="0"/>
            <a:r>
              <a:rPr lang="en-US" sz="2400" b="1" dirty="0"/>
              <a:t>Partner Documents</a:t>
            </a:r>
            <a:endParaRPr lang="en-US" sz="2400" dirty="0"/>
          </a:p>
        </p:txBody>
      </p:sp>
      <p:sp>
        <p:nvSpPr>
          <p:cNvPr id="25603" name="Content Placeholder 2"/>
          <p:cNvSpPr>
            <a:spLocks noGrp="1"/>
          </p:cNvSpPr>
          <p:nvPr>
            <p:ph idx="1"/>
          </p:nvPr>
        </p:nvSpPr>
        <p:spPr>
          <a:xfrm>
            <a:off x="344384" y="1187355"/>
            <a:ext cx="8342416" cy="4667534"/>
          </a:xfrm>
        </p:spPr>
        <p:txBody>
          <a:bodyPr/>
          <a:lstStyle/>
          <a:p>
            <a:endParaRPr lang="en-US" sz="1800" dirty="0"/>
          </a:p>
          <a:p>
            <a:r>
              <a:rPr lang="en-US" sz="1800" dirty="0"/>
              <a:t>If applicable, the applicant must submit the partnering organization’s Clean Hands Certificate (from the Office of Tax and Revenue) and documentation of the partner’s tax-exempt status. </a:t>
            </a:r>
          </a:p>
        </p:txBody>
      </p:sp>
      <p:sp>
        <p:nvSpPr>
          <p:cNvPr id="24580" name="Line 4"/>
          <p:cNvSpPr>
            <a:spLocks noChangeShapeType="1"/>
          </p:cNvSpPr>
          <p:nvPr/>
        </p:nvSpPr>
        <p:spPr bwMode="auto">
          <a:xfrm flipH="1">
            <a:off x="1340891" y="9300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34</a:t>
            </a:fld>
            <a:endParaRPr lang="en-US" dirty="0">
              <a:solidFill>
                <a:srgbClr val="FFFFFF"/>
              </a:solidFill>
            </a:endParaRPr>
          </a:p>
        </p:txBody>
      </p:sp>
    </p:spTree>
    <p:extLst>
      <p:ext uri="{BB962C8B-B14F-4D97-AF65-F5344CB8AC3E}">
        <p14:creationId xmlns:p14="http://schemas.microsoft.com/office/powerpoint/2010/main" val="910475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50727"/>
            <a:ext cx="8229600" cy="1143000"/>
          </a:xfrm>
        </p:spPr>
        <p:txBody>
          <a:bodyPr/>
          <a:lstStyle/>
          <a:p>
            <a:pPr lvl="0"/>
            <a:r>
              <a:rPr lang="en-US" sz="2400" b="1" dirty="0"/>
              <a:t>Proof of Insurance for: Commercial, General Liability, Professional Liability, Comprehensive Automobile and Worker’s Compensation</a:t>
            </a:r>
            <a:endParaRPr lang="en-US" sz="2400" dirty="0"/>
          </a:p>
        </p:txBody>
      </p:sp>
      <p:sp>
        <p:nvSpPr>
          <p:cNvPr id="25603" name="Content Placeholder 2"/>
          <p:cNvSpPr>
            <a:spLocks noGrp="1"/>
          </p:cNvSpPr>
          <p:nvPr>
            <p:ph idx="1"/>
          </p:nvPr>
        </p:nvSpPr>
        <p:spPr>
          <a:xfrm>
            <a:off x="457200" y="1637730"/>
            <a:ext cx="8229600" cy="4138057"/>
          </a:xfrm>
        </p:spPr>
        <p:txBody>
          <a:bodyPr/>
          <a:lstStyle/>
          <a:p>
            <a:pPr marL="0" indent="0">
              <a:buNone/>
            </a:pPr>
            <a:endParaRPr lang="en-US" sz="2000" dirty="0"/>
          </a:p>
          <a:p>
            <a:pPr marL="0" indent="0">
              <a:buNone/>
            </a:pPr>
            <a:r>
              <a:rPr lang="en-US" sz="2000" dirty="0"/>
              <a:t>The applicant must provide in writing the name of all its insurance carriers and type of insurance provided (e.g., its general liability insurance carrier and automobile insurance carrier, worker’s compensation insurance carrier), fidelity bond holder (if applicable), and before execution of the grant award, a copy of the binder or cover sheet of the current policy for any policy that covers activities that might be undertaken in connection with performance of the grant award, showing the limits of coverage and endorsements. </a:t>
            </a:r>
            <a:br>
              <a:rPr lang="en-US" sz="2000" dirty="0"/>
            </a:br>
            <a:endParaRPr lang="en-US" sz="2000" dirty="0"/>
          </a:p>
          <a:p>
            <a:pPr marL="0" indent="0">
              <a:buNone/>
            </a:pPr>
            <a:r>
              <a:rPr lang="en-US" sz="2000" dirty="0"/>
              <a:t>All policies, except the Worker’s Compensation, Errors and Omissions, and Professional Liability policies that cover activities that might be undertaken in connection with the performance of the grant award.</a:t>
            </a:r>
            <a:br>
              <a:rPr lang="en-US" sz="2000" dirty="0"/>
            </a:br>
            <a:endParaRPr lang="en-US" sz="2000" dirty="0"/>
          </a:p>
        </p:txBody>
      </p:sp>
      <p:sp>
        <p:nvSpPr>
          <p:cNvPr id="24580" name="Line 4"/>
          <p:cNvSpPr>
            <a:spLocks noChangeShapeType="1"/>
          </p:cNvSpPr>
          <p:nvPr/>
        </p:nvSpPr>
        <p:spPr bwMode="auto">
          <a:xfrm flipH="1">
            <a:off x="1028700" y="1639740"/>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35</a:t>
            </a:fld>
            <a:endParaRPr lang="en-US" dirty="0">
              <a:solidFill>
                <a:srgbClr val="FFFFFF"/>
              </a:solidFill>
            </a:endParaRPr>
          </a:p>
        </p:txBody>
      </p:sp>
    </p:spTree>
    <p:extLst>
      <p:ext uri="{BB962C8B-B14F-4D97-AF65-F5344CB8AC3E}">
        <p14:creationId xmlns:p14="http://schemas.microsoft.com/office/powerpoint/2010/main" val="3871368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50727"/>
            <a:ext cx="8229600" cy="1143000"/>
          </a:xfrm>
        </p:spPr>
        <p:txBody>
          <a:bodyPr/>
          <a:lstStyle/>
          <a:p>
            <a:pPr lvl="0"/>
            <a:r>
              <a:rPr lang="en-US" sz="2400" b="1" dirty="0"/>
              <a:t>Proof of Insurance for: Commercial, General Liability, Professional Liability, Comprehensive Automobile and Worker’s Compensation </a:t>
            </a:r>
            <a:endParaRPr lang="en-US" sz="2400" dirty="0"/>
          </a:p>
        </p:txBody>
      </p:sp>
      <p:sp>
        <p:nvSpPr>
          <p:cNvPr id="24580" name="Line 4"/>
          <p:cNvSpPr>
            <a:spLocks noChangeShapeType="1"/>
          </p:cNvSpPr>
          <p:nvPr/>
        </p:nvSpPr>
        <p:spPr bwMode="auto">
          <a:xfrm flipH="1">
            <a:off x="1028700" y="1639740"/>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36</a:t>
            </a:fld>
            <a:endParaRPr lang="en-US" dirty="0">
              <a:solidFill>
                <a:srgbClr val="FFFFFF"/>
              </a:solidFill>
            </a:endParaRPr>
          </a:p>
        </p:txBody>
      </p:sp>
      <p:sp>
        <p:nvSpPr>
          <p:cNvPr id="7" name="TextBox 6">
            <a:extLst>
              <a:ext uri="{FF2B5EF4-FFF2-40B4-BE49-F238E27FC236}">
                <a16:creationId xmlns:a16="http://schemas.microsoft.com/office/drawing/2014/main" id="{818F3E3B-F2DA-4C8A-804C-BA5E9AB89F9D}"/>
              </a:ext>
            </a:extLst>
          </p:cNvPr>
          <p:cNvSpPr txBox="1"/>
          <p:nvPr/>
        </p:nvSpPr>
        <p:spPr>
          <a:xfrm>
            <a:off x="58723" y="1864913"/>
            <a:ext cx="8628077" cy="4401205"/>
          </a:xfrm>
          <a:prstGeom prst="rect">
            <a:avLst/>
          </a:prstGeom>
          <a:noFill/>
        </p:spPr>
        <p:txBody>
          <a:bodyPr wrap="square">
            <a:spAutoFit/>
          </a:bodyPr>
          <a:lstStyle/>
          <a:p>
            <a:pPr marL="457200" marR="0">
              <a:spcBef>
                <a:spcPts val="0"/>
              </a:spcBef>
              <a:spcAft>
                <a:spcPts val="800"/>
              </a:spcAft>
            </a:pP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All policies, except the Worker’s Compensation, Errors and Omissions, and Professional Liability policies that cover activities that might be undertaken in connection with the performance of the grant award shall contain additional endorsements naming the Government of the District of Columbia and its officers, employees, agents and volunteers as additional named insured with respect to liability abilities arising out of the performance of services under the grant award. The applicant shall require their insurance carrier of the required coverage to waive all rights of subrogation against the District, its officers, employees, agents, volunteers, contractors and subcontractors.</a:t>
            </a:r>
          </a:p>
          <a:p>
            <a:pPr marL="457200" marR="0">
              <a:spcBef>
                <a:spcPts val="0"/>
              </a:spcBef>
              <a:spcAft>
                <a:spcPts val="800"/>
              </a:spcAft>
            </a:pPr>
            <a:endParaRPr lang="en-US" sz="2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457200">
              <a:spcAft>
                <a:spcPts val="800"/>
              </a:spcAft>
            </a:pPr>
            <a:r>
              <a:rPr lang="en-US" sz="2000" dirty="0">
                <a:latin typeface="Cambria" panose="02040503050406030204" pitchFamily="18" charset="0"/>
                <a:ea typeface="Cambria" panose="02040503050406030204" pitchFamily="18" charset="0"/>
              </a:rPr>
              <a:t>Please see Insurance section under General Terms and Conditions.</a:t>
            </a:r>
          </a:p>
          <a:p>
            <a:pPr marL="457200" marR="0">
              <a:spcBef>
                <a:spcPts val="0"/>
              </a:spcBef>
              <a:spcAft>
                <a:spcPts val="800"/>
              </a:spcAft>
            </a:pPr>
            <a:endPar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09305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8184"/>
            <a:ext cx="8229600" cy="2361632"/>
          </a:xfrm>
        </p:spPr>
        <p:txBody>
          <a:bodyPr/>
          <a:lstStyle/>
          <a:p>
            <a:r>
              <a:rPr lang="en-US" dirty="0"/>
              <a:t>Additional Attachments</a:t>
            </a:r>
            <a:br>
              <a:rPr lang="en-US" dirty="0"/>
            </a:br>
            <a:r>
              <a:rPr lang="en-US" sz="2000" dirty="0"/>
              <a:t>(not counted in page limit)</a:t>
            </a:r>
          </a:p>
        </p:txBody>
      </p:sp>
      <p:sp>
        <p:nvSpPr>
          <p:cNvPr id="3" name="Slide Number Placeholder 2"/>
          <p:cNvSpPr>
            <a:spLocks noGrp="1"/>
          </p:cNvSpPr>
          <p:nvPr>
            <p:ph type="sldNum" sz="quarter" idx="12"/>
          </p:nvPr>
        </p:nvSpPr>
        <p:spPr/>
        <p:txBody>
          <a:bodyPr/>
          <a:lstStyle/>
          <a:p>
            <a:pPr>
              <a:defRPr/>
            </a:pPr>
            <a:fld id="{532AB989-1A8A-4C96-B273-A5F2125757A5}" type="slidenum">
              <a:rPr lang="en-US" smtClean="0">
                <a:solidFill>
                  <a:srgbClr val="FFFFFF"/>
                </a:solidFill>
              </a:rPr>
              <a:pPr>
                <a:defRPr/>
              </a:pPr>
              <a:t>37</a:t>
            </a:fld>
            <a:endParaRPr lang="en-US" dirty="0">
              <a:solidFill>
                <a:srgbClr val="FFFFFF"/>
              </a:solidFill>
            </a:endParaRPr>
          </a:p>
        </p:txBody>
      </p:sp>
    </p:spTree>
    <p:extLst>
      <p:ext uri="{BB962C8B-B14F-4D97-AF65-F5344CB8AC3E}">
        <p14:creationId xmlns:p14="http://schemas.microsoft.com/office/powerpoint/2010/main" val="3819479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91102"/>
            <a:ext cx="8229600" cy="1143000"/>
          </a:xfrm>
        </p:spPr>
        <p:txBody>
          <a:bodyPr/>
          <a:lstStyle/>
          <a:p>
            <a:r>
              <a:rPr lang="en-US" altLang="en-US" sz="2400" b="1" dirty="0"/>
              <a:t>Attachments A, B and C </a:t>
            </a:r>
            <a:r>
              <a:rPr lang="en-US" altLang="en-US" sz="2400" dirty="0"/>
              <a:t>(pgs. 29-31)</a:t>
            </a:r>
            <a:endParaRPr lang="en-US" altLang="en-US" sz="2400" b="1" dirty="0"/>
          </a:p>
        </p:txBody>
      </p:sp>
      <p:sp>
        <p:nvSpPr>
          <p:cNvPr id="10243" name="Content Placeholder 2"/>
          <p:cNvSpPr>
            <a:spLocks noGrp="1"/>
          </p:cNvSpPr>
          <p:nvPr>
            <p:ph idx="1"/>
          </p:nvPr>
        </p:nvSpPr>
        <p:spPr>
          <a:xfrm>
            <a:off x="159391" y="1018783"/>
            <a:ext cx="8717909" cy="4794187"/>
          </a:xfrm>
        </p:spPr>
        <p:txBody>
          <a:bodyPr/>
          <a:lstStyle/>
          <a:p>
            <a:pPr marL="514350" indent="-514350" eaLnBrk="1" fontAlgn="auto" hangingPunct="1">
              <a:spcAft>
                <a:spcPts val="0"/>
              </a:spcAft>
              <a:buAutoNum type="alphaUcPeriod"/>
              <a:defRPr/>
            </a:pPr>
            <a:endParaRPr lang="en-US" sz="2400" dirty="0"/>
          </a:p>
          <a:p>
            <a:pPr marL="514350" indent="-514350" eaLnBrk="1" fontAlgn="auto" hangingPunct="1">
              <a:spcAft>
                <a:spcPts val="0"/>
              </a:spcAft>
              <a:buAutoNum type="alphaUcPeriod"/>
              <a:defRPr/>
            </a:pPr>
            <a:r>
              <a:rPr lang="en-US" sz="2400" dirty="0"/>
              <a:t>Notice of Eligibility and Experience Requirements</a:t>
            </a:r>
            <a:br>
              <a:rPr lang="en-US" sz="2400" dirty="0"/>
            </a:br>
            <a:endParaRPr lang="en-US" sz="2400" dirty="0"/>
          </a:p>
          <a:p>
            <a:pPr marL="514350" indent="-514350" eaLnBrk="1" fontAlgn="auto" hangingPunct="1">
              <a:spcAft>
                <a:spcPts val="0"/>
              </a:spcAft>
              <a:buFontTx/>
              <a:buAutoNum type="alphaUcPeriod"/>
              <a:defRPr/>
            </a:pPr>
            <a:r>
              <a:rPr lang="en-US" sz="2400" dirty="0"/>
              <a:t>Intent to Apply Notification – due Friday, July 14 2023 to </a:t>
            </a:r>
            <a:r>
              <a:rPr lang="en-US" sz="2400" dirty="0">
                <a:hlinkClick r:id="rId3"/>
              </a:rPr>
              <a:t>DBH.Grants@dc.gov</a:t>
            </a:r>
            <a:r>
              <a:rPr lang="en-US" sz="2400" dirty="0"/>
              <a:t> </a:t>
            </a:r>
          </a:p>
          <a:p>
            <a:pPr marL="514350" indent="-514350" eaLnBrk="1" fontAlgn="auto" hangingPunct="1">
              <a:spcAft>
                <a:spcPts val="0"/>
              </a:spcAft>
              <a:buAutoNum type="alphaUcPeriod"/>
              <a:defRPr/>
            </a:pPr>
            <a:endParaRPr lang="en-US" sz="2400" dirty="0"/>
          </a:p>
          <a:p>
            <a:pPr marL="514350" indent="-514350" eaLnBrk="1" fontAlgn="auto" hangingPunct="1">
              <a:spcAft>
                <a:spcPts val="0"/>
              </a:spcAft>
              <a:buAutoNum type="alphaUcPeriod"/>
              <a:defRPr/>
            </a:pPr>
            <a:r>
              <a:rPr lang="en-US" sz="2400" dirty="0"/>
              <a:t>Applicant Profile </a:t>
            </a:r>
          </a:p>
          <a:p>
            <a:pPr marL="514350" indent="-514350" eaLnBrk="1" fontAlgn="auto" hangingPunct="1">
              <a:spcAft>
                <a:spcPts val="0"/>
              </a:spcAft>
              <a:buAutoNum type="alphaUcPeriod"/>
              <a:defRPr/>
            </a:pPr>
            <a:endParaRPr lang="en-US" sz="2400" dirty="0"/>
          </a:p>
          <a:p>
            <a:pPr marL="342900" indent="-342900" eaLnBrk="1" fontAlgn="auto" hangingPunct="1">
              <a:spcAft>
                <a:spcPts val="0"/>
              </a:spcAft>
              <a:buAutoNum type="alphaUcPeriod"/>
              <a:defRPr/>
            </a:pPr>
            <a:endParaRPr lang="en-US" sz="2400" dirty="0"/>
          </a:p>
          <a:p>
            <a:pPr marL="0" indent="0" eaLnBrk="1" fontAlgn="auto" hangingPunct="1">
              <a:spcAft>
                <a:spcPts val="0"/>
              </a:spcAft>
              <a:buNone/>
              <a:defRPr/>
            </a:pPr>
            <a:endParaRPr lang="en-US" sz="2400" dirty="0"/>
          </a:p>
          <a:p>
            <a:pPr marL="0" indent="0" eaLnBrk="1" fontAlgn="auto" hangingPunct="1">
              <a:spcAft>
                <a:spcPts val="0"/>
              </a:spcAft>
              <a:buNone/>
              <a:defRPr/>
            </a:pPr>
            <a:endParaRPr lang="en-US" sz="2400" dirty="0"/>
          </a:p>
        </p:txBody>
      </p:sp>
      <p:sp>
        <p:nvSpPr>
          <p:cNvPr id="27652" name="Line 4"/>
          <p:cNvSpPr>
            <a:spLocks noChangeShapeType="1"/>
          </p:cNvSpPr>
          <p:nvPr/>
        </p:nvSpPr>
        <p:spPr bwMode="auto">
          <a:xfrm flipH="1">
            <a:off x="1066800" y="67640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38</a:t>
            </a:fld>
            <a:endParaRPr lang="en-US" dirty="0"/>
          </a:p>
        </p:txBody>
      </p:sp>
    </p:spTree>
    <p:extLst>
      <p:ext uri="{BB962C8B-B14F-4D97-AF65-F5344CB8AC3E}">
        <p14:creationId xmlns:p14="http://schemas.microsoft.com/office/powerpoint/2010/main" val="2419651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91102"/>
            <a:ext cx="8229600" cy="1143000"/>
          </a:xfrm>
        </p:spPr>
        <p:txBody>
          <a:bodyPr/>
          <a:lstStyle/>
          <a:p>
            <a:r>
              <a:rPr lang="en-US" altLang="en-US" sz="2400" b="1" dirty="0"/>
              <a:t>Attachments 1 – 9 </a:t>
            </a:r>
            <a:r>
              <a:rPr lang="en-US" altLang="en-US" sz="2400" dirty="0"/>
              <a:t>(pgs. 48 -93)</a:t>
            </a:r>
            <a:endParaRPr lang="en-US" altLang="en-US" sz="2400" b="1" dirty="0"/>
          </a:p>
        </p:txBody>
      </p:sp>
      <p:sp>
        <p:nvSpPr>
          <p:cNvPr id="10243" name="Content Placeholder 2"/>
          <p:cNvSpPr>
            <a:spLocks noGrp="1"/>
          </p:cNvSpPr>
          <p:nvPr>
            <p:ph idx="1"/>
          </p:nvPr>
        </p:nvSpPr>
        <p:spPr>
          <a:xfrm>
            <a:off x="159391" y="1018783"/>
            <a:ext cx="8883941" cy="4794187"/>
          </a:xfrm>
        </p:spPr>
        <p:txBody>
          <a:bodyPr/>
          <a:lstStyle/>
          <a:p>
            <a:pPr marL="514350" indent="-514350" eaLnBrk="1" fontAlgn="auto" hangingPunct="1">
              <a:spcAft>
                <a:spcPts val="0"/>
              </a:spcAft>
              <a:buAutoNum type="arabicPeriod"/>
              <a:defRPr/>
            </a:pPr>
            <a:r>
              <a:rPr lang="en-US" sz="2400" dirty="0"/>
              <a:t>DBH General Terms and Conditions, pg. 49</a:t>
            </a:r>
          </a:p>
          <a:p>
            <a:pPr marL="514350" indent="-514350" eaLnBrk="1" fontAlgn="auto" hangingPunct="1">
              <a:spcAft>
                <a:spcPts val="0"/>
              </a:spcAft>
              <a:buAutoNum type="arabicPeriod"/>
              <a:defRPr/>
            </a:pPr>
            <a:r>
              <a:rPr lang="en-US" sz="2400" dirty="0"/>
              <a:t>Assurances, Certifications and Disclosures, pg. 77</a:t>
            </a:r>
          </a:p>
          <a:p>
            <a:pPr marL="514350" indent="-514350" eaLnBrk="1" fontAlgn="auto" hangingPunct="1">
              <a:spcAft>
                <a:spcPts val="0"/>
              </a:spcAft>
              <a:buAutoNum type="arabicPeriod"/>
              <a:defRPr/>
            </a:pPr>
            <a:r>
              <a:rPr lang="en-US" sz="2400" dirty="0"/>
              <a:t>Program Income and Financial Disclosure, pg. 82</a:t>
            </a:r>
          </a:p>
          <a:p>
            <a:pPr marL="514350" indent="-514350" eaLnBrk="1" fontAlgn="auto" hangingPunct="1">
              <a:spcAft>
                <a:spcPts val="0"/>
              </a:spcAft>
              <a:buAutoNum type="arabicPeriod"/>
              <a:defRPr/>
            </a:pPr>
            <a:r>
              <a:rPr lang="en-US" sz="2400" dirty="0"/>
              <a:t>DC Contribution and Solicitation Certification, pg. 84</a:t>
            </a:r>
          </a:p>
          <a:p>
            <a:pPr marL="514350" indent="-514350" eaLnBrk="1" fontAlgn="auto" hangingPunct="1">
              <a:spcAft>
                <a:spcPts val="0"/>
              </a:spcAft>
              <a:buAutoNum type="arabicPeriod"/>
              <a:defRPr/>
            </a:pPr>
            <a:r>
              <a:rPr lang="en-US" sz="2400" dirty="0"/>
              <a:t>Federal Assurances and Certifications, pg. 86</a:t>
            </a:r>
          </a:p>
          <a:p>
            <a:pPr marL="514350" indent="-514350" eaLnBrk="1" fontAlgn="auto" hangingPunct="1">
              <a:spcAft>
                <a:spcPts val="0"/>
              </a:spcAft>
              <a:buAutoNum type="arabicPeriod"/>
              <a:defRPr/>
            </a:pPr>
            <a:r>
              <a:rPr lang="en-US" sz="2400" dirty="0"/>
              <a:t>Special Terms of Award Funding, pg. 90</a:t>
            </a:r>
          </a:p>
          <a:p>
            <a:pPr marL="514350" indent="-514350" eaLnBrk="1" fontAlgn="auto" hangingPunct="1">
              <a:spcAft>
                <a:spcPts val="0"/>
              </a:spcAft>
              <a:buAutoNum type="arabicPeriod"/>
              <a:defRPr/>
            </a:pPr>
            <a:r>
              <a:rPr lang="en-US" sz="2400" dirty="0"/>
              <a:t>Tax Certification, pg. 91</a:t>
            </a:r>
          </a:p>
          <a:p>
            <a:pPr marL="514350" indent="-514350" eaLnBrk="1" fontAlgn="auto" hangingPunct="1">
              <a:spcAft>
                <a:spcPts val="0"/>
              </a:spcAft>
              <a:buAutoNum type="arabicPeriod"/>
              <a:defRPr/>
            </a:pPr>
            <a:r>
              <a:rPr lang="en-US" sz="2400" dirty="0"/>
              <a:t>Sub-Grantee Single Audit Certification, pg. 92</a:t>
            </a:r>
          </a:p>
          <a:p>
            <a:pPr marL="514350" indent="-514350" eaLnBrk="1" fontAlgn="auto" hangingPunct="1">
              <a:spcAft>
                <a:spcPts val="0"/>
              </a:spcAft>
              <a:buAutoNum type="arabicPeriod"/>
              <a:defRPr/>
            </a:pPr>
            <a:r>
              <a:rPr lang="en-US" sz="2400" dirty="0"/>
              <a:t>DBH Grant Terms and Conditions (Form), pg. 93</a:t>
            </a:r>
          </a:p>
        </p:txBody>
      </p:sp>
      <p:sp>
        <p:nvSpPr>
          <p:cNvPr id="27652" name="Line 4"/>
          <p:cNvSpPr>
            <a:spLocks noChangeShapeType="1"/>
          </p:cNvSpPr>
          <p:nvPr/>
        </p:nvSpPr>
        <p:spPr bwMode="auto">
          <a:xfrm flipH="1">
            <a:off x="1066800" y="67640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39</a:t>
            </a:fld>
            <a:endParaRPr lang="en-US" dirty="0"/>
          </a:p>
        </p:txBody>
      </p:sp>
    </p:spTree>
    <p:extLst>
      <p:ext uri="{BB962C8B-B14F-4D97-AF65-F5344CB8AC3E}">
        <p14:creationId xmlns:p14="http://schemas.microsoft.com/office/powerpoint/2010/main" val="182086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t>Background </a:t>
            </a:r>
            <a:r>
              <a:rPr lang="en-US" altLang="en-US" sz="2400" dirty="0"/>
              <a:t>(pg. 11)</a:t>
            </a:r>
          </a:p>
        </p:txBody>
      </p:sp>
      <p:sp>
        <p:nvSpPr>
          <p:cNvPr id="3075" name="Rectangle 3"/>
          <p:cNvSpPr>
            <a:spLocks noGrp="1" noChangeArrowheads="1"/>
          </p:cNvSpPr>
          <p:nvPr>
            <p:ph type="body" idx="1"/>
          </p:nvPr>
        </p:nvSpPr>
        <p:spPr>
          <a:xfrm>
            <a:off x="457200" y="1072771"/>
            <a:ext cx="8077200" cy="4876800"/>
          </a:xfrm>
        </p:spPr>
        <p:txBody>
          <a:bodyPr/>
          <a:lstStyle/>
          <a:p>
            <a:pPr marL="0" marR="0" indent="0">
              <a:spcBef>
                <a:spcPts val="0"/>
              </a:spcBef>
              <a:spcAft>
                <a:spcPts val="800"/>
              </a:spcAft>
              <a:buNone/>
            </a:pPr>
            <a:r>
              <a:rPr lang="en-US" sz="2000" dirty="0">
                <a:ea typeface="Cambria" panose="02040503050406030204" pitchFamily="18" charset="0"/>
              </a:rPr>
              <a:t>DBH supports specific prevention approaches that are designed to significantly contribute to the development of a sustainable prevention infrastructure in the District of Columbia. This infrastructure will help support efforts to prevent the onset, reduce the risk, interrupt the progression of use, and avoid the consequences of alcohol, tobacco, and other drug (ATOD) use in the District. </a:t>
            </a:r>
          </a:p>
          <a:p>
            <a:pPr marL="0" marR="0" indent="0">
              <a:spcBef>
                <a:spcPts val="0"/>
              </a:spcBef>
              <a:spcAft>
                <a:spcPts val="800"/>
              </a:spcAft>
              <a:buNone/>
            </a:pPr>
            <a:endParaRPr lang="en-US" sz="2000" dirty="0">
              <a:ea typeface="Cambria" panose="02040503050406030204" pitchFamily="18" charset="0"/>
            </a:endParaRPr>
          </a:p>
          <a:p>
            <a:pPr marL="0" marR="0" indent="0">
              <a:spcBef>
                <a:spcPts val="0"/>
              </a:spcBef>
              <a:spcAft>
                <a:spcPts val="800"/>
              </a:spcAft>
              <a:buNone/>
            </a:pPr>
            <a:r>
              <a:rPr lang="en-US" sz="2000" dirty="0">
                <a:ea typeface="Cambria" panose="02040503050406030204" pitchFamily="18" charset="0"/>
              </a:rPr>
              <a:t>This includes DC Prevention Centers (DCPCs) that strengthen community capacity, address needed community and system changes, reduce substance use risk factors, and achieve target outcomes for District children and youth. These DCPCs are envisioned as dynamic hubs that engage, support, and help connect the many community elements that are needed for promoting healthy children, youth, and families as well as a drug-free city, while also serving as the front-end of the continuum of care that includes substance use treatment and recovery.</a:t>
            </a:r>
          </a:p>
          <a:p>
            <a:pPr marL="0" indent="0" algn="just" eaLnBrk="1" fontAlgn="auto" hangingPunct="1">
              <a:spcAft>
                <a:spcPts val="0"/>
              </a:spcAft>
              <a:buFont typeface="Arial" pitchFamily="34" charset="0"/>
              <a:buNone/>
              <a:defRPr/>
            </a:pPr>
            <a:r>
              <a:rPr lang="en-US" sz="2100" dirty="0">
                <a:latin typeface="Calibri" panose="020F0502020204030204" pitchFamily="34" charset="0"/>
              </a:rPr>
              <a:t>					</a:t>
            </a:r>
          </a:p>
        </p:txBody>
      </p:sp>
      <p:sp>
        <p:nvSpPr>
          <p:cNvPr id="6148" name="Line 4"/>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a:t>
            </a:fld>
            <a:endParaRPr lang="en-US" dirty="0"/>
          </a:p>
        </p:txBody>
      </p:sp>
    </p:spTree>
    <p:extLst>
      <p:ext uri="{BB962C8B-B14F-4D97-AF65-F5344CB8AC3E}">
        <p14:creationId xmlns:p14="http://schemas.microsoft.com/office/powerpoint/2010/main" val="865058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t>Evaluation Criteria </a:t>
            </a:r>
            <a:r>
              <a:rPr lang="en-US" altLang="en-US" sz="2400" dirty="0"/>
              <a:t>(p. 22-23)</a:t>
            </a:r>
            <a:endParaRPr lang="en-US" altLang="en-US" sz="2400" b="1" dirty="0"/>
          </a:p>
        </p:txBody>
      </p:sp>
      <p:sp>
        <p:nvSpPr>
          <p:cNvPr id="25603" name="Content Placeholder 2"/>
          <p:cNvSpPr>
            <a:spLocks noGrp="1"/>
          </p:cNvSpPr>
          <p:nvPr>
            <p:ph idx="1"/>
          </p:nvPr>
        </p:nvSpPr>
        <p:spPr>
          <a:xfrm>
            <a:off x="157911" y="920316"/>
            <a:ext cx="8904377" cy="5561229"/>
          </a:xfrm>
        </p:spPr>
        <p:txBody>
          <a:bodyPr/>
          <a:lstStyle/>
          <a:p>
            <a:pPr marL="0" marR="0" indent="0">
              <a:spcBef>
                <a:spcPts val="0"/>
              </a:spcBef>
              <a:spcAft>
                <a:spcPts val="800"/>
              </a:spcAft>
              <a:buNone/>
            </a:pPr>
            <a:r>
              <a:rPr lang="en-US" sz="1600" dirty="0">
                <a:solidFill>
                  <a:srgbClr val="000000"/>
                </a:solidFill>
                <a:effectLst/>
                <a:ea typeface="Cambria" panose="02040503050406030204" pitchFamily="18" charset="0"/>
                <a:cs typeface="Times New Roman" panose="02020603050405020304" pitchFamily="18" charset="0"/>
              </a:rPr>
              <a:t>Indicators have been developed for each review criterion to assist the applicant in presenting pertinent information and to provide the reviewer with a standard for evaluation.  The </a:t>
            </a:r>
            <a:r>
              <a:rPr lang="en-US" sz="1600" dirty="0">
                <a:solidFill>
                  <a:srgbClr val="000000"/>
                </a:solidFill>
                <a:ea typeface="Cambria" panose="02040503050406030204" pitchFamily="18" charset="0"/>
                <a:cs typeface="Times New Roman" panose="02020603050405020304" pitchFamily="18" charset="0"/>
              </a:rPr>
              <a:t>four</a:t>
            </a:r>
            <a:r>
              <a:rPr lang="en-US" sz="1600" dirty="0">
                <a:solidFill>
                  <a:srgbClr val="000000"/>
                </a:solidFill>
                <a:effectLst/>
                <a:ea typeface="Cambria" panose="02040503050406030204" pitchFamily="18" charset="0"/>
                <a:cs typeface="Times New Roman" panose="02020603050405020304" pitchFamily="18" charset="0"/>
              </a:rPr>
              <a:t> review criteria are outlined below with specific detail and scoring points.  These criteria are the basis upon which the reviewers will evaluate the application.  The entire proposal will be considered during objective review.</a:t>
            </a:r>
          </a:p>
          <a:p>
            <a:pPr marL="0" marR="0" indent="0">
              <a:spcBef>
                <a:spcPts val="0"/>
              </a:spcBef>
              <a:spcAft>
                <a:spcPts val="800"/>
              </a:spcAft>
              <a:buNone/>
            </a:pPr>
            <a:endParaRPr lang="en-US" sz="1600" b="1" dirty="0">
              <a:solidFill>
                <a:srgbClr val="000000"/>
              </a:solidFill>
              <a:effectLst/>
              <a:ea typeface="Cambria" panose="02040503050406030204" pitchFamily="18" charset="0"/>
              <a:cs typeface="Times New Roman" panose="02020603050405020304" pitchFamily="18" charset="0"/>
            </a:endParaRPr>
          </a:p>
          <a:p>
            <a:pPr marL="0" marR="0" indent="0">
              <a:spcBef>
                <a:spcPts val="0"/>
              </a:spcBef>
              <a:spcAft>
                <a:spcPts val="800"/>
              </a:spcAft>
              <a:buNone/>
            </a:pPr>
            <a:r>
              <a:rPr lang="en-US" sz="1600" b="1" dirty="0">
                <a:solidFill>
                  <a:srgbClr val="000000"/>
                </a:solidFill>
                <a:effectLst/>
                <a:ea typeface="Cambria" panose="02040503050406030204" pitchFamily="18" charset="0"/>
                <a:cs typeface="Times New Roman" panose="02020603050405020304" pitchFamily="18" charset="0"/>
              </a:rPr>
              <a:t>Criterion 1: Capacity (Corresponds to Organizational Capacity Section) – </a:t>
            </a:r>
            <a:r>
              <a:rPr lang="en-US" sz="1600" b="1" dirty="0">
                <a:solidFill>
                  <a:srgbClr val="000000"/>
                </a:solidFill>
                <a:ea typeface="Cambria" panose="02040503050406030204" pitchFamily="18" charset="0"/>
                <a:cs typeface="Times New Roman" panose="02020603050405020304" pitchFamily="18" charset="0"/>
              </a:rPr>
              <a:t>27</a:t>
            </a:r>
            <a:r>
              <a:rPr lang="en-US" sz="1600" b="1" dirty="0">
                <a:solidFill>
                  <a:srgbClr val="000000"/>
                </a:solidFill>
                <a:effectLst/>
                <a:ea typeface="Cambria" panose="02040503050406030204" pitchFamily="18" charset="0"/>
                <a:cs typeface="Times New Roman" panose="02020603050405020304" pitchFamily="18" charset="0"/>
              </a:rPr>
              <a:t> points </a:t>
            </a:r>
            <a:endParaRPr lang="en-US" sz="1600" dirty="0">
              <a:solidFill>
                <a:srgbClr val="000000"/>
              </a:solidFill>
              <a:effectLst/>
              <a:ea typeface="Cambria" panose="02040503050406030204" pitchFamily="18" charset="0"/>
              <a:cs typeface="Times New Roman" panose="02020603050405020304" pitchFamily="18" charset="0"/>
            </a:endParaRPr>
          </a:p>
          <a:p>
            <a:pPr marL="0" marR="0" indent="0">
              <a:spcBef>
                <a:spcPts val="0"/>
              </a:spcBef>
              <a:spcAft>
                <a:spcPts val="800"/>
              </a:spcAft>
              <a:buNone/>
            </a:pPr>
            <a:br>
              <a:rPr lang="en-US" sz="1600" b="1" dirty="0">
                <a:solidFill>
                  <a:srgbClr val="000000"/>
                </a:solidFill>
                <a:ea typeface="Cambria" panose="02040503050406030204" pitchFamily="18" charset="0"/>
                <a:cs typeface="Times New Roman" panose="02020603050405020304" pitchFamily="18" charset="0"/>
              </a:rPr>
            </a:br>
            <a:r>
              <a:rPr lang="en-US" sz="1600" b="1" dirty="0">
                <a:solidFill>
                  <a:srgbClr val="000000"/>
                </a:solidFill>
                <a:effectLst/>
                <a:ea typeface="Cambria" panose="02040503050406030204" pitchFamily="18" charset="0"/>
                <a:cs typeface="Times New Roman" panose="02020603050405020304" pitchFamily="18" charset="0"/>
              </a:rPr>
              <a:t>Criterion 2: Need (Corresponds to Project Need Section) – </a:t>
            </a:r>
            <a:r>
              <a:rPr lang="en-US" sz="1600" b="1" dirty="0">
                <a:solidFill>
                  <a:srgbClr val="000000"/>
                </a:solidFill>
                <a:ea typeface="Cambria" panose="02040503050406030204" pitchFamily="18" charset="0"/>
                <a:cs typeface="Times New Roman" panose="02020603050405020304" pitchFamily="18" charset="0"/>
              </a:rPr>
              <a:t>26</a:t>
            </a:r>
            <a:r>
              <a:rPr lang="en-US" sz="1600" b="1" dirty="0">
                <a:solidFill>
                  <a:srgbClr val="000000"/>
                </a:solidFill>
                <a:effectLst/>
                <a:ea typeface="Cambria" panose="02040503050406030204" pitchFamily="18" charset="0"/>
                <a:cs typeface="Times New Roman" panose="02020603050405020304" pitchFamily="18" charset="0"/>
              </a:rPr>
              <a:t> points </a:t>
            </a:r>
            <a:endParaRPr lang="en-US" sz="1600" b="1" dirty="0">
              <a:solidFill>
                <a:srgbClr val="000000"/>
              </a:solidFill>
              <a:ea typeface="Cambria" panose="02040503050406030204" pitchFamily="18" charset="0"/>
              <a:cs typeface="Times New Roman" panose="02020603050405020304" pitchFamily="18" charset="0"/>
            </a:endParaRPr>
          </a:p>
          <a:p>
            <a:pPr marL="0" marR="0" indent="0">
              <a:spcBef>
                <a:spcPts val="0"/>
              </a:spcBef>
              <a:spcAft>
                <a:spcPts val="800"/>
              </a:spcAft>
              <a:buNone/>
            </a:pPr>
            <a:endParaRPr lang="en-US" sz="1600" b="1" dirty="0">
              <a:solidFill>
                <a:srgbClr val="000000"/>
              </a:solidFill>
              <a:ea typeface="Cambria" panose="02040503050406030204" pitchFamily="18" charset="0"/>
              <a:cs typeface="Times New Roman" panose="02020603050405020304" pitchFamily="18" charset="0"/>
            </a:endParaRPr>
          </a:p>
          <a:p>
            <a:pPr marL="0" marR="0" indent="0">
              <a:spcBef>
                <a:spcPts val="0"/>
              </a:spcBef>
              <a:spcAft>
                <a:spcPts val="800"/>
              </a:spcAft>
              <a:buNone/>
            </a:pPr>
            <a:r>
              <a:rPr lang="en-US" sz="1600" b="1" dirty="0">
                <a:solidFill>
                  <a:srgbClr val="000000"/>
                </a:solidFill>
                <a:effectLst/>
                <a:ea typeface="Cambria" panose="02040503050406030204" pitchFamily="18" charset="0"/>
                <a:cs typeface="Times New Roman" panose="02020603050405020304" pitchFamily="18" charset="0"/>
              </a:rPr>
              <a:t>Criterion 3 : Strategic Approach (Corresponds to Project Description Section) – </a:t>
            </a:r>
            <a:r>
              <a:rPr lang="en-US" sz="1600" b="1" dirty="0">
                <a:solidFill>
                  <a:srgbClr val="000000"/>
                </a:solidFill>
                <a:ea typeface="Cambria" panose="02040503050406030204" pitchFamily="18" charset="0"/>
                <a:cs typeface="Times New Roman" panose="02020603050405020304" pitchFamily="18" charset="0"/>
              </a:rPr>
              <a:t>27</a:t>
            </a:r>
            <a:r>
              <a:rPr lang="en-US" sz="1600" b="1" dirty="0">
                <a:solidFill>
                  <a:srgbClr val="000000"/>
                </a:solidFill>
                <a:effectLst/>
                <a:ea typeface="Cambria" panose="02040503050406030204" pitchFamily="18" charset="0"/>
                <a:cs typeface="Times New Roman" panose="02020603050405020304" pitchFamily="18" charset="0"/>
              </a:rPr>
              <a:t> points </a:t>
            </a:r>
          </a:p>
          <a:p>
            <a:pPr marL="0" marR="0" indent="0">
              <a:spcBef>
                <a:spcPts val="0"/>
              </a:spcBef>
              <a:spcAft>
                <a:spcPts val="800"/>
              </a:spcAft>
              <a:buNone/>
            </a:pPr>
            <a:br>
              <a:rPr lang="en-US" sz="1600" b="1" dirty="0">
                <a:solidFill>
                  <a:srgbClr val="000000"/>
                </a:solidFill>
                <a:effectLst/>
                <a:ea typeface="Cambria" panose="02040503050406030204" pitchFamily="18" charset="0"/>
                <a:cs typeface="Times New Roman" panose="02020603050405020304" pitchFamily="18" charset="0"/>
              </a:rPr>
            </a:br>
            <a:r>
              <a:rPr lang="en-US" sz="1600" b="1" dirty="0">
                <a:solidFill>
                  <a:srgbClr val="000000"/>
                </a:solidFill>
                <a:effectLst/>
                <a:ea typeface="Cambria" panose="02040503050406030204" pitchFamily="18" charset="0"/>
                <a:cs typeface="Times New Roman" panose="02020603050405020304" pitchFamily="18" charset="0"/>
              </a:rPr>
              <a:t>Criterion 4: Evaluation(Corresponds to Project Evaluation Section) – 10 points </a:t>
            </a:r>
            <a:br>
              <a:rPr lang="en-US" sz="1600" b="1" dirty="0">
                <a:solidFill>
                  <a:srgbClr val="000000"/>
                </a:solidFill>
                <a:effectLst/>
                <a:ea typeface="Cambria" panose="02040503050406030204" pitchFamily="18" charset="0"/>
                <a:cs typeface="Times New Roman" panose="02020603050405020304" pitchFamily="18" charset="0"/>
              </a:rPr>
            </a:br>
            <a:endParaRPr lang="en-US" sz="1600" b="1" dirty="0">
              <a:solidFill>
                <a:srgbClr val="000000"/>
              </a:solidFill>
              <a:effectLst/>
              <a:ea typeface="Cambria" panose="02040503050406030204" pitchFamily="18" charset="0"/>
              <a:cs typeface="Times New Roman" panose="02020603050405020304" pitchFamily="18" charset="0"/>
            </a:endParaRPr>
          </a:p>
          <a:p>
            <a:pPr marL="0" marR="0" indent="0">
              <a:spcBef>
                <a:spcPts val="0"/>
              </a:spcBef>
              <a:spcAft>
                <a:spcPts val="800"/>
              </a:spcAft>
              <a:buNone/>
            </a:pPr>
            <a:r>
              <a:rPr lang="en-US" sz="1600" b="1" dirty="0">
                <a:solidFill>
                  <a:srgbClr val="000000"/>
                </a:solidFill>
                <a:effectLst/>
                <a:ea typeface="Cambria" panose="02040503050406030204" pitchFamily="18" charset="0"/>
                <a:cs typeface="Times New Roman" panose="02020603050405020304" pitchFamily="18" charset="0"/>
              </a:rPr>
              <a:t>Criterion 5: Project Budget and Justification – 10 points </a:t>
            </a:r>
            <a:endParaRPr lang="en-US" sz="1600" dirty="0">
              <a:solidFill>
                <a:srgbClr val="000000"/>
              </a:solidFill>
              <a:effectLst/>
              <a:ea typeface="Cambria" panose="02040503050406030204" pitchFamily="18" charset="0"/>
              <a:cs typeface="Times New Roman" panose="02020603050405020304" pitchFamily="18" charset="0"/>
            </a:endParaRPr>
          </a:p>
          <a:p>
            <a:pPr marL="0" marR="0" indent="0">
              <a:spcBef>
                <a:spcPts val="0"/>
              </a:spcBef>
              <a:spcAft>
                <a:spcPts val="800"/>
              </a:spcAft>
              <a:buNone/>
            </a:pPr>
            <a:endParaRPr lang="en-US" sz="1600" b="1" u="sng" dirty="0">
              <a:solidFill>
                <a:srgbClr val="000000"/>
              </a:solidFill>
              <a:ea typeface="Cambria" panose="02040503050406030204" pitchFamily="18" charset="0"/>
              <a:cs typeface="Times New Roman" panose="02020603050405020304" pitchFamily="18" charset="0"/>
            </a:endParaRPr>
          </a:p>
          <a:p>
            <a:pPr marL="0" marR="0" indent="0">
              <a:spcBef>
                <a:spcPts val="0"/>
              </a:spcBef>
              <a:spcAft>
                <a:spcPts val="800"/>
              </a:spcAft>
              <a:buNone/>
            </a:pPr>
            <a:r>
              <a:rPr lang="en-US" sz="1600" b="1" u="sng" dirty="0">
                <a:solidFill>
                  <a:srgbClr val="000000"/>
                </a:solidFill>
                <a:ea typeface="Cambria" panose="02040503050406030204" pitchFamily="18" charset="0"/>
                <a:cs typeface="Times New Roman" panose="02020603050405020304" pitchFamily="18" charset="0"/>
              </a:rPr>
              <a:t>For more information on Review and Scoring of Application see pgs. 24-25</a:t>
            </a:r>
            <a:r>
              <a:rPr lang="en-US" sz="1600" b="1" dirty="0">
                <a:solidFill>
                  <a:srgbClr val="000000"/>
                </a:solidFill>
                <a:ea typeface="Cambria" panose="02040503050406030204" pitchFamily="18" charset="0"/>
                <a:cs typeface="Times New Roman" panose="02020603050405020304" pitchFamily="18" charset="0"/>
              </a:rPr>
              <a:t> </a:t>
            </a:r>
            <a:endParaRPr lang="en-US" sz="1600" b="1" dirty="0">
              <a:solidFill>
                <a:srgbClr val="000000"/>
              </a:solidFill>
              <a:effectLst/>
              <a:ea typeface="Cambria" panose="02040503050406030204" pitchFamily="18" charset="0"/>
              <a:cs typeface="Times New Roman" panose="02020603050405020304" pitchFamily="18" charset="0"/>
            </a:endParaRPr>
          </a:p>
          <a:p>
            <a:pPr marL="0" lvl="0" indent="0">
              <a:buNone/>
            </a:pPr>
            <a:endParaRPr lang="en-US" sz="1800" dirty="0"/>
          </a:p>
          <a:p>
            <a:pPr marL="0" indent="0" algn="just" eaLnBrk="1" hangingPunct="1">
              <a:buFont typeface="Arial" charset="0"/>
              <a:buNone/>
            </a:pPr>
            <a:endParaRPr lang="en-US" altLang="en-US" sz="1800" dirty="0"/>
          </a:p>
          <a:p>
            <a:pPr marL="0" indent="0" eaLnBrk="1" hangingPunct="1">
              <a:buFont typeface="Arial" charset="0"/>
              <a:buNone/>
            </a:pPr>
            <a:endParaRPr lang="en-US" altLang="en-US" sz="1800" dirty="0"/>
          </a:p>
          <a:p>
            <a:pPr marL="3175" lvl="1" indent="-3175">
              <a:buFontTx/>
              <a:buNone/>
              <a:defRPr/>
            </a:pPr>
            <a:endParaRPr lang="en-US" sz="1800" dirty="0"/>
          </a:p>
          <a:p>
            <a:pPr marL="3175" lvl="1" indent="-3175">
              <a:buFontTx/>
              <a:buNone/>
              <a:defRPr/>
            </a:pPr>
            <a:endParaRPr lang="en-US" sz="1800" dirty="0"/>
          </a:p>
          <a:p>
            <a:pPr marL="3175" lvl="1" indent="-3175">
              <a:buFontTx/>
              <a:buNone/>
              <a:defRPr/>
            </a:pPr>
            <a:endParaRPr lang="en-US" sz="1800" dirty="0"/>
          </a:p>
          <a:p>
            <a:pPr marL="3175" lvl="1" indent="-3175">
              <a:buFontTx/>
              <a:buNone/>
              <a:defRPr/>
            </a:pPr>
            <a:endParaRPr lang="en-US" sz="1800" dirty="0"/>
          </a:p>
          <a:p>
            <a:pPr marL="3175" lvl="1" indent="-3175">
              <a:buFontTx/>
              <a:buNone/>
              <a:defRPr/>
            </a:pPr>
            <a:endParaRPr lang="en-US" sz="1800" dirty="0"/>
          </a:p>
          <a:p>
            <a:pPr marL="3175" lvl="1" indent="-3175">
              <a:buFontTx/>
              <a:buNone/>
              <a:defRPr/>
            </a:pPr>
            <a:endParaRPr lang="en-US" sz="1800" dirty="0"/>
          </a:p>
          <a:p>
            <a:pPr marL="3175" lvl="1" indent="-3175">
              <a:buFontTx/>
              <a:buNone/>
              <a:defRPr/>
            </a:pPr>
            <a:endParaRPr lang="en-US" sz="1800" dirty="0"/>
          </a:p>
          <a:p>
            <a:pPr marL="3175" lvl="1" indent="-3175">
              <a:buFontTx/>
              <a:buNone/>
              <a:defRPr/>
            </a:pPr>
            <a:endParaRPr lang="en-US" sz="1800" dirty="0"/>
          </a:p>
          <a:p>
            <a:pPr marL="3175" lvl="1" indent="-3175">
              <a:buNone/>
              <a:defRPr/>
            </a:pPr>
            <a:r>
              <a:rPr lang="en-US" altLang="en-US" sz="1200" dirty="0"/>
              <a:t>Reference RFA page 45</a:t>
            </a:r>
          </a:p>
          <a:p>
            <a:pPr marL="3175" lvl="1" indent="-3175">
              <a:buFontTx/>
              <a:buNone/>
              <a:defRPr/>
            </a:pPr>
            <a:endParaRPr lang="en-US" sz="1800" dirty="0"/>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40</a:t>
            </a:fld>
            <a:endParaRPr lang="en-US" dirty="0"/>
          </a:p>
        </p:txBody>
      </p:sp>
    </p:spTree>
    <p:extLst>
      <p:ext uri="{BB962C8B-B14F-4D97-AF65-F5344CB8AC3E}">
        <p14:creationId xmlns:p14="http://schemas.microsoft.com/office/powerpoint/2010/main" val="688164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t>Application Scoring </a:t>
            </a:r>
            <a:r>
              <a:rPr lang="en-US" altLang="en-US" sz="2400" dirty="0"/>
              <a:t>(p. 24)</a:t>
            </a:r>
            <a:endParaRPr lang="en-US" altLang="en-US" sz="2400" b="1" dirty="0"/>
          </a:p>
        </p:txBody>
      </p:sp>
      <p:sp>
        <p:nvSpPr>
          <p:cNvPr id="25603" name="Content Placeholder 2"/>
          <p:cNvSpPr>
            <a:spLocks noGrp="1"/>
          </p:cNvSpPr>
          <p:nvPr>
            <p:ph idx="1"/>
          </p:nvPr>
        </p:nvSpPr>
        <p:spPr>
          <a:xfrm>
            <a:off x="422031" y="1034473"/>
            <a:ext cx="8342416" cy="4807729"/>
          </a:xfrm>
        </p:spPr>
        <p:txBody>
          <a:bodyPr/>
          <a:lstStyle/>
          <a:p>
            <a:pPr marL="0" indent="0">
              <a:buNone/>
            </a:pPr>
            <a:r>
              <a:rPr lang="en-US" sz="1800" dirty="0"/>
              <a:t>All applications for this RFA will be objectively reviewed and scored against the following key criteria.</a:t>
            </a:r>
          </a:p>
          <a:p>
            <a:pPr marL="0" indent="0">
              <a:buNone/>
            </a:pPr>
            <a:endParaRPr lang="en-US" sz="1800" dirty="0"/>
          </a:p>
          <a:p>
            <a:r>
              <a:rPr lang="en-US" sz="1800" dirty="0"/>
              <a:t>Criterion 1 – Capacity (Total of 27 Points)</a:t>
            </a:r>
          </a:p>
          <a:p>
            <a:pPr marL="0" indent="0">
              <a:buNone/>
            </a:pPr>
            <a:endParaRPr lang="en-US" sz="1800" dirty="0"/>
          </a:p>
          <a:p>
            <a:r>
              <a:rPr lang="en-US" sz="1800" dirty="0"/>
              <a:t>Criterion 2 – Need  (Total of 26 Points)</a:t>
            </a:r>
          </a:p>
          <a:p>
            <a:endParaRPr lang="en-US" sz="1800" dirty="0"/>
          </a:p>
          <a:p>
            <a:r>
              <a:rPr lang="en-US" sz="1800" dirty="0"/>
              <a:t>Criterion 3 – Strategic Approach(Total of 27 Points)</a:t>
            </a:r>
            <a:br>
              <a:rPr lang="en-US" sz="1800" dirty="0"/>
            </a:br>
            <a:endParaRPr lang="en-US" sz="1800" dirty="0"/>
          </a:p>
          <a:p>
            <a:r>
              <a:rPr lang="en-US" sz="1800" dirty="0"/>
              <a:t>Criterion 4 – Evaluation (Total of 10 Points)</a:t>
            </a:r>
            <a:br>
              <a:rPr lang="en-US" sz="1800" dirty="0"/>
            </a:br>
            <a:endParaRPr lang="en-US" sz="1800" dirty="0"/>
          </a:p>
          <a:p>
            <a:r>
              <a:rPr lang="en-US" sz="1800" dirty="0"/>
              <a:t>Criterion 5 – Project Budget and Justification (Total of 10 Points)</a:t>
            </a:r>
          </a:p>
          <a:p>
            <a:pPr marL="0" indent="0">
              <a:buNone/>
            </a:pPr>
            <a:endParaRPr lang="en-US" sz="1800" dirty="0"/>
          </a:p>
          <a:p>
            <a:pPr marL="3175" lvl="1" indent="-3175">
              <a:buFontTx/>
              <a:buNone/>
              <a:defRPr/>
            </a:pPr>
            <a:endParaRPr lang="en-US" sz="1800" dirty="0"/>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41</a:t>
            </a:fld>
            <a:endParaRPr lang="en-US" dirty="0"/>
          </a:p>
        </p:txBody>
      </p:sp>
    </p:spTree>
    <p:extLst>
      <p:ext uri="{BB962C8B-B14F-4D97-AF65-F5344CB8AC3E}">
        <p14:creationId xmlns:p14="http://schemas.microsoft.com/office/powerpoint/2010/main" val="2859604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8184"/>
            <a:ext cx="8229600" cy="2361632"/>
          </a:xfrm>
        </p:spPr>
        <p:txBody>
          <a:bodyPr/>
          <a:lstStyle/>
          <a:p>
            <a:r>
              <a:rPr lang="en-US" dirty="0"/>
              <a:t>Helpful Information</a:t>
            </a:r>
            <a:br>
              <a:rPr lang="en-US" dirty="0"/>
            </a:br>
            <a:endParaRPr lang="en-US" sz="2000" dirty="0"/>
          </a:p>
        </p:txBody>
      </p:sp>
      <p:sp>
        <p:nvSpPr>
          <p:cNvPr id="3" name="Slide Number Placeholder 2"/>
          <p:cNvSpPr>
            <a:spLocks noGrp="1"/>
          </p:cNvSpPr>
          <p:nvPr>
            <p:ph type="sldNum" sz="quarter" idx="12"/>
          </p:nvPr>
        </p:nvSpPr>
        <p:spPr/>
        <p:txBody>
          <a:bodyPr/>
          <a:lstStyle/>
          <a:p>
            <a:pPr>
              <a:defRPr/>
            </a:pPr>
            <a:fld id="{532AB989-1A8A-4C96-B273-A5F2125757A5}" type="slidenum">
              <a:rPr lang="en-US" smtClean="0">
                <a:solidFill>
                  <a:srgbClr val="FFFFFF"/>
                </a:solidFill>
              </a:rPr>
              <a:pPr>
                <a:defRPr/>
              </a:pPr>
              <a:t>42</a:t>
            </a:fld>
            <a:endParaRPr lang="en-US" dirty="0">
              <a:solidFill>
                <a:srgbClr val="FFFFFF"/>
              </a:solidFill>
            </a:endParaRPr>
          </a:p>
        </p:txBody>
      </p:sp>
    </p:spTree>
    <p:extLst>
      <p:ext uri="{BB962C8B-B14F-4D97-AF65-F5344CB8AC3E}">
        <p14:creationId xmlns:p14="http://schemas.microsoft.com/office/powerpoint/2010/main" val="395932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89620" y="-235660"/>
            <a:ext cx="8229600" cy="1143000"/>
          </a:xfrm>
        </p:spPr>
        <p:txBody>
          <a:bodyPr/>
          <a:lstStyle/>
          <a:p>
            <a:r>
              <a:rPr lang="en-US" altLang="en-US" sz="2400" b="1" dirty="0"/>
              <a:t>Key Dates </a:t>
            </a:r>
            <a:r>
              <a:rPr lang="en-US" altLang="en-US" sz="2400" dirty="0"/>
              <a:t>(p. 10)</a:t>
            </a:r>
          </a:p>
        </p:txBody>
      </p:sp>
      <p:sp>
        <p:nvSpPr>
          <p:cNvPr id="22531" name="Content Placeholder 2"/>
          <p:cNvSpPr>
            <a:spLocks noGrp="1"/>
          </p:cNvSpPr>
          <p:nvPr>
            <p:ph idx="1"/>
          </p:nvPr>
        </p:nvSpPr>
        <p:spPr>
          <a:xfrm>
            <a:off x="152401" y="1108716"/>
            <a:ext cx="8827478" cy="5244845"/>
          </a:xfrm>
        </p:spPr>
        <p:txBody>
          <a:bodyPr/>
          <a:lstStyle/>
          <a:p>
            <a:pPr marL="0" marR="0">
              <a:spcBef>
                <a:spcPts val="0"/>
              </a:spcBef>
              <a:spcAft>
                <a:spcPts val="0"/>
              </a:spcAft>
            </a:pPr>
            <a:r>
              <a:rPr lang="en-US" sz="2000" dirty="0">
                <a:solidFill>
                  <a:srgbClr val="000000"/>
                </a:solidFill>
                <a:effectLst/>
                <a:ea typeface="Cambria" panose="02040503050406030204" pitchFamily="18" charset="0"/>
                <a:cs typeface="Times New Roman" panose="02020603050405020304" pitchFamily="18" charset="0"/>
              </a:rPr>
              <a:t>Notice of Funding Announcement Date:	Friday July  7, 2023</a:t>
            </a:r>
          </a:p>
          <a:p>
            <a:pPr marL="0" marR="0" indent="0">
              <a:spcBef>
                <a:spcPts val="0"/>
              </a:spcBef>
              <a:spcAft>
                <a:spcPts val="0"/>
              </a:spcAft>
              <a:buNone/>
            </a:pPr>
            <a:r>
              <a:rPr lang="en-US" sz="2000" dirty="0">
                <a:solidFill>
                  <a:srgbClr val="000000"/>
                </a:solidFill>
                <a:effectLst/>
                <a:ea typeface="Cambria" panose="02040503050406030204" pitchFamily="18" charset="0"/>
                <a:cs typeface="Times New Roman" panose="02020603050405020304" pitchFamily="18" charset="0"/>
              </a:rPr>
              <a:t>	</a:t>
            </a:r>
          </a:p>
          <a:p>
            <a:pPr marL="0" marR="0">
              <a:spcBef>
                <a:spcPts val="0"/>
              </a:spcBef>
              <a:spcAft>
                <a:spcPts val="0"/>
              </a:spcAft>
            </a:pPr>
            <a:r>
              <a:rPr lang="en-US" sz="2000" dirty="0">
                <a:solidFill>
                  <a:srgbClr val="000000"/>
                </a:solidFill>
                <a:effectLst/>
                <a:ea typeface="Cambria" panose="02040503050406030204" pitchFamily="18" charset="0"/>
                <a:cs typeface="Times New Roman" panose="02020603050405020304" pitchFamily="18" charset="0"/>
              </a:rPr>
              <a:t>Request for Application Release Date:		 Friday July  7, 2023</a:t>
            </a:r>
            <a:br>
              <a:rPr lang="en-US" sz="2000" dirty="0">
                <a:solidFill>
                  <a:srgbClr val="000000"/>
                </a:solidFill>
                <a:effectLst/>
                <a:ea typeface="Cambria" panose="02040503050406030204" pitchFamily="18" charset="0"/>
                <a:cs typeface="Times New Roman" panose="02020603050405020304" pitchFamily="18" charset="0"/>
              </a:rPr>
            </a:br>
            <a:endParaRPr lang="en-US" sz="2000" dirty="0">
              <a:solidFill>
                <a:srgbClr val="000000"/>
              </a:solidFill>
              <a:effectLst/>
              <a:ea typeface="Cambria" panose="02040503050406030204" pitchFamily="18" charset="0"/>
              <a:cs typeface="Times New Roman" panose="02020603050405020304" pitchFamily="18" charset="0"/>
            </a:endParaRPr>
          </a:p>
          <a:p>
            <a:pPr marL="0" marR="0">
              <a:spcBef>
                <a:spcPts val="0"/>
              </a:spcBef>
              <a:spcAft>
                <a:spcPts val="0"/>
              </a:spcAft>
            </a:pPr>
            <a:r>
              <a:rPr lang="en-US" sz="2000" b="1" dirty="0">
                <a:solidFill>
                  <a:srgbClr val="000000"/>
                </a:solidFill>
                <a:effectLst/>
                <a:ea typeface="Cambria" panose="02040503050406030204" pitchFamily="18" charset="0"/>
                <a:cs typeface="Times New Roman" panose="02020603050405020304" pitchFamily="18" charset="0"/>
              </a:rPr>
              <a:t>Letter of Intent Due Date:			Friday July 14, 2023</a:t>
            </a:r>
            <a:br>
              <a:rPr lang="en-US" sz="2000" dirty="0">
                <a:solidFill>
                  <a:srgbClr val="000000"/>
                </a:solidFill>
                <a:effectLst/>
                <a:ea typeface="Cambria" panose="02040503050406030204" pitchFamily="18" charset="0"/>
                <a:cs typeface="Times New Roman" panose="02020603050405020304" pitchFamily="18" charset="0"/>
              </a:rPr>
            </a:br>
            <a:endParaRPr lang="en-US" sz="2000" dirty="0">
              <a:solidFill>
                <a:srgbClr val="000000"/>
              </a:solidFill>
              <a:effectLst/>
              <a:ea typeface="Cambria" panose="02040503050406030204" pitchFamily="18" charset="0"/>
              <a:cs typeface="Times New Roman" panose="02020603050405020304" pitchFamily="18" charset="0"/>
            </a:endParaRPr>
          </a:p>
          <a:p>
            <a:pPr marL="0" marR="0">
              <a:spcBef>
                <a:spcPts val="0"/>
              </a:spcBef>
              <a:spcAft>
                <a:spcPts val="0"/>
              </a:spcAft>
            </a:pPr>
            <a:r>
              <a:rPr lang="en-US" sz="2000" dirty="0">
                <a:solidFill>
                  <a:srgbClr val="000000"/>
                </a:solidFill>
                <a:effectLst/>
                <a:ea typeface="Cambria" panose="02040503050406030204" pitchFamily="18" charset="0"/>
                <a:cs typeface="Times New Roman" panose="02020603050405020304" pitchFamily="18" charset="0"/>
              </a:rPr>
              <a:t>Pre-Application Conference Date:		Thursday July 13, 2023</a:t>
            </a:r>
          </a:p>
          <a:p>
            <a:pPr marL="0" marR="0" indent="0">
              <a:spcBef>
                <a:spcPts val="0"/>
              </a:spcBef>
              <a:spcAft>
                <a:spcPts val="0"/>
              </a:spcAft>
              <a:buNone/>
            </a:pPr>
            <a:r>
              <a:rPr lang="en-US" sz="2000" dirty="0">
                <a:solidFill>
                  <a:srgbClr val="000000"/>
                </a:solidFill>
                <a:ea typeface="Cambria" panose="02040503050406030204" pitchFamily="18" charset="0"/>
                <a:cs typeface="Times New Roman" panose="02020603050405020304" pitchFamily="18" charset="0"/>
              </a:rPr>
              <a:t>						12</a:t>
            </a:r>
            <a:r>
              <a:rPr lang="en-US" sz="2000" dirty="0">
                <a:solidFill>
                  <a:srgbClr val="000000"/>
                </a:solidFill>
                <a:effectLst/>
                <a:ea typeface="Cambria" panose="02040503050406030204" pitchFamily="18" charset="0"/>
                <a:cs typeface="Times New Roman" panose="02020603050405020304" pitchFamily="18" charset="0"/>
              </a:rPr>
              <a:t>:00 PM - 1:00 PM ET</a:t>
            </a:r>
            <a:br>
              <a:rPr lang="en-US" sz="2000" dirty="0">
                <a:solidFill>
                  <a:srgbClr val="000000"/>
                </a:solidFill>
                <a:effectLst/>
                <a:ea typeface="Cambria" panose="02040503050406030204" pitchFamily="18" charset="0"/>
                <a:cs typeface="Times New Roman" panose="02020603050405020304" pitchFamily="18" charset="0"/>
              </a:rPr>
            </a:br>
            <a:endParaRPr lang="en-US" sz="2000" dirty="0">
              <a:solidFill>
                <a:srgbClr val="000000"/>
              </a:solidFill>
              <a:effectLst/>
              <a:ea typeface="Cambria" panose="02040503050406030204" pitchFamily="18" charset="0"/>
              <a:cs typeface="Times New Roman" panose="02020603050405020304" pitchFamily="18" charset="0"/>
            </a:endParaRPr>
          </a:p>
          <a:p>
            <a:pPr marL="0" marR="0">
              <a:spcBef>
                <a:spcPts val="0"/>
              </a:spcBef>
              <a:spcAft>
                <a:spcPts val="0"/>
              </a:spcAft>
            </a:pPr>
            <a:r>
              <a:rPr lang="en-US" sz="2000" dirty="0">
                <a:solidFill>
                  <a:srgbClr val="000000"/>
                </a:solidFill>
                <a:effectLst/>
                <a:ea typeface="Cambria" panose="02040503050406030204" pitchFamily="18" charset="0"/>
                <a:cs typeface="Times New Roman" panose="02020603050405020304" pitchFamily="18" charset="0"/>
              </a:rPr>
              <a:t>Application Submission Deadline:		</a:t>
            </a:r>
            <a:r>
              <a:rPr lang="en-US" sz="2000" b="1" dirty="0">
                <a:solidFill>
                  <a:srgbClr val="000000"/>
                </a:solidFill>
                <a:effectLst/>
                <a:ea typeface="Cambria" panose="02040503050406030204" pitchFamily="18" charset="0"/>
                <a:cs typeface="Times New Roman" panose="02020603050405020304" pitchFamily="18" charset="0"/>
              </a:rPr>
              <a:t>Monday August 7, 2023</a:t>
            </a:r>
            <a:br>
              <a:rPr lang="en-US" sz="2000" dirty="0">
                <a:solidFill>
                  <a:srgbClr val="000000"/>
                </a:solidFill>
                <a:effectLst/>
                <a:ea typeface="Cambria" panose="02040503050406030204" pitchFamily="18" charset="0"/>
                <a:cs typeface="Times New Roman" panose="02020603050405020304" pitchFamily="18" charset="0"/>
              </a:rPr>
            </a:br>
            <a:r>
              <a:rPr lang="en-US" sz="2000" dirty="0">
                <a:solidFill>
                  <a:srgbClr val="000000"/>
                </a:solidFill>
                <a:effectLst/>
                <a:ea typeface="Cambria" panose="02040503050406030204" pitchFamily="18" charset="0"/>
                <a:cs typeface="Times New Roman" panose="02020603050405020304" pitchFamily="18" charset="0"/>
              </a:rPr>
              <a:t>						</a:t>
            </a:r>
            <a:r>
              <a:rPr lang="en-US" sz="2000" b="1" dirty="0">
                <a:solidFill>
                  <a:srgbClr val="000000"/>
                </a:solidFill>
                <a:effectLst/>
                <a:ea typeface="Cambria" panose="02040503050406030204" pitchFamily="18" charset="0"/>
                <a:cs typeface="Times New Roman" panose="02020603050405020304" pitchFamily="18" charset="0"/>
              </a:rPr>
              <a:t>no later than 12:00 PM ET  </a:t>
            </a:r>
            <a:br>
              <a:rPr lang="en-US" sz="2000" dirty="0">
                <a:solidFill>
                  <a:srgbClr val="000000"/>
                </a:solidFill>
                <a:effectLst/>
                <a:ea typeface="Cambria" panose="02040503050406030204" pitchFamily="18" charset="0"/>
                <a:cs typeface="Times New Roman" panose="02020603050405020304" pitchFamily="18" charset="0"/>
              </a:rPr>
            </a:br>
            <a:endParaRPr lang="en-US" sz="2000" dirty="0">
              <a:solidFill>
                <a:srgbClr val="000000"/>
              </a:solidFill>
              <a:effectLst/>
              <a:ea typeface="Cambria" panose="02040503050406030204" pitchFamily="18" charset="0"/>
              <a:cs typeface="Times New Roman" panose="02020603050405020304" pitchFamily="18" charset="0"/>
            </a:endParaRPr>
          </a:p>
          <a:p>
            <a:pPr marL="0" marR="0">
              <a:spcBef>
                <a:spcPts val="0"/>
              </a:spcBef>
              <a:spcAft>
                <a:spcPts val="0"/>
              </a:spcAft>
            </a:pPr>
            <a:r>
              <a:rPr lang="en-US" sz="2000" dirty="0">
                <a:solidFill>
                  <a:srgbClr val="000000"/>
                </a:solidFill>
                <a:effectLst/>
                <a:ea typeface="Cambria" panose="02040503050406030204" pitchFamily="18" charset="0"/>
                <a:cs typeface="Times New Roman" panose="02020603050405020304" pitchFamily="18" charset="0"/>
              </a:rPr>
              <a:t>Anticipated Award Start Date:			Monday, October 2</a:t>
            </a:r>
            <a:r>
              <a:rPr lang="en-US" sz="2000" dirty="0">
                <a:solidFill>
                  <a:srgbClr val="000000"/>
                </a:solidFill>
                <a:ea typeface="Cambria" panose="02040503050406030204" pitchFamily="18" charset="0"/>
                <a:cs typeface="Times New Roman" panose="02020603050405020304" pitchFamily="18" charset="0"/>
              </a:rPr>
              <a:t>, 2023</a:t>
            </a:r>
            <a:endParaRPr lang="en-US" sz="2000" dirty="0">
              <a:solidFill>
                <a:srgbClr val="000000"/>
              </a:solidFill>
              <a:effectLst/>
              <a:ea typeface="Cambria" panose="02040503050406030204" pitchFamily="18" charset="0"/>
              <a:cs typeface="Times New Roman" panose="02020603050405020304" pitchFamily="18" charset="0"/>
            </a:endParaRPr>
          </a:p>
        </p:txBody>
      </p:sp>
      <p:sp>
        <p:nvSpPr>
          <p:cNvPr id="22532"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43</a:t>
            </a:fld>
            <a:endParaRPr lang="en-US" dirty="0"/>
          </a:p>
        </p:txBody>
      </p:sp>
    </p:spTree>
    <p:extLst>
      <p:ext uri="{BB962C8B-B14F-4D97-AF65-F5344CB8AC3E}">
        <p14:creationId xmlns:p14="http://schemas.microsoft.com/office/powerpoint/2010/main" val="1070370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95300" y="-200416"/>
            <a:ext cx="8229600" cy="1143000"/>
          </a:xfrm>
        </p:spPr>
        <p:txBody>
          <a:bodyPr/>
          <a:lstStyle/>
          <a:p>
            <a:r>
              <a:rPr lang="en-US" altLang="en-US" sz="2400" b="1" dirty="0"/>
              <a:t>CHECKLIST FOR RFA APPLICATION </a:t>
            </a:r>
            <a:r>
              <a:rPr lang="en-US" altLang="en-US" sz="2400" dirty="0"/>
              <a:t>(p. 8-9)</a:t>
            </a:r>
          </a:p>
        </p:txBody>
      </p:sp>
      <p:sp>
        <p:nvSpPr>
          <p:cNvPr id="29700" name="Line 4"/>
          <p:cNvSpPr>
            <a:spLocks noChangeShapeType="1"/>
          </p:cNvSpPr>
          <p:nvPr/>
        </p:nvSpPr>
        <p:spPr bwMode="auto">
          <a:xfrm flipH="1">
            <a:off x="1066800" y="71398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44</a:t>
            </a:fld>
            <a:endParaRPr lang="en-US" dirty="0">
              <a:solidFill>
                <a:srgbClr val="FFFFFF"/>
              </a:solidFill>
            </a:endParaRPr>
          </a:p>
        </p:txBody>
      </p:sp>
      <p:pic>
        <p:nvPicPr>
          <p:cNvPr id="2" name="Picture 1"/>
          <p:cNvPicPr>
            <a:picLocks noChangeAspect="1"/>
          </p:cNvPicPr>
          <p:nvPr/>
        </p:nvPicPr>
        <p:blipFill rotWithShape="1">
          <a:blip r:embed="rId3"/>
          <a:srcRect l="69897" t="15982" r="12370" b="5842"/>
          <a:stretch/>
        </p:blipFill>
        <p:spPr>
          <a:xfrm>
            <a:off x="911317" y="799709"/>
            <a:ext cx="4299590" cy="5331082"/>
          </a:xfrm>
          <a:prstGeom prst="rect">
            <a:avLst/>
          </a:prstGeom>
        </p:spPr>
      </p:pic>
      <p:pic>
        <p:nvPicPr>
          <p:cNvPr id="3" name="Picture 2"/>
          <p:cNvPicPr>
            <a:picLocks noChangeAspect="1"/>
          </p:cNvPicPr>
          <p:nvPr/>
        </p:nvPicPr>
        <p:blipFill rotWithShape="1">
          <a:blip r:embed="rId4"/>
          <a:srcRect l="70521" t="25555" r="17500" b="52593"/>
          <a:stretch/>
        </p:blipFill>
        <p:spPr>
          <a:xfrm>
            <a:off x="5210907" y="826959"/>
            <a:ext cx="3124201" cy="1602852"/>
          </a:xfrm>
          <a:prstGeom prst="rect">
            <a:avLst/>
          </a:prstGeom>
        </p:spPr>
      </p:pic>
    </p:spTree>
    <p:extLst>
      <p:ext uri="{BB962C8B-B14F-4D97-AF65-F5344CB8AC3E}">
        <p14:creationId xmlns:p14="http://schemas.microsoft.com/office/powerpoint/2010/main" val="3938588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00416"/>
            <a:ext cx="8229600" cy="1143000"/>
          </a:xfrm>
        </p:spPr>
        <p:txBody>
          <a:bodyPr/>
          <a:lstStyle/>
          <a:p>
            <a:r>
              <a:rPr lang="en-US" altLang="en-US" sz="2400" b="1" dirty="0"/>
              <a:t>Tips</a:t>
            </a:r>
          </a:p>
        </p:txBody>
      </p:sp>
      <p:sp>
        <p:nvSpPr>
          <p:cNvPr id="10243" name="Content Placeholder 2"/>
          <p:cNvSpPr>
            <a:spLocks noGrp="1"/>
          </p:cNvSpPr>
          <p:nvPr>
            <p:ph idx="1"/>
          </p:nvPr>
        </p:nvSpPr>
        <p:spPr>
          <a:xfrm>
            <a:off x="457200" y="906372"/>
            <a:ext cx="8382000" cy="5257800"/>
          </a:xfrm>
        </p:spPr>
        <p:txBody>
          <a:bodyPr/>
          <a:lstStyle/>
          <a:p>
            <a:r>
              <a:rPr lang="en-US" sz="1800" b="1" dirty="0">
                <a:ea typeface="Cambria" panose="02040503050406030204" pitchFamily="18" charset="0"/>
              </a:rPr>
              <a:t>Read the RFA!</a:t>
            </a:r>
            <a:br>
              <a:rPr lang="en-US" sz="1800" b="1" dirty="0">
                <a:ea typeface="Cambria" panose="02040503050406030204" pitchFamily="18" charset="0"/>
              </a:rPr>
            </a:br>
            <a:endParaRPr lang="en-US" sz="1800" b="1" dirty="0">
              <a:ea typeface="Cambria" panose="02040503050406030204" pitchFamily="18" charset="0"/>
            </a:endParaRPr>
          </a:p>
          <a:p>
            <a:r>
              <a:rPr lang="en-US" sz="1800" b="1" dirty="0">
                <a:ea typeface="Cambria" panose="02040503050406030204" pitchFamily="18" charset="0"/>
              </a:rPr>
              <a:t>RFA and Attachments can be found on either the Mayor’s Office of Community Affairs or Department of Behavioral Health websites: </a:t>
            </a:r>
          </a:p>
          <a:p>
            <a:pPr marL="0" indent="0">
              <a:buNone/>
            </a:pPr>
            <a:r>
              <a:rPr lang="en-US" sz="1800" b="1" dirty="0">
                <a:ea typeface="Cambria" panose="02040503050406030204" pitchFamily="18" charset="0"/>
                <a:hlinkClick r:id="rId3"/>
              </a:rPr>
              <a:t>https://communityaffairs.dc.gov/content/community-grant-program#4</a:t>
            </a:r>
            <a:r>
              <a:rPr lang="en-US" sz="1800" b="1" dirty="0">
                <a:ea typeface="Cambria" panose="02040503050406030204" pitchFamily="18" charset="0"/>
              </a:rPr>
              <a:t> </a:t>
            </a:r>
            <a:br>
              <a:rPr lang="en-US" sz="1800" b="1" dirty="0">
                <a:ea typeface="Cambria" panose="02040503050406030204" pitchFamily="18" charset="0"/>
              </a:rPr>
            </a:br>
            <a:r>
              <a:rPr lang="en-US" sz="1800" b="1" dirty="0">
                <a:ea typeface="Cambria" panose="02040503050406030204" pitchFamily="18" charset="0"/>
                <a:hlinkClick r:id="rId4"/>
              </a:rPr>
              <a:t>https://dbh.dc.gov/page/request-applications-01</a:t>
            </a:r>
            <a:r>
              <a:rPr lang="en-US" sz="1800" b="1" dirty="0">
                <a:ea typeface="Cambria" panose="02040503050406030204" pitchFamily="18" charset="0"/>
              </a:rPr>
              <a:t> </a:t>
            </a:r>
            <a:br>
              <a:rPr lang="en-US" sz="1800" b="1" dirty="0">
                <a:ea typeface="Cambria" panose="02040503050406030204" pitchFamily="18" charset="0"/>
              </a:rPr>
            </a:br>
            <a:endParaRPr lang="en-US" sz="1800" b="1" dirty="0">
              <a:ea typeface="Cambria" panose="02040503050406030204" pitchFamily="18" charset="0"/>
            </a:endParaRPr>
          </a:p>
          <a:p>
            <a:r>
              <a:rPr lang="en-US" sz="1800" b="1" dirty="0">
                <a:ea typeface="Cambria" panose="02040503050406030204" pitchFamily="18" charset="0"/>
              </a:rPr>
              <a:t>Complete and sign attachments</a:t>
            </a:r>
          </a:p>
          <a:p>
            <a:pPr marL="0" indent="0">
              <a:buNone/>
            </a:pPr>
            <a:endParaRPr lang="en-US" sz="1800" b="1" dirty="0">
              <a:ea typeface="Cambria" panose="02040503050406030204" pitchFamily="18" charset="0"/>
            </a:endParaRPr>
          </a:p>
          <a:p>
            <a:r>
              <a:rPr lang="en-US" sz="1800" b="1" dirty="0">
                <a:ea typeface="Cambria" panose="02040503050406030204" pitchFamily="18" charset="0"/>
              </a:rPr>
              <a:t>Meet the submission deadline of </a:t>
            </a:r>
            <a:r>
              <a:rPr lang="en-US" sz="1800" b="1" u="sng" dirty="0">
                <a:solidFill>
                  <a:srgbClr val="FF0000"/>
                </a:solidFill>
                <a:ea typeface="Cambria" panose="02040503050406030204" pitchFamily="18" charset="0"/>
              </a:rPr>
              <a:t>no later than Friday August 7, 2023 at 12:00PM</a:t>
            </a:r>
            <a:br>
              <a:rPr lang="en-US" sz="1800" b="1" u="sng" dirty="0">
                <a:solidFill>
                  <a:srgbClr val="FF0000"/>
                </a:solidFill>
                <a:ea typeface="Cambria" panose="02040503050406030204" pitchFamily="18" charset="0"/>
              </a:rPr>
            </a:br>
            <a:endParaRPr lang="en-US" sz="1800" b="1" u="sng" dirty="0">
              <a:solidFill>
                <a:srgbClr val="FF0000"/>
              </a:solidFill>
              <a:ea typeface="Cambria" panose="02040503050406030204" pitchFamily="18" charset="0"/>
            </a:endParaRPr>
          </a:p>
          <a:p>
            <a:r>
              <a:rPr lang="en-US" sz="1800" dirty="0">
                <a:ea typeface="Cambria" panose="02040503050406030204" pitchFamily="18" charset="0"/>
              </a:rPr>
              <a:t>Applications are to be emailed to </a:t>
            </a:r>
            <a:r>
              <a:rPr lang="en-US" sz="1800" dirty="0">
                <a:ea typeface="Cambria" panose="02040503050406030204" pitchFamily="18" charset="0"/>
                <a:hlinkClick r:id="rId5"/>
              </a:rPr>
              <a:t>DBH.Grants@dc.gov</a:t>
            </a:r>
            <a:r>
              <a:rPr lang="en-US" sz="1800" dirty="0">
                <a:ea typeface="Cambria" panose="02040503050406030204" pitchFamily="18" charset="0"/>
              </a:rPr>
              <a:t> </a:t>
            </a:r>
            <a:br>
              <a:rPr lang="en-US" sz="1800" dirty="0">
                <a:ea typeface="Cambria" panose="02040503050406030204" pitchFamily="18" charset="0"/>
              </a:rPr>
            </a:br>
            <a:endParaRPr lang="en-US" sz="1800" dirty="0">
              <a:ea typeface="Cambria" panose="02040503050406030204" pitchFamily="18" charset="0"/>
            </a:endParaRPr>
          </a:p>
          <a:p>
            <a:r>
              <a:rPr lang="en-US" sz="1800" dirty="0">
                <a:ea typeface="Cambria" panose="02040503050406030204" pitchFamily="18" charset="0"/>
              </a:rPr>
              <a:t>Email subject line should include RFA # and File #. </a:t>
            </a:r>
          </a:p>
          <a:p>
            <a:pPr marL="0" indent="0">
              <a:buNone/>
            </a:pPr>
            <a:r>
              <a:rPr lang="en-US" sz="1800" dirty="0">
                <a:ea typeface="Cambria" panose="02040503050406030204" pitchFamily="18" charset="0"/>
              </a:rPr>
              <a:t>For example, RM0 SCP010723, File #1 </a:t>
            </a:r>
            <a:r>
              <a:rPr lang="en-US" sz="1800" i="1" dirty="0">
                <a:ea typeface="Cambria" panose="02040503050406030204" pitchFamily="18" charset="0"/>
              </a:rPr>
              <a:t>(</a:t>
            </a:r>
            <a:r>
              <a:rPr lang="en-US" sz="1800" b="1" i="1" dirty="0">
                <a:ea typeface="Cambria" panose="02040503050406030204" pitchFamily="18" charset="0"/>
              </a:rPr>
              <a:t>see page 24 for more information on application submission</a:t>
            </a:r>
            <a:r>
              <a:rPr lang="en-US" sz="1800" i="1" dirty="0">
                <a:ea typeface="Cambria" panose="02040503050406030204" pitchFamily="18" charset="0"/>
              </a:rPr>
              <a:t>)</a:t>
            </a:r>
          </a:p>
          <a:p>
            <a:pPr marL="0" indent="0">
              <a:buNone/>
            </a:pPr>
            <a:endParaRPr lang="en-US" sz="2400" b="1" dirty="0">
              <a:solidFill>
                <a:srgbClr val="FF0000"/>
              </a:solidFill>
              <a:ea typeface="Cambria" panose="02040503050406030204" pitchFamily="18" charset="0"/>
            </a:endParaRPr>
          </a:p>
          <a:p>
            <a:pPr marL="569913" lvl="3" indent="0">
              <a:buNone/>
              <a:defRPr/>
            </a:pPr>
            <a:endParaRPr lang="en-US" sz="2400" dirty="0">
              <a:ea typeface="Cambria" panose="02040503050406030204" pitchFamily="18" charset="0"/>
            </a:endParaRPr>
          </a:p>
        </p:txBody>
      </p:sp>
      <p:sp>
        <p:nvSpPr>
          <p:cNvPr id="27652" name="Line 4"/>
          <p:cNvSpPr>
            <a:spLocks noChangeShapeType="1"/>
          </p:cNvSpPr>
          <p:nvPr/>
        </p:nvSpPr>
        <p:spPr bwMode="auto">
          <a:xfrm flipH="1">
            <a:off x="1066800" y="71398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45</a:t>
            </a:fld>
            <a:endParaRPr lang="en-US" dirty="0">
              <a:solidFill>
                <a:srgbClr val="FFFFFF"/>
              </a:solidFill>
            </a:endParaRPr>
          </a:p>
        </p:txBody>
      </p:sp>
    </p:spTree>
    <p:extLst>
      <p:ext uri="{BB962C8B-B14F-4D97-AF65-F5344CB8AC3E}">
        <p14:creationId xmlns:p14="http://schemas.microsoft.com/office/powerpoint/2010/main" val="1023151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37994"/>
            <a:ext cx="8229600" cy="1143000"/>
          </a:xfrm>
        </p:spPr>
        <p:txBody>
          <a:bodyPr/>
          <a:lstStyle/>
          <a:p>
            <a:pPr eaLnBrk="1" hangingPunct="1"/>
            <a:r>
              <a:rPr lang="en-US" altLang="en-US" sz="2400" b="1" dirty="0"/>
              <a:t>Agency Contact Information </a:t>
            </a:r>
            <a:r>
              <a:rPr lang="en-US" altLang="en-US" sz="2400" dirty="0"/>
              <a:t>(p. 27)</a:t>
            </a:r>
            <a:endParaRPr lang="en-US" altLang="en-US" sz="2400" b="1" dirty="0"/>
          </a:p>
        </p:txBody>
      </p:sp>
      <p:sp>
        <p:nvSpPr>
          <p:cNvPr id="3075" name="Rectangle 3"/>
          <p:cNvSpPr>
            <a:spLocks noGrp="1" noChangeArrowheads="1"/>
          </p:cNvSpPr>
          <p:nvPr>
            <p:ph type="body" idx="1"/>
          </p:nvPr>
        </p:nvSpPr>
        <p:spPr>
          <a:xfrm>
            <a:off x="457200" y="1023697"/>
            <a:ext cx="4114800" cy="4461604"/>
          </a:xfrm>
        </p:spPr>
        <p:txBody>
          <a:bodyPr/>
          <a:lstStyle/>
          <a:p>
            <a:pPr marL="0" indent="0" eaLnBrk="1" hangingPunct="1">
              <a:lnSpc>
                <a:spcPct val="80000"/>
              </a:lnSpc>
              <a:buNone/>
              <a:defRPr/>
            </a:pPr>
            <a:endParaRPr lang="en-US" sz="2400" dirty="0">
              <a:latin typeface="Calibri" panose="020F0502020204030204" pitchFamily="34" charset="0"/>
            </a:endParaRPr>
          </a:p>
          <a:p>
            <a:pPr marL="0" indent="0" algn="just" eaLnBrk="1" hangingPunct="1">
              <a:lnSpc>
                <a:spcPct val="80000"/>
              </a:lnSpc>
              <a:buNone/>
              <a:defRPr/>
            </a:pPr>
            <a:r>
              <a:rPr lang="en-US" sz="2000" b="1" u="sng" dirty="0">
                <a:solidFill>
                  <a:srgbClr val="000000"/>
                </a:solidFill>
                <a:effectLst/>
                <a:ea typeface="Cambria" panose="02040503050406030204" pitchFamily="18" charset="0"/>
                <a:cs typeface="Times New Roman" panose="02020603050405020304" pitchFamily="18" charset="0"/>
              </a:rPr>
              <a:t>Program Contacts</a:t>
            </a:r>
          </a:p>
          <a:p>
            <a:pPr marL="0" indent="0" algn="just" eaLnBrk="1" hangingPunct="1">
              <a:lnSpc>
                <a:spcPct val="80000"/>
              </a:lnSpc>
              <a:buNone/>
              <a:defRPr/>
            </a:pPr>
            <a:endParaRPr lang="en-US" sz="2000" b="1" dirty="0">
              <a:solidFill>
                <a:srgbClr val="000000"/>
              </a:solidFill>
              <a:effectLst/>
              <a:ea typeface="Cambria" panose="02040503050406030204" pitchFamily="18" charset="0"/>
              <a:cs typeface="Times New Roman" panose="02020603050405020304" pitchFamily="18" charset="0"/>
            </a:endParaRPr>
          </a:p>
          <a:p>
            <a:pPr marL="114272" lvl="1" indent="0">
              <a:spcBef>
                <a:spcPts val="0"/>
              </a:spcBef>
              <a:spcAft>
                <a:spcPts val="800"/>
              </a:spcAft>
              <a:buNone/>
            </a:pPr>
            <a:r>
              <a:rPr lang="en-US" sz="2000" dirty="0">
                <a:solidFill>
                  <a:srgbClr val="000000"/>
                </a:solidFill>
                <a:ea typeface="Cambria" panose="02040503050406030204" pitchFamily="18" charset="0"/>
                <a:cs typeface="Times New Roman" panose="02020603050405020304" pitchFamily="18" charset="0"/>
              </a:rPr>
              <a:t>Yasir Shah (main point of contact for this funding effort)</a:t>
            </a:r>
          </a:p>
          <a:p>
            <a:pPr marL="114272" lvl="1" indent="0">
              <a:spcBef>
                <a:spcPts val="0"/>
              </a:spcBef>
              <a:spcAft>
                <a:spcPts val="800"/>
              </a:spcAft>
              <a:buNone/>
            </a:pPr>
            <a:r>
              <a:rPr lang="en-US" sz="2000" dirty="0">
                <a:solidFill>
                  <a:srgbClr val="000000"/>
                </a:solidFill>
                <a:ea typeface="Cambria" panose="02040503050406030204" pitchFamily="18" charset="0"/>
                <a:cs typeface="Times New Roman" panose="02020603050405020304" pitchFamily="18" charset="0"/>
              </a:rPr>
              <a:t>Grants Specialist</a:t>
            </a:r>
          </a:p>
          <a:p>
            <a:pPr marL="114272" lvl="1" indent="0">
              <a:spcBef>
                <a:spcPts val="0"/>
              </a:spcBef>
              <a:spcAft>
                <a:spcPts val="800"/>
              </a:spcAft>
              <a:buNone/>
            </a:pPr>
            <a:r>
              <a:rPr lang="en-US" sz="2000" dirty="0">
                <a:solidFill>
                  <a:srgbClr val="000000"/>
                </a:solidFill>
                <a:ea typeface="Cambria" panose="02040503050406030204" pitchFamily="18" charset="0"/>
                <a:cs typeface="Times New Roman" panose="02020603050405020304" pitchFamily="18" charset="0"/>
              </a:rPr>
              <a:t>(202) 727-860</a:t>
            </a:r>
          </a:p>
          <a:p>
            <a:pPr marL="114272" lvl="1" indent="0">
              <a:spcBef>
                <a:spcPts val="0"/>
              </a:spcBef>
              <a:spcAft>
                <a:spcPts val="800"/>
              </a:spcAft>
              <a:buNone/>
            </a:pPr>
            <a:r>
              <a:rPr lang="en-US" sz="2000" dirty="0">
                <a:solidFill>
                  <a:srgbClr val="000000"/>
                </a:solidFill>
                <a:ea typeface="Cambria" panose="020405030504060302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yasir.shah@dc.gov</a:t>
            </a:r>
            <a:r>
              <a:rPr lang="en-US" sz="2000" dirty="0">
                <a:solidFill>
                  <a:srgbClr val="000000"/>
                </a:solidFill>
                <a:ea typeface="Cambria" panose="02040503050406030204" pitchFamily="18" charset="0"/>
                <a:cs typeface="Times New Roman" panose="02020603050405020304" pitchFamily="18" charset="0"/>
              </a:rPr>
              <a:t> </a:t>
            </a:r>
          </a:p>
          <a:p>
            <a:pPr marL="114272" lvl="1" indent="0">
              <a:spcBef>
                <a:spcPts val="0"/>
              </a:spcBef>
              <a:spcAft>
                <a:spcPts val="800"/>
              </a:spcAft>
              <a:buNone/>
            </a:pPr>
            <a:endParaRPr lang="en-US" sz="2000" dirty="0">
              <a:solidFill>
                <a:srgbClr val="000000"/>
              </a:solidFill>
              <a:effectLst/>
              <a:ea typeface="Cambria" panose="02040503050406030204" pitchFamily="18" charset="0"/>
              <a:cs typeface="Times New Roman" panose="02020603050405020304" pitchFamily="18" charset="0"/>
            </a:endParaRPr>
          </a:p>
          <a:p>
            <a:pPr marL="114272" lvl="1" indent="0">
              <a:spcBef>
                <a:spcPts val="0"/>
              </a:spcBef>
              <a:spcAft>
                <a:spcPts val="800"/>
              </a:spcAft>
              <a:buNone/>
            </a:pPr>
            <a:r>
              <a:rPr lang="en-US" sz="2000" dirty="0">
                <a:solidFill>
                  <a:srgbClr val="000000"/>
                </a:solidFill>
                <a:effectLst/>
                <a:ea typeface="Cambria" panose="02040503050406030204" pitchFamily="18" charset="0"/>
                <a:cs typeface="Times New Roman" panose="02020603050405020304" pitchFamily="18" charset="0"/>
              </a:rPr>
              <a:t>Elyshe Voorhees </a:t>
            </a:r>
          </a:p>
          <a:p>
            <a:pPr marL="114272" lvl="1" indent="0">
              <a:spcBef>
                <a:spcPts val="0"/>
              </a:spcBef>
              <a:spcAft>
                <a:spcPts val="800"/>
              </a:spcAft>
              <a:buNone/>
            </a:pPr>
            <a:r>
              <a:rPr lang="en-US" sz="2000" dirty="0">
                <a:solidFill>
                  <a:srgbClr val="000000"/>
                </a:solidFill>
                <a:effectLst/>
                <a:ea typeface="Cambria" panose="02040503050406030204" pitchFamily="18" charset="0"/>
                <a:cs typeface="Times New Roman" panose="02020603050405020304" pitchFamily="18" charset="0"/>
              </a:rPr>
              <a:t>Public Health Analyst</a:t>
            </a:r>
          </a:p>
          <a:p>
            <a:pPr marL="114272" lvl="1" indent="0">
              <a:spcBef>
                <a:spcPts val="0"/>
              </a:spcBef>
              <a:spcAft>
                <a:spcPts val="800"/>
              </a:spcAft>
              <a:buNone/>
            </a:pPr>
            <a:r>
              <a:rPr lang="en-US" sz="2000" dirty="0">
                <a:solidFill>
                  <a:srgbClr val="000000"/>
                </a:solidFill>
                <a:effectLst/>
                <a:ea typeface="Cambria" panose="02040503050406030204" pitchFamily="18" charset="0"/>
                <a:cs typeface="Times New Roman" panose="02020603050405020304" pitchFamily="18" charset="0"/>
              </a:rPr>
              <a:t>(202) </a:t>
            </a:r>
            <a:r>
              <a:rPr lang="en-US" sz="2000" dirty="0">
                <a:solidFill>
                  <a:srgbClr val="000000"/>
                </a:solidFill>
                <a:ea typeface="Cambria" panose="02040503050406030204" pitchFamily="18" charset="0"/>
                <a:cs typeface="Times New Roman" panose="02020603050405020304" pitchFamily="18" charset="0"/>
              </a:rPr>
              <a:t>671</a:t>
            </a:r>
            <a:r>
              <a:rPr lang="en-US" sz="2000" dirty="0">
                <a:solidFill>
                  <a:srgbClr val="000000"/>
                </a:solidFill>
                <a:effectLst/>
                <a:ea typeface="Cambria" panose="02040503050406030204" pitchFamily="18" charset="0"/>
                <a:cs typeface="Times New Roman" panose="02020603050405020304" pitchFamily="18" charset="0"/>
              </a:rPr>
              <a:t>-4074</a:t>
            </a:r>
          </a:p>
          <a:p>
            <a:pPr marL="114272" lvl="1" indent="0">
              <a:spcBef>
                <a:spcPts val="0"/>
              </a:spcBef>
              <a:spcAft>
                <a:spcPts val="800"/>
              </a:spcAft>
              <a:buNone/>
            </a:pPr>
            <a:r>
              <a:rPr lang="en-US" sz="2000" u="sng" dirty="0">
                <a:solidFill>
                  <a:srgbClr val="000000"/>
                </a:solidFill>
                <a:effectLst/>
                <a:ea typeface="Cambria" panose="02040503050406030204" pitchFamily="18" charset="0"/>
                <a:cs typeface="Times New Roman" panose="02020603050405020304" pitchFamily="18" charset="0"/>
                <a:hlinkClick r:id="rId4"/>
              </a:rPr>
              <a:t>elsyhe.voorhees@dc.gov</a:t>
            </a:r>
            <a:r>
              <a:rPr lang="en-US" sz="2000" dirty="0">
                <a:solidFill>
                  <a:srgbClr val="000000"/>
                </a:solidFill>
                <a:effectLst/>
                <a:ea typeface="Cambria" panose="02040503050406030204" pitchFamily="18" charset="0"/>
                <a:cs typeface="Times New Roman" panose="02020603050405020304" pitchFamily="18" charset="0"/>
              </a:rPr>
              <a:t>  </a:t>
            </a:r>
          </a:p>
          <a:p>
            <a:pPr marL="0" indent="0" algn="just" eaLnBrk="1" hangingPunct="1">
              <a:lnSpc>
                <a:spcPct val="80000"/>
              </a:lnSpc>
              <a:buNone/>
              <a:defRPr/>
            </a:pPr>
            <a:endParaRPr lang="en-US" sz="1800" dirty="0">
              <a:latin typeface="Calibri" panose="020F0502020204030204" pitchFamily="34" charset="0"/>
            </a:endParaRPr>
          </a:p>
          <a:p>
            <a:pPr marL="0" indent="0" eaLnBrk="1" hangingPunct="1">
              <a:lnSpc>
                <a:spcPct val="80000"/>
              </a:lnSpc>
              <a:buNone/>
              <a:defRPr/>
            </a:pPr>
            <a:endParaRPr lang="en-US" sz="1800" dirty="0">
              <a:latin typeface="Calibri" panose="020F0502020204030204" pitchFamily="34" charset="0"/>
            </a:endParaRPr>
          </a:p>
          <a:p>
            <a:pPr marL="0" indent="0" eaLnBrk="1" hangingPunct="1">
              <a:lnSpc>
                <a:spcPct val="80000"/>
              </a:lnSpc>
              <a:buNone/>
              <a:defRPr/>
            </a:pPr>
            <a:endParaRPr lang="en-US" sz="1800" dirty="0">
              <a:latin typeface="Calibri" panose="020F0502020204030204" pitchFamily="34" charset="0"/>
            </a:endParaRPr>
          </a:p>
          <a:p>
            <a:pPr marL="0" indent="0" eaLnBrk="1" hangingPunct="1">
              <a:lnSpc>
                <a:spcPct val="80000"/>
              </a:lnSpc>
              <a:buFontTx/>
              <a:buNone/>
              <a:defRPr/>
            </a:pPr>
            <a:endParaRPr lang="en-US" altLang="en-US" sz="1800" dirty="0">
              <a:latin typeface="Calibri" panose="020F0502020204030204" pitchFamily="34" charset="0"/>
            </a:endParaRPr>
          </a:p>
        </p:txBody>
      </p:sp>
      <p:sp>
        <p:nvSpPr>
          <p:cNvPr id="6148" name="Line 4"/>
          <p:cNvSpPr>
            <a:spLocks noChangeShapeType="1"/>
          </p:cNvSpPr>
          <p:nvPr/>
        </p:nvSpPr>
        <p:spPr bwMode="auto">
          <a:xfrm flipH="1">
            <a:off x="1066800" y="67640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46</a:t>
            </a:fld>
            <a:endParaRPr lang="en-US" dirty="0"/>
          </a:p>
        </p:txBody>
      </p:sp>
      <p:sp>
        <p:nvSpPr>
          <p:cNvPr id="2" name="Rectangle 3">
            <a:extLst>
              <a:ext uri="{FF2B5EF4-FFF2-40B4-BE49-F238E27FC236}">
                <a16:creationId xmlns:a16="http://schemas.microsoft.com/office/drawing/2014/main" id="{45A57331-3FCE-1C2E-33F2-4571BB05AA93}"/>
              </a:ext>
            </a:extLst>
          </p:cNvPr>
          <p:cNvSpPr txBox="1">
            <a:spLocks noChangeArrowheads="1"/>
          </p:cNvSpPr>
          <p:nvPr/>
        </p:nvSpPr>
        <p:spPr bwMode="auto">
          <a:xfrm>
            <a:off x="4402232" y="964286"/>
            <a:ext cx="4577646" cy="492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marL="0" indent="0" defTabSz="914400" eaLnBrk="1" hangingPunct="1">
              <a:lnSpc>
                <a:spcPct val="80000"/>
              </a:lnSpc>
              <a:buFontTx/>
              <a:buNone/>
              <a:defRPr/>
            </a:pPr>
            <a:endParaRPr lang="en-US" sz="2400" kern="0" dirty="0">
              <a:latin typeface="Calibri" panose="020F0502020204030204" pitchFamily="34" charset="0"/>
            </a:endParaRPr>
          </a:p>
          <a:p>
            <a:pPr marL="0" indent="0" defTabSz="914400">
              <a:spcBef>
                <a:spcPts val="200"/>
              </a:spcBef>
              <a:spcAft>
                <a:spcPts val="0"/>
              </a:spcAft>
              <a:buNone/>
            </a:pPr>
            <a:r>
              <a:rPr lang="en-US" sz="2000" b="1" u="sng" kern="0" dirty="0">
                <a:solidFill>
                  <a:srgbClr val="000000"/>
                </a:solidFill>
                <a:ea typeface="Cambria" panose="02040503050406030204" pitchFamily="18" charset="0"/>
                <a:cs typeface="Times New Roman" panose="02020603050405020304" pitchFamily="18" charset="0"/>
              </a:rPr>
              <a:t>Fiscal Management Office</a:t>
            </a:r>
          </a:p>
          <a:p>
            <a:pPr marL="0" indent="0" defTabSz="914400">
              <a:spcBef>
                <a:spcPts val="200"/>
              </a:spcBef>
              <a:spcAft>
                <a:spcPts val="0"/>
              </a:spcAft>
              <a:buNone/>
            </a:pPr>
            <a:endParaRPr lang="en-US" sz="2000" b="1" kern="0" dirty="0">
              <a:solidFill>
                <a:srgbClr val="000000"/>
              </a:solidFill>
              <a:ea typeface="Cambria" panose="02040503050406030204" pitchFamily="18" charset="0"/>
              <a:cs typeface="Times New Roman" panose="02020603050405020304" pitchFamily="18" charset="0"/>
            </a:endParaRPr>
          </a:p>
          <a:p>
            <a:pPr marL="114272" lvl="1" indent="0" defTabSz="914400">
              <a:spcBef>
                <a:spcPts val="0"/>
              </a:spcBef>
              <a:spcAft>
                <a:spcPts val="800"/>
              </a:spcAft>
              <a:buNone/>
            </a:pPr>
            <a:r>
              <a:rPr lang="en-US" sz="2000" kern="0" dirty="0" err="1">
                <a:solidFill>
                  <a:srgbClr val="000000"/>
                </a:solidFill>
                <a:ea typeface="Cambria" panose="02040503050406030204" pitchFamily="18" charset="0"/>
                <a:cs typeface="Times New Roman" panose="02020603050405020304" pitchFamily="18" charset="0"/>
              </a:rPr>
              <a:t>Tywana</a:t>
            </a:r>
            <a:r>
              <a:rPr lang="en-US" sz="2000" kern="0" dirty="0">
                <a:solidFill>
                  <a:srgbClr val="000000"/>
                </a:solidFill>
                <a:ea typeface="Cambria" panose="02040503050406030204" pitchFamily="18" charset="0"/>
                <a:cs typeface="Times New Roman" panose="02020603050405020304" pitchFamily="18" charset="0"/>
              </a:rPr>
              <a:t> Reed</a:t>
            </a:r>
          </a:p>
          <a:p>
            <a:pPr marL="114272" lvl="1" indent="0" defTabSz="914400">
              <a:spcBef>
                <a:spcPts val="0"/>
              </a:spcBef>
              <a:spcAft>
                <a:spcPts val="800"/>
              </a:spcAft>
              <a:buNone/>
            </a:pPr>
            <a:r>
              <a:rPr lang="en-US" sz="2000" kern="0" dirty="0">
                <a:solidFill>
                  <a:srgbClr val="000000"/>
                </a:solidFill>
                <a:ea typeface="Cambria" panose="02040503050406030204" pitchFamily="18" charset="0"/>
                <a:cs typeface="Times New Roman" panose="02020603050405020304" pitchFamily="18" charset="0"/>
              </a:rPr>
              <a:t>(202) 673-3532 </a:t>
            </a:r>
          </a:p>
          <a:p>
            <a:pPr marL="114272" lvl="1" indent="0" defTabSz="914400">
              <a:spcBef>
                <a:spcPts val="0"/>
              </a:spcBef>
              <a:spcAft>
                <a:spcPts val="800"/>
              </a:spcAft>
              <a:buNone/>
            </a:pPr>
            <a:r>
              <a:rPr lang="en-US" sz="2000" kern="0" dirty="0">
                <a:solidFill>
                  <a:srgbClr val="000000"/>
                </a:solidFill>
                <a:ea typeface="Cambria" panose="02040503050406030204" pitchFamily="18" charset="0"/>
                <a:cs typeface="Times New Roman" panose="02020603050405020304" pitchFamily="18" charset="0"/>
              </a:rPr>
              <a:t>t</a:t>
            </a:r>
            <a:r>
              <a:rPr lang="en-US" sz="2000" kern="0" dirty="0">
                <a:solidFill>
                  <a:srgbClr val="000000"/>
                </a:solidFill>
                <a:ea typeface="Cambria" panose="020405030504060302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ywana.reed@dc.gov</a:t>
            </a:r>
            <a:r>
              <a:rPr lang="en-US" sz="2000" kern="0" dirty="0">
                <a:solidFill>
                  <a:srgbClr val="000000"/>
                </a:solidFill>
                <a:ea typeface="Cambria" panose="02040503050406030204" pitchFamily="18" charset="0"/>
                <a:cs typeface="Times New Roman" panose="02020603050405020304" pitchFamily="18" charset="0"/>
              </a:rPr>
              <a:t> </a:t>
            </a:r>
          </a:p>
          <a:p>
            <a:pPr marL="0" indent="0" defTabSz="914400">
              <a:spcBef>
                <a:spcPts val="200"/>
              </a:spcBef>
              <a:spcAft>
                <a:spcPts val="0"/>
              </a:spcAft>
              <a:buNone/>
            </a:pPr>
            <a:endParaRPr lang="en-US" sz="2000" b="1" u="sng" kern="0" dirty="0">
              <a:solidFill>
                <a:srgbClr val="000000"/>
              </a:solidFill>
              <a:ea typeface="Cambria" panose="02040503050406030204" pitchFamily="18" charset="0"/>
              <a:cs typeface="Times New Roman" panose="02020603050405020304" pitchFamily="18" charset="0"/>
            </a:endParaRPr>
          </a:p>
          <a:p>
            <a:pPr marL="0" indent="0" defTabSz="914400">
              <a:spcBef>
                <a:spcPts val="200"/>
              </a:spcBef>
              <a:spcAft>
                <a:spcPts val="0"/>
              </a:spcAft>
              <a:buNone/>
            </a:pPr>
            <a:br>
              <a:rPr lang="en-US" sz="2000" b="1" u="sng" kern="0" dirty="0">
                <a:solidFill>
                  <a:srgbClr val="000000"/>
                </a:solidFill>
                <a:ea typeface="Cambria" panose="02040503050406030204" pitchFamily="18" charset="0"/>
                <a:cs typeface="Times New Roman" panose="02020603050405020304" pitchFamily="18" charset="0"/>
              </a:rPr>
            </a:br>
            <a:r>
              <a:rPr lang="en-US" sz="2000" b="1" u="sng" kern="0" dirty="0">
                <a:solidFill>
                  <a:srgbClr val="000000"/>
                </a:solidFill>
                <a:ea typeface="Cambria" panose="02040503050406030204" pitchFamily="18" charset="0"/>
                <a:cs typeface="Times New Roman" panose="02020603050405020304" pitchFamily="18" charset="0"/>
              </a:rPr>
              <a:t>Grants Management Office </a:t>
            </a:r>
          </a:p>
          <a:p>
            <a:pPr marL="0" indent="0" defTabSz="914400">
              <a:spcBef>
                <a:spcPts val="200"/>
              </a:spcBef>
              <a:spcAft>
                <a:spcPts val="0"/>
              </a:spcAft>
              <a:buNone/>
            </a:pPr>
            <a:endParaRPr lang="en-US" sz="2000" b="1" kern="0" dirty="0">
              <a:solidFill>
                <a:srgbClr val="000000"/>
              </a:solidFill>
              <a:ea typeface="Cambria" panose="02040503050406030204" pitchFamily="18" charset="0"/>
              <a:cs typeface="Times New Roman" panose="02020603050405020304" pitchFamily="18" charset="0"/>
            </a:endParaRPr>
          </a:p>
          <a:p>
            <a:pPr marL="114272" lvl="1" indent="0" defTabSz="914400">
              <a:spcBef>
                <a:spcPts val="0"/>
              </a:spcBef>
              <a:spcAft>
                <a:spcPts val="800"/>
              </a:spcAft>
              <a:buNone/>
            </a:pPr>
            <a:r>
              <a:rPr lang="en-US" sz="2000" kern="0" dirty="0">
                <a:solidFill>
                  <a:srgbClr val="000000"/>
                </a:solidFill>
                <a:ea typeface="Cambria" panose="02040503050406030204" pitchFamily="18" charset="0"/>
                <a:cs typeface="Times New Roman" panose="02020603050405020304" pitchFamily="18" charset="0"/>
              </a:rPr>
              <a:t>Toussaint Tingling-Clemmons</a:t>
            </a:r>
          </a:p>
          <a:p>
            <a:pPr marL="114272" lvl="1" indent="0" defTabSz="914400">
              <a:spcBef>
                <a:spcPts val="0"/>
              </a:spcBef>
              <a:spcAft>
                <a:spcPts val="800"/>
              </a:spcAft>
              <a:buNone/>
            </a:pPr>
            <a:r>
              <a:rPr lang="en-US" sz="2000" kern="0" dirty="0">
                <a:solidFill>
                  <a:srgbClr val="000000"/>
                </a:solidFill>
                <a:ea typeface="Cambria" panose="02040503050406030204" pitchFamily="18" charset="0"/>
                <a:cs typeface="Times New Roman" panose="02020603050405020304" pitchFamily="18" charset="0"/>
              </a:rPr>
              <a:t> (202) 673-3426 </a:t>
            </a:r>
          </a:p>
          <a:p>
            <a:pPr marL="114272" lvl="1" indent="0" defTabSz="914400">
              <a:spcBef>
                <a:spcPts val="0"/>
              </a:spcBef>
              <a:spcAft>
                <a:spcPts val="800"/>
              </a:spcAft>
              <a:buNone/>
            </a:pPr>
            <a:r>
              <a:rPr lang="en-US" sz="2000" kern="0" dirty="0">
                <a:solidFill>
                  <a:srgbClr val="000000"/>
                </a:solidFill>
                <a:ea typeface="Cambria" panose="020405030504060302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Toussaint.tingling-clemmons@dc.gov</a:t>
            </a:r>
            <a:r>
              <a:rPr lang="en-US" sz="2000" kern="0" dirty="0">
                <a:solidFill>
                  <a:srgbClr val="000000"/>
                </a:solidFill>
                <a:ea typeface="Cambria" panose="02040503050406030204" pitchFamily="18" charset="0"/>
                <a:cs typeface="Times New Roman" panose="02020603050405020304" pitchFamily="18" charset="0"/>
              </a:rPr>
              <a:t> </a:t>
            </a:r>
          </a:p>
          <a:p>
            <a:pPr marL="0" indent="0" algn="just" defTabSz="914400" eaLnBrk="1" hangingPunct="1">
              <a:lnSpc>
                <a:spcPct val="80000"/>
              </a:lnSpc>
              <a:buFontTx/>
              <a:buNone/>
              <a:defRPr/>
            </a:pPr>
            <a:endParaRPr lang="en-US" sz="1800" kern="0" dirty="0">
              <a:latin typeface="Calibri" panose="020F0502020204030204" pitchFamily="34" charset="0"/>
            </a:endParaRPr>
          </a:p>
          <a:p>
            <a:pPr marL="0" indent="0" defTabSz="914400" eaLnBrk="1" hangingPunct="1">
              <a:lnSpc>
                <a:spcPct val="80000"/>
              </a:lnSpc>
              <a:buFontTx/>
              <a:buNone/>
              <a:defRPr/>
            </a:pPr>
            <a:endParaRPr lang="en-US" sz="1800" kern="0" dirty="0">
              <a:latin typeface="Calibri" panose="020F0502020204030204" pitchFamily="34" charset="0"/>
            </a:endParaRPr>
          </a:p>
          <a:p>
            <a:pPr marL="0" indent="0" defTabSz="914400" eaLnBrk="1" hangingPunct="1">
              <a:lnSpc>
                <a:spcPct val="80000"/>
              </a:lnSpc>
              <a:buFontTx/>
              <a:buNone/>
              <a:defRPr/>
            </a:pPr>
            <a:endParaRPr lang="en-US" sz="1800" kern="0" dirty="0">
              <a:latin typeface="Calibri" panose="020F0502020204030204" pitchFamily="34" charset="0"/>
            </a:endParaRPr>
          </a:p>
          <a:p>
            <a:pPr marL="0" indent="0" defTabSz="914400" eaLnBrk="1" hangingPunct="1">
              <a:lnSpc>
                <a:spcPct val="80000"/>
              </a:lnSpc>
              <a:buFontTx/>
              <a:buNone/>
              <a:defRPr/>
            </a:pPr>
            <a:endParaRPr lang="en-US" altLang="en-US" sz="1800" kern="0" dirty="0">
              <a:latin typeface="Calibri" panose="020F0502020204030204" pitchFamily="34" charset="0"/>
            </a:endParaRPr>
          </a:p>
        </p:txBody>
      </p:sp>
    </p:spTree>
    <p:extLst>
      <p:ext uri="{BB962C8B-B14F-4D97-AF65-F5344CB8AC3E}">
        <p14:creationId xmlns:p14="http://schemas.microsoft.com/office/powerpoint/2010/main" val="4114371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95300" y="-212942"/>
            <a:ext cx="8229600" cy="1143000"/>
          </a:xfrm>
        </p:spPr>
        <p:txBody>
          <a:bodyPr/>
          <a:lstStyle/>
          <a:p>
            <a:pPr>
              <a:defRPr/>
            </a:pPr>
            <a:r>
              <a:rPr lang="en-US" sz="2400" b="1" dirty="0">
                <a:solidFill>
                  <a:schemeClr val="tx1"/>
                </a:solidFill>
                <a:ea typeface="+mn-ea"/>
                <a:cs typeface="+mn-cs"/>
              </a:rPr>
              <a:t>Questions</a:t>
            </a:r>
            <a:endParaRPr lang="en-US" sz="2400" dirty="0"/>
          </a:p>
        </p:txBody>
      </p:sp>
      <p:sp>
        <p:nvSpPr>
          <p:cNvPr id="53252"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47</a:t>
            </a:fld>
            <a:endParaRPr lang="en-US" dirty="0">
              <a:solidFill>
                <a:srgbClr val="FFFFFF"/>
              </a:solidFill>
            </a:endParaRPr>
          </a:p>
        </p:txBody>
      </p:sp>
      <p:pic>
        <p:nvPicPr>
          <p:cNvPr id="3" name="Content Placeholder 2"/>
          <p:cNvPicPr>
            <a:picLocks noGrp="1" noChangeAspect="1"/>
          </p:cNvPicPr>
          <p:nvPr>
            <p:ph idx="1"/>
          </p:nvPr>
        </p:nvPicPr>
        <p:blipFill>
          <a:blip r:embed="rId3"/>
          <a:stretch>
            <a:fillRect/>
          </a:stretch>
        </p:blipFill>
        <p:spPr>
          <a:xfrm>
            <a:off x="2366962" y="930058"/>
            <a:ext cx="4486275" cy="4486275"/>
          </a:xfrm>
          <a:prstGeom prst="rect">
            <a:avLst/>
          </a:prstGeom>
        </p:spPr>
      </p:pic>
    </p:spTree>
    <p:extLst>
      <p:ext uri="{BB962C8B-B14F-4D97-AF65-F5344CB8AC3E}">
        <p14:creationId xmlns:p14="http://schemas.microsoft.com/office/powerpoint/2010/main" val="78276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12942"/>
            <a:ext cx="8229600" cy="1143000"/>
          </a:xfrm>
        </p:spPr>
        <p:txBody>
          <a:bodyPr/>
          <a:lstStyle/>
          <a:p>
            <a:r>
              <a:rPr lang="en-US" altLang="en-US" sz="2400" b="1" dirty="0"/>
              <a:t>Definitions </a:t>
            </a:r>
            <a:r>
              <a:rPr lang="en-US" altLang="en-US" sz="2400" dirty="0"/>
              <a:t>(pgs. 12-13)</a:t>
            </a:r>
            <a:endParaRPr lang="en-US" altLang="en-US" sz="2400" b="1" dirty="0"/>
          </a:p>
        </p:txBody>
      </p:sp>
      <p:sp>
        <p:nvSpPr>
          <p:cNvPr id="5123" name="Content Placeholder 2"/>
          <p:cNvSpPr>
            <a:spLocks noGrp="1"/>
          </p:cNvSpPr>
          <p:nvPr>
            <p:ph idx="1"/>
          </p:nvPr>
        </p:nvSpPr>
        <p:spPr>
          <a:xfrm>
            <a:off x="445480" y="883053"/>
            <a:ext cx="7479324" cy="5257800"/>
          </a:xfrm>
        </p:spPr>
        <p:txBody>
          <a:bodyPr/>
          <a:lstStyle/>
          <a:p>
            <a:pPr marL="514350" indent="-514350" eaLnBrk="1" hangingPunct="1">
              <a:buFont typeface="Arial" charset="0"/>
              <a:buAutoNum type="arabicPeriod"/>
              <a:defRPr/>
            </a:pPr>
            <a:r>
              <a:rPr lang="en-US" sz="2400" b="1" dirty="0">
                <a:ea typeface="Cambria" panose="02040503050406030204" pitchFamily="18" charset="0"/>
              </a:rPr>
              <a:t>Children and youth </a:t>
            </a:r>
            <a:r>
              <a:rPr lang="en-US" sz="2400" dirty="0">
                <a:ea typeface="Cambria" panose="02040503050406030204" pitchFamily="18" charset="0"/>
              </a:rPr>
              <a:t>(including transitional aged youth) are defined as persons aged 0 through 25. </a:t>
            </a:r>
          </a:p>
          <a:p>
            <a:pPr marL="514350" indent="-514350" eaLnBrk="1" hangingPunct="1">
              <a:buFont typeface="Arial" charset="0"/>
              <a:buAutoNum type="arabicPeriod"/>
              <a:defRPr/>
            </a:pPr>
            <a:r>
              <a:rPr lang="en-US" sz="2400" b="1" dirty="0">
                <a:ea typeface="Cambria" panose="02040503050406030204" pitchFamily="18" charset="0"/>
              </a:rPr>
              <a:t>Community prevention </a:t>
            </a:r>
            <a:r>
              <a:rPr lang="en-US" sz="2400" dirty="0">
                <a:ea typeface="Cambria" panose="02040503050406030204" pitchFamily="18" charset="0"/>
              </a:rPr>
              <a:t>is defined in terms of locations where people live, work, and play and often results in partnerships or “prevention networks.”</a:t>
            </a:r>
          </a:p>
          <a:p>
            <a:pPr marL="514350" indent="-514350" eaLnBrk="1" hangingPunct="1">
              <a:buFont typeface="Arial" charset="0"/>
              <a:buAutoNum type="arabicPeriod"/>
              <a:defRPr/>
            </a:pPr>
            <a:r>
              <a:rPr lang="en-US" sz="2400" b="1" dirty="0">
                <a:ea typeface="Cambria" panose="02040503050406030204" pitchFamily="18" charset="0"/>
              </a:rPr>
              <a:t>Community capacity </a:t>
            </a:r>
            <a:r>
              <a:rPr lang="en-US" sz="2400" dirty="0">
                <a:ea typeface="Cambria" panose="02040503050406030204" pitchFamily="18" charset="0"/>
              </a:rPr>
              <a:t>refers to the ability of individuals at the local level to work together to affect conditions that increase risk for substance use among children and youth. </a:t>
            </a:r>
          </a:p>
        </p:txBody>
      </p:sp>
      <p:sp>
        <p:nvSpPr>
          <p:cNvPr id="20484"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a:xfrm>
            <a:off x="7760640" y="6427513"/>
            <a:ext cx="1402237" cy="476250"/>
          </a:xfrm>
        </p:spPr>
        <p:txBody>
          <a:bodyPr/>
          <a:lstStyle/>
          <a:p>
            <a:pPr>
              <a:defRPr/>
            </a:pPr>
            <a:fld id="{4537384E-86E4-45D8-B313-D6638C7ED0DF}" type="slidenum">
              <a:rPr lang="en-US" smtClean="0"/>
              <a:pPr>
                <a:defRPr/>
              </a:pPr>
              <a:t>5</a:t>
            </a:fld>
            <a:endParaRPr lang="en-US" dirty="0"/>
          </a:p>
        </p:txBody>
      </p:sp>
    </p:spTree>
    <p:extLst>
      <p:ext uri="{BB962C8B-B14F-4D97-AF65-F5344CB8AC3E}">
        <p14:creationId xmlns:p14="http://schemas.microsoft.com/office/powerpoint/2010/main" val="357811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12942"/>
            <a:ext cx="8229600" cy="1143000"/>
          </a:xfrm>
        </p:spPr>
        <p:txBody>
          <a:bodyPr/>
          <a:lstStyle/>
          <a:p>
            <a:r>
              <a:rPr lang="en-US" altLang="en-US" sz="2400" b="1" dirty="0"/>
              <a:t>Definitions cont’d. </a:t>
            </a:r>
            <a:r>
              <a:rPr lang="en-US" altLang="en-US" sz="2400" dirty="0"/>
              <a:t>(pgs. 12-13)</a:t>
            </a:r>
          </a:p>
        </p:txBody>
      </p:sp>
      <p:sp>
        <p:nvSpPr>
          <p:cNvPr id="21507" name="Content Placeholder 2"/>
          <p:cNvSpPr>
            <a:spLocks noGrp="1"/>
          </p:cNvSpPr>
          <p:nvPr>
            <p:ph idx="1"/>
          </p:nvPr>
        </p:nvSpPr>
        <p:spPr>
          <a:xfrm>
            <a:off x="457200" y="1043836"/>
            <a:ext cx="8229600" cy="5105400"/>
          </a:xfrm>
        </p:spPr>
        <p:txBody>
          <a:bodyPr/>
          <a:lstStyle/>
          <a:p>
            <a:pPr marL="514350" indent="-514350" eaLnBrk="1" hangingPunct="1">
              <a:buFont typeface="Arial" charset="0"/>
              <a:buAutoNum type="arabicPeriod" startAt="4"/>
            </a:pPr>
            <a:r>
              <a:rPr lang="en-US" sz="2400" b="1" dirty="0">
                <a:ea typeface="Cambria" panose="02040503050406030204" pitchFamily="18" charset="0"/>
              </a:rPr>
              <a:t>Community readiness </a:t>
            </a:r>
            <a:r>
              <a:rPr lang="en-US" sz="2400" dirty="0">
                <a:ea typeface="Cambria" panose="02040503050406030204" pitchFamily="18" charset="0"/>
              </a:rPr>
              <a:t>includes but is not limited to a history of community cooperation on substance use prevention issues; financial and human resources dedicated to prevention; strength of community leadership; demonstrated commitment to working cooperatively in community partnerships; demonstrated leadership capacity for serving as catalysts for community change; and active prevention efforts already underway as demonstrated by community changes facilitated by multiple sectors, a variety of appropriate strategies, and data driven outcomes. </a:t>
            </a:r>
          </a:p>
          <a:p>
            <a:pPr>
              <a:buFontTx/>
              <a:buNone/>
            </a:pPr>
            <a:endParaRPr lang="en-US" altLang="en-US" sz="2400" dirty="0"/>
          </a:p>
        </p:txBody>
      </p:sp>
      <p:sp>
        <p:nvSpPr>
          <p:cNvPr id="21508"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6</a:t>
            </a:fld>
            <a:endParaRPr lang="en-US" dirty="0"/>
          </a:p>
        </p:txBody>
      </p:sp>
    </p:spTree>
    <p:extLst>
      <p:ext uri="{BB962C8B-B14F-4D97-AF65-F5344CB8AC3E}">
        <p14:creationId xmlns:p14="http://schemas.microsoft.com/office/powerpoint/2010/main" val="374543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12942"/>
            <a:ext cx="8229600" cy="1143000"/>
          </a:xfrm>
        </p:spPr>
        <p:txBody>
          <a:bodyPr/>
          <a:lstStyle/>
          <a:p>
            <a:r>
              <a:rPr lang="en-US" altLang="en-US" sz="2400" b="1" dirty="0"/>
              <a:t>Definitions cont’d. </a:t>
            </a:r>
            <a:r>
              <a:rPr lang="en-US" altLang="en-US" sz="2400" dirty="0"/>
              <a:t>(pgs. 12-13)</a:t>
            </a:r>
          </a:p>
        </p:txBody>
      </p:sp>
      <p:sp>
        <p:nvSpPr>
          <p:cNvPr id="21507" name="Content Placeholder 2"/>
          <p:cNvSpPr>
            <a:spLocks noGrp="1"/>
          </p:cNvSpPr>
          <p:nvPr>
            <p:ph idx="1"/>
          </p:nvPr>
        </p:nvSpPr>
        <p:spPr>
          <a:xfrm>
            <a:off x="457200" y="1043836"/>
            <a:ext cx="8229600" cy="5105400"/>
          </a:xfrm>
        </p:spPr>
        <p:txBody>
          <a:bodyPr/>
          <a:lstStyle/>
          <a:p>
            <a:pPr marL="514350" indent="-514350" eaLnBrk="1" hangingPunct="1">
              <a:buFont typeface="Arial" charset="0"/>
              <a:buAutoNum type="arabicPeriod" startAt="4"/>
            </a:pPr>
            <a:r>
              <a:rPr lang="en-US" sz="2400" b="1" dirty="0">
                <a:ea typeface="Cambria" panose="02040503050406030204" pitchFamily="18" charset="0"/>
              </a:rPr>
              <a:t>The Conceptual Framework </a:t>
            </a:r>
            <a:r>
              <a:rPr lang="en-US" sz="2400" dirty="0">
                <a:ea typeface="Cambria" panose="02040503050406030204" pitchFamily="18" charset="0"/>
              </a:rPr>
              <a:t>(Attachment I) is a visual diagram based on the Theory of Change which describes the problem, the risk factor(s), the local conditions in the designated wards, and also helps identify and select strategies that address the core functions of Community Education, Community Leadership and Community Changes through the creation of local Community Prevention Networks (CPNs) which will address those specific risk factors and local conditions in their proposed wards.  </a:t>
            </a:r>
          </a:p>
          <a:p>
            <a:pPr marL="514350" indent="-514350" eaLnBrk="1" hangingPunct="1">
              <a:buFont typeface="Arial" charset="0"/>
              <a:buAutoNum type="arabicPeriod" startAt="4"/>
            </a:pPr>
            <a:r>
              <a:rPr lang="en-US" sz="2400" b="1" dirty="0">
                <a:ea typeface="Cambria" panose="02040503050406030204" pitchFamily="18" charset="0"/>
              </a:rPr>
              <a:t>Prevention</a:t>
            </a:r>
            <a:r>
              <a:rPr lang="en-US" sz="2400" dirty="0">
                <a:ea typeface="Cambria" panose="02040503050406030204" pitchFamily="18" charset="0"/>
              </a:rPr>
              <a:t> is defined as creating conditions for healthy individuals, families, and communities to reduce risk of and increase protection from ATOD use among youth</a:t>
            </a:r>
          </a:p>
          <a:p>
            <a:pPr marL="514350" indent="-514350" eaLnBrk="1" hangingPunct="1">
              <a:buFont typeface="Arial" charset="0"/>
              <a:buAutoNum type="arabicPeriod" startAt="4"/>
            </a:pPr>
            <a:endParaRPr lang="en-US" sz="2400" dirty="0">
              <a:ea typeface="Cambria" panose="02040503050406030204" pitchFamily="18" charset="0"/>
            </a:endParaRPr>
          </a:p>
          <a:p>
            <a:pPr>
              <a:buFontTx/>
              <a:buNone/>
            </a:pPr>
            <a:endParaRPr lang="en-US" altLang="en-US" sz="2400" dirty="0"/>
          </a:p>
        </p:txBody>
      </p:sp>
      <p:sp>
        <p:nvSpPr>
          <p:cNvPr id="21508"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fld id="{4537384E-86E4-45D8-B313-D6638C7ED0DF}" type="slidenum">
              <a:rPr kumimoji="0" lang="en-US" sz="18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l" defTabSz="914186"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323128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12942"/>
            <a:ext cx="8229600" cy="1143000"/>
          </a:xfrm>
        </p:spPr>
        <p:txBody>
          <a:bodyPr/>
          <a:lstStyle/>
          <a:p>
            <a:r>
              <a:rPr lang="en-US" altLang="en-US" sz="2400" b="1" dirty="0"/>
              <a:t>Definitions cont’d. </a:t>
            </a:r>
            <a:r>
              <a:rPr lang="en-US" altLang="en-US" sz="2400" dirty="0"/>
              <a:t>(pgs. 12-13)</a:t>
            </a:r>
          </a:p>
        </p:txBody>
      </p:sp>
      <p:sp>
        <p:nvSpPr>
          <p:cNvPr id="21507" name="Content Placeholder 2"/>
          <p:cNvSpPr>
            <a:spLocks noGrp="1"/>
          </p:cNvSpPr>
          <p:nvPr>
            <p:ph idx="1"/>
          </p:nvPr>
        </p:nvSpPr>
        <p:spPr>
          <a:xfrm>
            <a:off x="457200" y="1043836"/>
            <a:ext cx="8229600" cy="5105400"/>
          </a:xfrm>
        </p:spPr>
        <p:txBody>
          <a:bodyPr/>
          <a:lstStyle/>
          <a:p>
            <a:pPr marL="514350" indent="-514350" eaLnBrk="1" hangingPunct="1">
              <a:buFont typeface="Arial" charset="0"/>
              <a:buAutoNum type="arabicPeriod" startAt="4"/>
            </a:pPr>
            <a:r>
              <a:rPr lang="en-US" sz="2400" b="1" dirty="0">
                <a:ea typeface="Cambria" panose="02040503050406030204" pitchFamily="18" charset="0"/>
              </a:rPr>
              <a:t>Risk and Protective Factors</a:t>
            </a:r>
            <a:r>
              <a:rPr lang="en-US" sz="2400" dirty="0">
                <a:ea typeface="Cambria" panose="02040503050406030204" pitchFamily="18" charset="0"/>
              </a:rPr>
              <a:t>: Research has identified risk and protective factors that place youth at risk for substance use disorders and interrelated adolescent problems. DBH is collecting District and ward data in order to measure levels of risk and protective factors which include the following: </a:t>
            </a:r>
          </a:p>
          <a:p>
            <a:pPr marL="0" indent="0" eaLnBrk="1" hangingPunct="1">
              <a:buNone/>
            </a:pPr>
            <a:r>
              <a:rPr lang="en-US" sz="2400" dirty="0">
                <a:ea typeface="Cambria" panose="02040503050406030204" pitchFamily="18" charset="0"/>
              </a:rPr>
              <a:t>	- </a:t>
            </a:r>
            <a:r>
              <a:rPr lang="en-US" sz="1800" dirty="0">
                <a:ea typeface="Cambria" panose="02040503050406030204" pitchFamily="18" charset="0"/>
              </a:rPr>
              <a:t>Availability of ATOD; </a:t>
            </a:r>
          </a:p>
          <a:p>
            <a:pPr marL="0" indent="0" eaLnBrk="1" hangingPunct="1">
              <a:buNone/>
            </a:pPr>
            <a:r>
              <a:rPr lang="en-US" sz="1800" dirty="0">
                <a:ea typeface="Cambria" panose="02040503050406030204" pitchFamily="18" charset="0"/>
              </a:rPr>
              <a:t>	- Transitions and mobility; </a:t>
            </a:r>
          </a:p>
          <a:p>
            <a:pPr marL="0" indent="0" eaLnBrk="1" hangingPunct="1">
              <a:buNone/>
            </a:pPr>
            <a:r>
              <a:rPr lang="en-US" sz="1800" dirty="0">
                <a:ea typeface="Cambria" panose="02040503050406030204" pitchFamily="18" charset="0"/>
              </a:rPr>
              <a:t>	- Low neighborhood attachment and community disorganization;</a:t>
            </a:r>
          </a:p>
          <a:p>
            <a:pPr marL="0" indent="0" eaLnBrk="1" hangingPunct="1">
              <a:buNone/>
            </a:pPr>
            <a:r>
              <a:rPr lang="en-US" sz="1800" dirty="0">
                <a:ea typeface="Cambria" panose="02040503050406030204" pitchFamily="18" charset="0"/>
              </a:rPr>
              <a:t>	- Family history of substance use and family management</a:t>
            </a:r>
          </a:p>
          <a:p>
            <a:pPr marL="0" indent="0" eaLnBrk="1" hangingPunct="1">
              <a:buNone/>
            </a:pPr>
            <a:r>
              <a:rPr lang="en-US" sz="1800" dirty="0">
                <a:ea typeface="Cambria" panose="02040503050406030204" pitchFamily="18" charset="0"/>
              </a:rPr>
              <a:t>	   problems;</a:t>
            </a:r>
          </a:p>
          <a:p>
            <a:pPr marL="0" indent="0" eaLnBrk="1" hangingPunct="1">
              <a:buNone/>
            </a:pPr>
            <a:r>
              <a:rPr lang="en-US" sz="1800" dirty="0">
                <a:ea typeface="Cambria" panose="02040503050406030204" pitchFamily="18" charset="0"/>
              </a:rPr>
              <a:t>	- Family conflict and low commitment to school; and</a:t>
            </a:r>
          </a:p>
          <a:p>
            <a:pPr marL="0" indent="0" eaLnBrk="1" hangingPunct="1">
              <a:buNone/>
            </a:pPr>
            <a:r>
              <a:rPr lang="en-US" sz="1800" dirty="0">
                <a:ea typeface="Cambria" panose="02040503050406030204" pitchFamily="18" charset="0"/>
              </a:rPr>
              <a:t>	- Early initiation of alcohol, tobacco, and other drug use (before age</a:t>
            </a:r>
          </a:p>
          <a:p>
            <a:pPr marL="0" indent="0" eaLnBrk="1" hangingPunct="1">
              <a:buNone/>
            </a:pPr>
            <a:r>
              <a:rPr lang="en-US" sz="1800" dirty="0">
                <a:ea typeface="Cambria" panose="02040503050406030204" pitchFamily="18" charset="0"/>
              </a:rPr>
              <a:t>	  13]</a:t>
            </a:r>
          </a:p>
          <a:p>
            <a:pPr>
              <a:buFontTx/>
              <a:buNone/>
            </a:pPr>
            <a:endParaRPr lang="en-US" altLang="en-US" sz="2400" dirty="0"/>
          </a:p>
        </p:txBody>
      </p:sp>
      <p:sp>
        <p:nvSpPr>
          <p:cNvPr id="21508"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fld id="{4537384E-86E4-45D8-B313-D6638C7ED0DF}" type="slidenum">
              <a:rPr kumimoji="0" lang="en-US" sz="18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l" defTabSz="914186"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353237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12942"/>
            <a:ext cx="8229600" cy="1143000"/>
          </a:xfrm>
        </p:spPr>
        <p:txBody>
          <a:bodyPr/>
          <a:lstStyle/>
          <a:p>
            <a:r>
              <a:rPr lang="en-US" altLang="en-US" sz="2400" b="1" dirty="0"/>
              <a:t>Award Information </a:t>
            </a:r>
            <a:r>
              <a:rPr lang="en-US" altLang="en-US" sz="2400" dirty="0"/>
              <a:t>(pg. 10)</a:t>
            </a:r>
            <a:endParaRPr lang="en-US" altLang="en-US" sz="2400" b="1" dirty="0"/>
          </a:p>
        </p:txBody>
      </p:sp>
      <p:sp>
        <p:nvSpPr>
          <p:cNvPr id="8195" name="Content Placeholder 2"/>
          <p:cNvSpPr>
            <a:spLocks noGrp="1"/>
          </p:cNvSpPr>
          <p:nvPr>
            <p:ph idx="1"/>
          </p:nvPr>
        </p:nvSpPr>
        <p:spPr>
          <a:xfrm>
            <a:off x="457200" y="930058"/>
            <a:ext cx="8229600" cy="5332631"/>
          </a:xfrm>
        </p:spPr>
        <p:txBody>
          <a:bodyPr/>
          <a:lstStyle/>
          <a:p>
            <a:pPr>
              <a:spcBef>
                <a:spcPts val="600"/>
              </a:spcBef>
              <a:spcAft>
                <a:spcPts val="600"/>
              </a:spcAft>
            </a:pPr>
            <a:r>
              <a:rPr lang="en-US" sz="2000" b="1" dirty="0">
                <a:ea typeface="Cambria" panose="02040503050406030204" pitchFamily="18" charset="0"/>
              </a:rPr>
              <a:t>Source of Grant Funding: </a:t>
            </a:r>
            <a:r>
              <a:rPr lang="en-US" sz="2000" dirty="0">
                <a:ea typeface="Cambria" panose="02040503050406030204" pitchFamily="18" charset="0"/>
              </a:rPr>
              <a:t>Funding is made available from the United States Department of Health and Human Services (DHHS), Substance Abuse and Mental Health Services Administration (SAMHSA), Substance Use Block Grant (SABG).</a:t>
            </a:r>
          </a:p>
          <a:p>
            <a:pPr marL="0" indent="0">
              <a:spcBef>
                <a:spcPts val="600"/>
              </a:spcBef>
              <a:spcAft>
                <a:spcPts val="600"/>
              </a:spcAft>
              <a:buNone/>
            </a:pPr>
            <a:endParaRPr lang="en-US" sz="2000" dirty="0">
              <a:ea typeface="Cambria" panose="02040503050406030204" pitchFamily="18" charset="0"/>
            </a:endParaRPr>
          </a:p>
          <a:p>
            <a:pPr>
              <a:spcBef>
                <a:spcPts val="600"/>
              </a:spcBef>
              <a:spcAft>
                <a:spcPts val="600"/>
              </a:spcAft>
            </a:pPr>
            <a:r>
              <a:rPr lang="en-US" sz="2000" b="1" dirty="0">
                <a:ea typeface="Cambria" panose="02040503050406030204" pitchFamily="18" charset="0"/>
              </a:rPr>
              <a:t>Award Funding Available: </a:t>
            </a:r>
            <a:r>
              <a:rPr lang="en-US" sz="2000" dirty="0">
                <a:ea typeface="Cambria" panose="02040503050406030204" pitchFamily="18" charset="0"/>
              </a:rPr>
              <a:t>This RFA will make available a total of $I,000,000 to fund four (4) DCPCs in the amount of $250,000.00 each.</a:t>
            </a:r>
          </a:p>
          <a:p>
            <a:pPr marL="0" indent="0">
              <a:spcBef>
                <a:spcPts val="600"/>
              </a:spcBef>
              <a:spcAft>
                <a:spcPts val="600"/>
              </a:spcAft>
              <a:buNone/>
            </a:pPr>
            <a:endParaRPr lang="en-US" sz="2000" dirty="0">
              <a:ea typeface="Cambria" panose="02040503050406030204" pitchFamily="18" charset="0"/>
            </a:endParaRPr>
          </a:p>
          <a:p>
            <a:pPr>
              <a:spcBef>
                <a:spcPts val="600"/>
              </a:spcBef>
              <a:spcAft>
                <a:spcPts val="600"/>
              </a:spcAft>
            </a:pPr>
            <a:r>
              <a:rPr lang="en-US" sz="2000" b="1" dirty="0">
                <a:ea typeface="Cambria" panose="02040503050406030204" pitchFamily="18" charset="0"/>
              </a:rPr>
              <a:t>Performance and Funding Period: </a:t>
            </a:r>
            <a:r>
              <a:rPr lang="en-US" sz="2000" dirty="0">
                <a:ea typeface="Cambria" panose="02040503050406030204" pitchFamily="18" charset="0"/>
              </a:rPr>
              <a:t>The anticipated performance and funding period is October 2, 2023 – September 29, 2024. </a:t>
            </a:r>
            <a:r>
              <a:rPr lang="en-US" sz="2000" b="1" dirty="0">
                <a:ea typeface="Cambria" panose="02040503050406030204" pitchFamily="18" charset="0"/>
              </a:rPr>
              <a:t>The number of awards, budget periods and award amounts are contingent upon the continued availability of funds and the recipient’s performance. </a:t>
            </a:r>
            <a:endParaRPr lang="en-US" sz="2000" dirty="0">
              <a:ea typeface="Cambria" panose="02040503050406030204" pitchFamily="18" charset="0"/>
            </a:endParaRPr>
          </a:p>
          <a:p>
            <a:pPr marL="457092" lvl="1" indent="0">
              <a:buNone/>
              <a:defRPr/>
            </a:pPr>
            <a:endParaRPr lang="en-US" altLang="en-US" dirty="0">
              <a:latin typeface="Calibri" panose="020F0502020204030204" pitchFamily="34" charset="0"/>
            </a:endParaRPr>
          </a:p>
          <a:p>
            <a:pPr marL="457092" lvl="1" indent="0">
              <a:buNone/>
              <a:defRPr/>
            </a:pPr>
            <a:endParaRPr lang="en-US" altLang="en-US" sz="2400" dirty="0">
              <a:solidFill>
                <a:srgbClr val="FF0000"/>
              </a:solidFill>
              <a:latin typeface="Calibri" panose="020F0502020204030204" pitchFamily="34" charset="0"/>
            </a:endParaRPr>
          </a:p>
          <a:p>
            <a:pPr lvl="1">
              <a:defRPr/>
            </a:pPr>
            <a:endParaRPr lang="en-US" sz="2400" dirty="0">
              <a:latin typeface="Calibri" panose="020F0502020204030204" pitchFamily="34" charset="0"/>
            </a:endParaRPr>
          </a:p>
        </p:txBody>
      </p:sp>
      <p:sp>
        <p:nvSpPr>
          <p:cNvPr id="23556"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9</a:t>
            </a:fld>
            <a:endParaRPr lang="en-US" dirty="0"/>
          </a:p>
        </p:txBody>
      </p:sp>
    </p:spTree>
    <p:extLst>
      <p:ext uri="{BB962C8B-B14F-4D97-AF65-F5344CB8AC3E}">
        <p14:creationId xmlns:p14="http://schemas.microsoft.com/office/powerpoint/2010/main" val="365884970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9202C8C0B4AE40B23DE4CC772F378A" ma:contentTypeVersion="6" ma:contentTypeDescription="Create a new document." ma:contentTypeScope="" ma:versionID="4a4e9a560d05b14e786f970c6470782e">
  <xsd:schema xmlns:xsd="http://www.w3.org/2001/XMLSchema" xmlns:xs="http://www.w3.org/2001/XMLSchema" xmlns:p="http://schemas.microsoft.com/office/2006/metadata/properties" targetNamespace="http://schemas.microsoft.com/office/2006/metadata/properties" ma:root="true" ma:fieldsID="58ae8fd8fe0c7ad4f5da78825aa6dd5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8FF703-AC62-4DA7-9E8C-1E3A9EAA5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09A3EDA-7512-4A6E-AC07-CB27E8441245}">
  <ds:schemaRefs>
    <ds:schemaRef ds:uri="http://schemas.microsoft.com/sharepoint/v3/contenttype/forms"/>
  </ds:schemaRefs>
</ds:datastoreItem>
</file>

<file path=customXml/itemProps3.xml><?xml version="1.0" encoding="utf-8"?>
<ds:datastoreItem xmlns:ds="http://schemas.openxmlformats.org/officeDocument/2006/customXml" ds:itemID="{E70DF079-BE9E-42BD-9D36-2EF28F6D947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18626</TotalTime>
  <Words>4445</Words>
  <Application>Microsoft Office PowerPoint</Application>
  <PresentationFormat>Letter Paper (8.5x11 in)</PresentationFormat>
  <Paragraphs>498</Paragraphs>
  <Slides>47</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Cambria</vt:lpstr>
      <vt:lpstr>Century Gothic</vt:lpstr>
      <vt:lpstr>Times New Roman</vt:lpstr>
      <vt:lpstr>Tw Cen MT</vt:lpstr>
      <vt:lpstr>Default Design</vt:lpstr>
      <vt:lpstr>Pre-Application Conference, RFA No. RM0 DCPC070723  DC Prevention Centers Program (DCPC) Thursday, July 13, 2023 | 12:00 – 1:00PM </vt:lpstr>
      <vt:lpstr>Today’s Agenda</vt:lpstr>
      <vt:lpstr>Overview (pg. 10)</vt:lpstr>
      <vt:lpstr>Background (pg. 11)</vt:lpstr>
      <vt:lpstr>Definitions (pgs. 12-13)</vt:lpstr>
      <vt:lpstr>Definitions cont’d. (pgs. 12-13)</vt:lpstr>
      <vt:lpstr>Definitions cont’d. (pgs. 12-13)</vt:lpstr>
      <vt:lpstr>Definitions cont’d. (pgs. 12-13)</vt:lpstr>
      <vt:lpstr>Award Information (pg. 10)</vt:lpstr>
      <vt:lpstr>Eligibility Requirements (p. 11)</vt:lpstr>
      <vt:lpstr>Performance Requirements (pgs. 13)</vt:lpstr>
      <vt:lpstr>Performance Requirements, cont’d (pgs. 13)</vt:lpstr>
      <vt:lpstr>Scope of Work - Core Functions: (pgs. 13-14)</vt:lpstr>
      <vt:lpstr>Application Requirements (pgs. 16-22)</vt:lpstr>
      <vt:lpstr>Project Attachments, (pgs. 18-21) (not counted in page limit)</vt:lpstr>
      <vt:lpstr>Abstract</vt:lpstr>
      <vt:lpstr>Work Plan</vt:lpstr>
      <vt:lpstr>Staffing Plan</vt:lpstr>
      <vt:lpstr>Project Budget and Justification (pg. 19)</vt:lpstr>
      <vt:lpstr>Project Budget and Justification, cont’d</vt:lpstr>
      <vt:lpstr>Project Budget and Justification(cont’d)</vt:lpstr>
      <vt:lpstr>Project Budget and Justification  (Attachment F)</vt:lpstr>
      <vt:lpstr>Advances</vt:lpstr>
      <vt:lpstr>Advance Payment Request Form Template  (Attachment G)</vt:lpstr>
      <vt:lpstr>Business License</vt:lpstr>
      <vt:lpstr>Clean Hands Certification </vt:lpstr>
      <vt:lpstr>Example of Clean Hands Certification  </vt:lpstr>
      <vt:lpstr>IRS Tax-Exempt Determination Letter and 990 Form (Non-Profits Only) </vt:lpstr>
      <vt:lpstr>IRS W-9 Tax Form</vt:lpstr>
      <vt:lpstr>Audited Financial Statements</vt:lpstr>
      <vt:lpstr>Separation of Duties Policy </vt:lpstr>
      <vt:lpstr>Board of Directors</vt:lpstr>
      <vt:lpstr>Unique Entity ID  </vt:lpstr>
      <vt:lpstr>Partner Documents</vt:lpstr>
      <vt:lpstr>Proof of Insurance for: Commercial, General Liability, Professional Liability, Comprehensive Automobile and Worker’s Compensation</vt:lpstr>
      <vt:lpstr>Proof of Insurance for: Commercial, General Liability, Professional Liability, Comprehensive Automobile and Worker’s Compensation </vt:lpstr>
      <vt:lpstr>Additional Attachments (not counted in page limit)</vt:lpstr>
      <vt:lpstr>Attachments A, B and C (pgs. 29-31)</vt:lpstr>
      <vt:lpstr>Attachments 1 – 9 (pgs. 48 -93)</vt:lpstr>
      <vt:lpstr>Evaluation Criteria (p. 22-23)</vt:lpstr>
      <vt:lpstr>Application Scoring (p. 24)</vt:lpstr>
      <vt:lpstr>Helpful Information </vt:lpstr>
      <vt:lpstr>Key Dates (p. 10)</vt:lpstr>
      <vt:lpstr>CHECKLIST FOR RFA APPLICATION (p. 8-9)</vt:lpstr>
      <vt:lpstr>Tips</vt:lpstr>
      <vt:lpstr>Agency Contact Information (p. 27)</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Behavioral Health  Team Meeting February 10, 2016</dc:title>
  <dc:creator>Tanya Royster</dc:creator>
  <cp:lastModifiedBy>Shah, Yasir (DBH)</cp:lastModifiedBy>
  <cp:revision>765</cp:revision>
  <cp:lastPrinted>2022-10-05T15:39:09Z</cp:lastPrinted>
  <dcterms:created xsi:type="dcterms:W3CDTF">2016-02-07T12:30:41Z</dcterms:created>
  <dcterms:modified xsi:type="dcterms:W3CDTF">2023-07-13T17:05:03Z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0x010100D49202C8C0B4AE40B23DE4CC772F378A</vt:lpwstr>
  </property>
</Properties>
</file>