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3" r:id="rId5"/>
    <p:sldMasterId id="2147483686" r:id="rId6"/>
    <p:sldMasterId id="2147483699" r:id="rId7"/>
    <p:sldMasterId id="2147483712" r:id="rId8"/>
    <p:sldMasterId id="2147483725" r:id="rId9"/>
    <p:sldMasterId id="2147483738" r:id="rId10"/>
    <p:sldMasterId id="2147483751" r:id="rId11"/>
  </p:sldMasterIdLst>
  <p:notesMasterIdLst>
    <p:notesMasterId r:id="rId66"/>
  </p:notesMasterIdLst>
  <p:handoutMasterIdLst>
    <p:handoutMasterId r:id="rId67"/>
  </p:handoutMasterIdLst>
  <p:sldIdLst>
    <p:sldId id="558" r:id="rId12"/>
    <p:sldId id="603" r:id="rId13"/>
    <p:sldId id="383" r:id="rId14"/>
    <p:sldId id="654" r:id="rId15"/>
    <p:sldId id="370" r:id="rId16"/>
    <p:sldId id="635" r:id="rId17"/>
    <p:sldId id="655" r:id="rId18"/>
    <p:sldId id="658" r:id="rId19"/>
    <p:sldId id="324" r:id="rId20"/>
    <p:sldId id="386" r:id="rId21"/>
    <p:sldId id="656" r:id="rId22"/>
    <p:sldId id="388" r:id="rId23"/>
    <p:sldId id="657" r:id="rId24"/>
    <p:sldId id="438" r:id="rId25"/>
    <p:sldId id="652" r:id="rId26"/>
    <p:sldId id="659" r:id="rId27"/>
    <p:sldId id="640" r:id="rId28"/>
    <p:sldId id="660" r:id="rId29"/>
    <p:sldId id="642" r:id="rId30"/>
    <p:sldId id="643" r:id="rId31"/>
    <p:sldId id="645" r:id="rId32"/>
    <p:sldId id="424" r:id="rId33"/>
    <p:sldId id="425" r:id="rId34"/>
    <p:sldId id="600" r:id="rId35"/>
    <p:sldId id="609" r:id="rId36"/>
    <p:sldId id="610" r:id="rId37"/>
    <p:sldId id="611" r:id="rId38"/>
    <p:sldId id="612" r:id="rId39"/>
    <p:sldId id="613" r:id="rId40"/>
    <p:sldId id="431" r:id="rId41"/>
    <p:sldId id="615" r:id="rId42"/>
    <p:sldId id="617" r:id="rId43"/>
    <p:sldId id="618" r:id="rId44"/>
    <p:sldId id="619" r:id="rId45"/>
    <p:sldId id="621" r:id="rId46"/>
    <p:sldId id="622" r:id="rId47"/>
    <p:sldId id="623" r:id="rId48"/>
    <p:sldId id="624" r:id="rId49"/>
    <p:sldId id="625" r:id="rId50"/>
    <p:sldId id="626" r:id="rId51"/>
    <p:sldId id="627" r:id="rId52"/>
    <p:sldId id="628" r:id="rId53"/>
    <p:sldId id="629" r:id="rId54"/>
    <p:sldId id="630" r:id="rId55"/>
    <p:sldId id="631" r:id="rId56"/>
    <p:sldId id="633" r:id="rId57"/>
    <p:sldId id="651" r:id="rId58"/>
    <p:sldId id="423" r:id="rId59"/>
    <p:sldId id="605" r:id="rId60"/>
    <p:sldId id="634" r:id="rId61"/>
    <p:sldId id="632" r:id="rId62"/>
    <p:sldId id="552" r:id="rId63"/>
    <p:sldId id="653" r:id="rId64"/>
    <p:sldId id="661" r:id="rId65"/>
  </p:sldIdLst>
  <p:sldSz cx="9144000" cy="6858000" type="letter"/>
  <p:notesSz cx="7023100" cy="9309100"/>
  <p:defaultTex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sir Shah" initials="YS" lastIdx="12" clrIdx="0">
    <p:extLst>
      <p:ext uri="{19B8F6BF-5375-455C-9EA6-DF929625EA0E}">
        <p15:presenceInfo xmlns:p15="http://schemas.microsoft.com/office/powerpoint/2012/main" userId="S-1-5-21-507921405-1677128483-725345543-20121" providerId="AD"/>
      </p:ext>
    </p:extLst>
  </p:cmAuthor>
  <p:cmAuthor id="2" name="77ptraining user" initials="7u" lastIdx="2" clrIdx="1">
    <p:extLst>
      <p:ext uri="{19B8F6BF-5375-455C-9EA6-DF929625EA0E}">
        <p15:presenceInfo xmlns:p15="http://schemas.microsoft.com/office/powerpoint/2012/main" userId="S-1-5-21-507921405-1677128483-725345543-21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62946" autoAdjust="0"/>
  </p:normalViewPr>
  <p:slideViewPr>
    <p:cSldViewPr snapToGrid="0">
      <p:cViewPr varScale="1">
        <p:scale>
          <a:sx n="47" d="100"/>
          <a:sy n="47" d="100"/>
        </p:scale>
        <p:origin x="1588" y="52"/>
      </p:cViewPr>
      <p:guideLst>
        <p:guide orient="horz" pos="2160"/>
        <p:guide pos="2880"/>
      </p:guideLst>
    </p:cSldViewPr>
  </p:slideViewPr>
  <p:outlineViewPr>
    <p:cViewPr>
      <p:scale>
        <a:sx n="33" d="100"/>
        <a:sy n="33" d="100"/>
      </p:scale>
      <p:origin x="0" y="-3009"/>
    </p:cViewPr>
  </p:outlineViewPr>
  <p:notesTextViewPr>
    <p:cViewPr>
      <p:scale>
        <a:sx n="1" d="1"/>
        <a:sy n="1" d="1"/>
      </p:scale>
      <p:origin x="0" y="0"/>
    </p:cViewPr>
  </p:notesTextViewPr>
  <p:sorterViewPr>
    <p:cViewPr>
      <p:scale>
        <a:sx n="120" d="100"/>
        <a:sy n="120" d="100"/>
      </p:scale>
      <p:origin x="0" y="-924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handoutMaster" Target="handoutMasters/handout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64" cy="465035"/>
          </a:xfrm>
          <a:prstGeom prst="rect">
            <a:avLst/>
          </a:prstGeom>
        </p:spPr>
        <p:txBody>
          <a:bodyPr vert="horz" lIns="91427" tIns="45714" rIns="91427" bIns="45714" rtlCol="0"/>
          <a:lstStyle>
            <a:lvl1pPr algn="l">
              <a:defRPr sz="1200"/>
            </a:lvl1pPr>
          </a:lstStyle>
          <a:p>
            <a:endParaRPr lang="en-US" dirty="0"/>
          </a:p>
        </p:txBody>
      </p:sp>
      <p:sp>
        <p:nvSpPr>
          <p:cNvPr id="3" name="Date Placeholder 2"/>
          <p:cNvSpPr>
            <a:spLocks noGrp="1"/>
          </p:cNvSpPr>
          <p:nvPr>
            <p:ph type="dt" sz="quarter" idx="1"/>
          </p:nvPr>
        </p:nvSpPr>
        <p:spPr>
          <a:xfrm>
            <a:off x="3978639" y="1"/>
            <a:ext cx="3043264" cy="465035"/>
          </a:xfrm>
          <a:prstGeom prst="rect">
            <a:avLst/>
          </a:prstGeom>
        </p:spPr>
        <p:txBody>
          <a:bodyPr vert="horz" lIns="91427" tIns="45714" rIns="91427" bIns="45714" rtlCol="0"/>
          <a:lstStyle>
            <a:lvl1pPr algn="r">
              <a:defRPr sz="1200"/>
            </a:lvl1pPr>
          </a:lstStyle>
          <a:p>
            <a:fld id="{EA42CC04-0F4F-4DAD-939A-F4EEF3434210}" type="datetime1">
              <a:rPr lang="en-US" smtClean="0"/>
              <a:t>2/12/2024</a:t>
            </a:fld>
            <a:endParaRPr lang="en-US" dirty="0"/>
          </a:p>
        </p:txBody>
      </p:sp>
      <p:sp>
        <p:nvSpPr>
          <p:cNvPr id="4" name="Footer Placeholder 3"/>
          <p:cNvSpPr>
            <a:spLocks noGrp="1"/>
          </p:cNvSpPr>
          <p:nvPr>
            <p:ph type="ftr" sz="quarter" idx="2"/>
          </p:nvPr>
        </p:nvSpPr>
        <p:spPr>
          <a:xfrm>
            <a:off x="0" y="8841963"/>
            <a:ext cx="3043264" cy="465035"/>
          </a:xfrm>
          <a:prstGeom prst="rect">
            <a:avLst/>
          </a:prstGeom>
        </p:spPr>
        <p:txBody>
          <a:bodyPr vert="horz" lIns="91427" tIns="45714" rIns="91427"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639" y="8841963"/>
            <a:ext cx="3043264" cy="465035"/>
          </a:xfrm>
          <a:prstGeom prst="rect">
            <a:avLst/>
          </a:prstGeom>
        </p:spPr>
        <p:txBody>
          <a:bodyPr vert="horz" lIns="91427" tIns="45714" rIns="91427" bIns="45714" rtlCol="0" anchor="b"/>
          <a:lstStyle>
            <a:lvl1pPr algn="r">
              <a:defRPr sz="1200"/>
            </a:lvl1pPr>
          </a:lstStyle>
          <a:p>
            <a:fld id="{7C4FA85E-51CF-4BC4-9AFD-24105A578460}" type="slidenum">
              <a:rPr lang="en-US" smtClean="0"/>
              <a:t>‹#›</a:t>
            </a:fld>
            <a:endParaRPr lang="en-US" dirty="0"/>
          </a:p>
        </p:txBody>
      </p:sp>
    </p:spTree>
    <p:extLst>
      <p:ext uri="{BB962C8B-B14F-4D97-AF65-F5344CB8AC3E}">
        <p14:creationId xmlns:p14="http://schemas.microsoft.com/office/powerpoint/2010/main" val="4817014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043659" cy="465613"/>
          </a:xfrm>
          <a:prstGeom prst="rect">
            <a:avLst/>
          </a:prstGeom>
        </p:spPr>
        <p:txBody>
          <a:bodyPr vert="horz" lIns="90813" tIns="45407" rIns="90813" bIns="45407" rtlCol="0"/>
          <a:lstStyle>
            <a:lvl1pPr algn="l">
              <a:defRPr sz="1200"/>
            </a:lvl1pPr>
          </a:lstStyle>
          <a:p>
            <a:endParaRPr lang="en-US" dirty="0"/>
          </a:p>
        </p:txBody>
      </p:sp>
      <p:sp>
        <p:nvSpPr>
          <p:cNvPr id="3" name="Date Placeholder 2"/>
          <p:cNvSpPr>
            <a:spLocks noGrp="1"/>
          </p:cNvSpPr>
          <p:nvPr>
            <p:ph type="dt" idx="1"/>
          </p:nvPr>
        </p:nvSpPr>
        <p:spPr>
          <a:xfrm>
            <a:off x="3977867" y="4"/>
            <a:ext cx="3043659" cy="465613"/>
          </a:xfrm>
          <a:prstGeom prst="rect">
            <a:avLst/>
          </a:prstGeom>
        </p:spPr>
        <p:txBody>
          <a:bodyPr vert="horz" lIns="90813" tIns="45407" rIns="90813" bIns="45407" rtlCol="0"/>
          <a:lstStyle>
            <a:lvl1pPr algn="r">
              <a:defRPr sz="1200"/>
            </a:lvl1pPr>
          </a:lstStyle>
          <a:p>
            <a:fld id="{831F5D37-8A47-4DCC-B0F2-47EAE395FD26}" type="datetime1">
              <a:rPr lang="en-US" smtClean="0"/>
              <a:t>2/12/2024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0813" tIns="45407" rIns="90813" bIns="45407" rtlCol="0" anchor="ctr"/>
          <a:lstStyle/>
          <a:p>
            <a:endParaRPr lang="en-US" dirty="0"/>
          </a:p>
        </p:txBody>
      </p:sp>
      <p:sp>
        <p:nvSpPr>
          <p:cNvPr id="5" name="Notes Placeholder 4"/>
          <p:cNvSpPr>
            <a:spLocks noGrp="1"/>
          </p:cNvSpPr>
          <p:nvPr>
            <p:ph type="body" sz="quarter" idx="3"/>
          </p:nvPr>
        </p:nvSpPr>
        <p:spPr>
          <a:xfrm>
            <a:off x="702627" y="4422535"/>
            <a:ext cx="5617850" cy="4188937"/>
          </a:xfrm>
          <a:prstGeom prst="rect">
            <a:avLst/>
          </a:prstGeom>
        </p:spPr>
        <p:txBody>
          <a:bodyPr vert="horz" lIns="90813" tIns="45407" rIns="90813" bIns="454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1911"/>
            <a:ext cx="3043659" cy="465613"/>
          </a:xfrm>
          <a:prstGeom prst="rect">
            <a:avLst/>
          </a:prstGeom>
        </p:spPr>
        <p:txBody>
          <a:bodyPr vert="horz" lIns="90813" tIns="45407" rIns="90813" bIns="454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867" y="8841911"/>
            <a:ext cx="3043659" cy="465613"/>
          </a:xfrm>
          <a:prstGeom prst="rect">
            <a:avLst/>
          </a:prstGeom>
        </p:spPr>
        <p:txBody>
          <a:bodyPr vert="horz" lIns="90813" tIns="45407" rIns="90813" bIns="45407" rtlCol="0" anchor="b"/>
          <a:lstStyle>
            <a:lvl1pPr algn="r">
              <a:defRPr sz="1200"/>
            </a:lvl1pPr>
          </a:lstStyle>
          <a:p>
            <a:fld id="{72E217B9-F47D-4F0A-B5E3-EFD5D4B81395}" type="slidenum">
              <a:rPr lang="en-US" smtClean="0"/>
              <a:t>‹#›</a:t>
            </a:fld>
            <a:endParaRPr lang="en-US" dirty="0"/>
          </a:p>
        </p:txBody>
      </p:sp>
    </p:spTree>
    <p:extLst>
      <p:ext uri="{BB962C8B-B14F-4D97-AF65-F5344CB8AC3E}">
        <p14:creationId xmlns:p14="http://schemas.microsoft.com/office/powerpoint/2010/main" val="1798587675"/>
      </p:ext>
    </p:extLst>
  </p:cSld>
  <p:clrMap bg1="lt1" tx1="dk1" bg2="lt2" tx2="dk2" accent1="accent1" accent2="accent2" accent3="accent3" accent4="accent4" accent5="accent5" accent6="accent6" hlink="hlink" folHlink="folHlink"/>
  <p:hf hdr="0" ftr="0" dt="0"/>
  <p:notesStyle>
    <a:lvl1pPr marL="0" algn="l" defTabSz="914186" rtl="0" eaLnBrk="1" latinLnBrk="0" hangingPunct="1">
      <a:defRPr sz="1200" kern="1200">
        <a:solidFill>
          <a:schemeClr val="tx1"/>
        </a:solidFill>
        <a:latin typeface="+mn-lt"/>
        <a:ea typeface="+mn-ea"/>
        <a:cs typeface="+mn-cs"/>
      </a:defRPr>
    </a:lvl1pPr>
    <a:lvl2pPr marL="457092" algn="l" defTabSz="914186" rtl="0" eaLnBrk="1" latinLnBrk="0" hangingPunct="1">
      <a:defRPr sz="1200" kern="1200">
        <a:solidFill>
          <a:schemeClr val="tx1"/>
        </a:solidFill>
        <a:latin typeface="+mn-lt"/>
        <a:ea typeface="+mn-ea"/>
        <a:cs typeface="+mn-cs"/>
      </a:defRPr>
    </a:lvl2pPr>
    <a:lvl3pPr marL="914186" algn="l" defTabSz="914186" rtl="0" eaLnBrk="1" latinLnBrk="0" hangingPunct="1">
      <a:defRPr sz="1200" kern="1200">
        <a:solidFill>
          <a:schemeClr val="tx1"/>
        </a:solidFill>
        <a:latin typeface="+mn-lt"/>
        <a:ea typeface="+mn-ea"/>
        <a:cs typeface="+mn-cs"/>
      </a:defRPr>
    </a:lvl3pPr>
    <a:lvl4pPr marL="1371279" algn="l" defTabSz="914186" rtl="0" eaLnBrk="1" latinLnBrk="0" hangingPunct="1">
      <a:defRPr sz="1200" kern="1200">
        <a:solidFill>
          <a:schemeClr val="tx1"/>
        </a:solidFill>
        <a:latin typeface="+mn-lt"/>
        <a:ea typeface="+mn-ea"/>
        <a:cs typeface="+mn-cs"/>
      </a:defRPr>
    </a:lvl4pPr>
    <a:lvl5pPr marL="1828373" algn="l" defTabSz="914186" rtl="0" eaLnBrk="1" latinLnBrk="0" hangingPunct="1">
      <a:defRPr sz="1200" kern="1200">
        <a:solidFill>
          <a:schemeClr val="tx1"/>
        </a:solidFill>
        <a:latin typeface="+mn-lt"/>
        <a:ea typeface="+mn-ea"/>
        <a:cs typeface="+mn-cs"/>
      </a:defRPr>
    </a:lvl5pPr>
    <a:lvl6pPr marL="2285466" algn="l" defTabSz="914186" rtl="0" eaLnBrk="1" latinLnBrk="0" hangingPunct="1">
      <a:defRPr sz="1200" kern="1200">
        <a:solidFill>
          <a:schemeClr val="tx1"/>
        </a:solidFill>
        <a:latin typeface="+mn-lt"/>
        <a:ea typeface="+mn-ea"/>
        <a:cs typeface="+mn-cs"/>
      </a:defRPr>
    </a:lvl6pPr>
    <a:lvl7pPr marL="2742558" algn="l" defTabSz="914186" rtl="0" eaLnBrk="1" latinLnBrk="0" hangingPunct="1">
      <a:defRPr sz="1200" kern="1200">
        <a:solidFill>
          <a:schemeClr val="tx1"/>
        </a:solidFill>
        <a:latin typeface="+mn-lt"/>
        <a:ea typeface="+mn-ea"/>
        <a:cs typeface="+mn-cs"/>
      </a:defRPr>
    </a:lvl7pPr>
    <a:lvl8pPr marL="3199652" algn="l" defTabSz="914186" rtl="0" eaLnBrk="1" latinLnBrk="0" hangingPunct="1">
      <a:defRPr sz="1200" kern="1200">
        <a:solidFill>
          <a:schemeClr val="tx1"/>
        </a:solidFill>
        <a:latin typeface="+mn-lt"/>
        <a:ea typeface="+mn-ea"/>
        <a:cs typeface="+mn-cs"/>
      </a:defRPr>
    </a:lvl8pPr>
    <a:lvl9pPr marL="3656744" algn="l" defTabSz="9141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AAD009-EF3B-44C9-8D33-2C9DABEC586F}" type="slidenum">
              <a:rPr lang="hu-HU" smtClean="0"/>
              <a:pPr>
                <a:defRPr/>
              </a:pPr>
              <a:t>1</a:t>
            </a:fld>
            <a:endParaRPr lang="hu-HU"/>
          </a:p>
        </p:txBody>
      </p:sp>
    </p:spTree>
    <p:extLst>
      <p:ext uri="{BB962C8B-B14F-4D97-AF65-F5344CB8AC3E}">
        <p14:creationId xmlns:p14="http://schemas.microsoft.com/office/powerpoint/2010/main" val="141726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345" indent="-282057" eaLnBrk="0" hangingPunct="0">
              <a:spcBef>
                <a:spcPct val="30000"/>
              </a:spcBef>
              <a:defRPr sz="1200">
                <a:solidFill>
                  <a:schemeClr val="tx1"/>
                </a:solidFill>
                <a:latin typeface="Arial" charset="0"/>
              </a:defRPr>
            </a:lvl2pPr>
            <a:lvl3pPr marL="1128222" indent="-225644" eaLnBrk="0" hangingPunct="0">
              <a:spcBef>
                <a:spcPct val="30000"/>
              </a:spcBef>
              <a:defRPr sz="1200">
                <a:solidFill>
                  <a:schemeClr val="tx1"/>
                </a:solidFill>
                <a:latin typeface="Arial" charset="0"/>
              </a:defRPr>
            </a:lvl3pPr>
            <a:lvl4pPr marL="1579511" indent="-225644" eaLnBrk="0" hangingPunct="0">
              <a:spcBef>
                <a:spcPct val="30000"/>
              </a:spcBef>
              <a:defRPr sz="1200">
                <a:solidFill>
                  <a:schemeClr val="tx1"/>
                </a:solidFill>
                <a:latin typeface="Arial" charset="0"/>
              </a:defRPr>
            </a:lvl4pPr>
            <a:lvl5pPr marL="2030801" indent="-225644" eaLnBrk="0" hangingPunct="0">
              <a:spcBef>
                <a:spcPct val="30000"/>
              </a:spcBef>
              <a:defRPr sz="1200">
                <a:solidFill>
                  <a:schemeClr val="tx1"/>
                </a:solidFill>
                <a:latin typeface="Arial" charset="0"/>
              </a:defRPr>
            </a:lvl5pPr>
            <a:lvl6pPr marL="2482091" indent="-225644" eaLnBrk="0" fontAlgn="base" hangingPunct="0">
              <a:spcBef>
                <a:spcPct val="30000"/>
              </a:spcBef>
              <a:spcAft>
                <a:spcPct val="0"/>
              </a:spcAft>
              <a:defRPr sz="1200">
                <a:solidFill>
                  <a:schemeClr val="tx1"/>
                </a:solidFill>
                <a:latin typeface="Arial" charset="0"/>
              </a:defRPr>
            </a:lvl6pPr>
            <a:lvl7pPr marL="2933379" indent="-225644" eaLnBrk="0" fontAlgn="base" hangingPunct="0">
              <a:spcBef>
                <a:spcPct val="30000"/>
              </a:spcBef>
              <a:spcAft>
                <a:spcPct val="0"/>
              </a:spcAft>
              <a:defRPr sz="1200">
                <a:solidFill>
                  <a:schemeClr val="tx1"/>
                </a:solidFill>
                <a:latin typeface="Arial" charset="0"/>
              </a:defRPr>
            </a:lvl7pPr>
            <a:lvl8pPr marL="3384668" indent="-225644" eaLnBrk="0" fontAlgn="base" hangingPunct="0">
              <a:spcBef>
                <a:spcPct val="30000"/>
              </a:spcBef>
              <a:spcAft>
                <a:spcPct val="0"/>
              </a:spcAft>
              <a:defRPr sz="1200">
                <a:solidFill>
                  <a:schemeClr val="tx1"/>
                </a:solidFill>
                <a:latin typeface="Arial" charset="0"/>
              </a:defRPr>
            </a:lvl8pPr>
            <a:lvl9pPr marL="3835956" indent="-22564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10</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93"/>
              </a:spcBef>
            </a:pPr>
            <a:endParaRPr lang="hu-HU" altLang="en-US" dirty="0"/>
          </a:p>
        </p:txBody>
      </p:sp>
    </p:spTree>
    <p:extLst>
      <p:ext uri="{BB962C8B-B14F-4D97-AF65-F5344CB8AC3E}">
        <p14:creationId xmlns:p14="http://schemas.microsoft.com/office/powerpoint/2010/main" val="1111262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345" indent="-282057" eaLnBrk="0" hangingPunct="0">
              <a:spcBef>
                <a:spcPct val="30000"/>
              </a:spcBef>
              <a:defRPr sz="1200">
                <a:solidFill>
                  <a:schemeClr val="tx1"/>
                </a:solidFill>
                <a:latin typeface="Arial" charset="0"/>
              </a:defRPr>
            </a:lvl2pPr>
            <a:lvl3pPr marL="1128222" indent="-225644" eaLnBrk="0" hangingPunct="0">
              <a:spcBef>
                <a:spcPct val="30000"/>
              </a:spcBef>
              <a:defRPr sz="1200">
                <a:solidFill>
                  <a:schemeClr val="tx1"/>
                </a:solidFill>
                <a:latin typeface="Arial" charset="0"/>
              </a:defRPr>
            </a:lvl3pPr>
            <a:lvl4pPr marL="1579511" indent="-225644" eaLnBrk="0" hangingPunct="0">
              <a:spcBef>
                <a:spcPct val="30000"/>
              </a:spcBef>
              <a:defRPr sz="1200">
                <a:solidFill>
                  <a:schemeClr val="tx1"/>
                </a:solidFill>
                <a:latin typeface="Arial" charset="0"/>
              </a:defRPr>
            </a:lvl4pPr>
            <a:lvl5pPr marL="2030801" indent="-225644" eaLnBrk="0" hangingPunct="0">
              <a:spcBef>
                <a:spcPct val="30000"/>
              </a:spcBef>
              <a:defRPr sz="1200">
                <a:solidFill>
                  <a:schemeClr val="tx1"/>
                </a:solidFill>
                <a:latin typeface="Arial" charset="0"/>
              </a:defRPr>
            </a:lvl5pPr>
            <a:lvl6pPr marL="2482091" indent="-225644" eaLnBrk="0" fontAlgn="base" hangingPunct="0">
              <a:spcBef>
                <a:spcPct val="30000"/>
              </a:spcBef>
              <a:spcAft>
                <a:spcPct val="0"/>
              </a:spcAft>
              <a:defRPr sz="1200">
                <a:solidFill>
                  <a:schemeClr val="tx1"/>
                </a:solidFill>
                <a:latin typeface="Arial" charset="0"/>
              </a:defRPr>
            </a:lvl6pPr>
            <a:lvl7pPr marL="2933379" indent="-225644" eaLnBrk="0" fontAlgn="base" hangingPunct="0">
              <a:spcBef>
                <a:spcPct val="30000"/>
              </a:spcBef>
              <a:spcAft>
                <a:spcPct val="0"/>
              </a:spcAft>
              <a:defRPr sz="1200">
                <a:solidFill>
                  <a:schemeClr val="tx1"/>
                </a:solidFill>
                <a:latin typeface="Arial" charset="0"/>
              </a:defRPr>
            </a:lvl7pPr>
            <a:lvl8pPr marL="3384668" indent="-225644" eaLnBrk="0" fontAlgn="base" hangingPunct="0">
              <a:spcBef>
                <a:spcPct val="30000"/>
              </a:spcBef>
              <a:spcAft>
                <a:spcPct val="0"/>
              </a:spcAft>
              <a:defRPr sz="1200">
                <a:solidFill>
                  <a:schemeClr val="tx1"/>
                </a:solidFill>
                <a:latin typeface="Arial" charset="0"/>
              </a:defRPr>
            </a:lvl8pPr>
            <a:lvl9pPr marL="3835956" indent="-22564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11</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93"/>
              </a:spcBef>
            </a:pPr>
            <a:endParaRPr lang="hu-HU" altLang="en-US" dirty="0"/>
          </a:p>
        </p:txBody>
      </p:sp>
    </p:spTree>
    <p:extLst>
      <p:ext uri="{BB962C8B-B14F-4D97-AF65-F5344CB8AC3E}">
        <p14:creationId xmlns:p14="http://schemas.microsoft.com/office/powerpoint/2010/main" val="1432640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345" indent="-282057" eaLnBrk="0" hangingPunct="0">
              <a:spcBef>
                <a:spcPct val="30000"/>
              </a:spcBef>
              <a:defRPr sz="1200">
                <a:solidFill>
                  <a:schemeClr val="tx1"/>
                </a:solidFill>
                <a:latin typeface="Arial" charset="0"/>
              </a:defRPr>
            </a:lvl2pPr>
            <a:lvl3pPr marL="1128222" indent="-225644" eaLnBrk="0" hangingPunct="0">
              <a:spcBef>
                <a:spcPct val="30000"/>
              </a:spcBef>
              <a:defRPr sz="1200">
                <a:solidFill>
                  <a:schemeClr val="tx1"/>
                </a:solidFill>
                <a:latin typeface="Arial" charset="0"/>
              </a:defRPr>
            </a:lvl3pPr>
            <a:lvl4pPr marL="1579511" indent="-225644" eaLnBrk="0" hangingPunct="0">
              <a:spcBef>
                <a:spcPct val="30000"/>
              </a:spcBef>
              <a:defRPr sz="1200">
                <a:solidFill>
                  <a:schemeClr val="tx1"/>
                </a:solidFill>
                <a:latin typeface="Arial" charset="0"/>
              </a:defRPr>
            </a:lvl4pPr>
            <a:lvl5pPr marL="2030801" indent="-225644" eaLnBrk="0" hangingPunct="0">
              <a:spcBef>
                <a:spcPct val="30000"/>
              </a:spcBef>
              <a:defRPr sz="1200">
                <a:solidFill>
                  <a:schemeClr val="tx1"/>
                </a:solidFill>
                <a:latin typeface="Arial" charset="0"/>
              </a:defRPr>
            </a:lvl5pPr>
            <a:lvl6pPr marL="2482091" indent="-225644" eaLnBrk="0" fontAlgn="base" hangingPunct="0">
              <a:spcBef>
                <a:spcPct val="30000"/>
              </a:spcBef>
              <a:spcAft>
                <a:spcPct val="0"/>
              </a:spcAft>
              <a:defRPr sz="1200">
                <a:solidFill>
                  <a:schemeClr val="tx1"/>
                </a:solidFill>
                <a:latin typeface="Arial" charset="0"/>
              </a:defRPr>
            </a:lvl6pPr>
            <a:lvl7pPr marL="2933379" indent="-225644" eaLnBrk="0" fontAlgn="base" hangingPunct="0">
              <a:spcBef>
                <a:spcPct val="30000"/>
              </a:spcBef>
              <a:spcAft>
                <a:spcPct val="0"/>
              </a:spcAft>
              <a:defRPr sz="1200">
                <a:solidFill>
                  <a:schemeClr val="tx1"/>
                </a:solidFill>
                <a:latin typeface="Arial" charset="0"/>
              </a:defRPr>
            </a:lvl7pPr>
            <a:lvl8pPr marL="3384668" indent="-225644" eaLnBrk="0" fontAlgn="base" hangingPunct="0">
              <a:spcBef>
                <a:spcPct val="30000"/>
              </a:spcBef>
              <a:spcAft>
                <a:spcPct val="0"/>
              </a:spcAft>
              <a:defRPr sz="1200">
                <a:solidFill>
                  <a:schemeClr val="tx1"/>
                </a:solidFill>
                <a:latin typeface="Arial" charset="0"/>
              </a:defRPr>
            </a:lvl8pPr>
            <a:lvl9pPr marL="3835956" indent="-22564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12</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dirty="0"/>
          </a:p>
        </p:txBody>
      </p:sp>
    </p:spTree>
    <p:extLst>
      <p:ext uri="{BB962C8B-B14F-4D97-AF65-F5344CB8AC3E}">
        <p14:creationId xmlns:p14="http://schemas.microsoft.com/office/powerpoint/2010/main" val="2319919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345" indent="-282057" eaLnBrk="0" hangingPunct="0">
              <a:spcBef>
                <a:spcPct val="30000"/>
              </a:spcBef>
              <a:defRPr sz="1200">
                <a:solidFill>
                  <a:schemeClr val="tx1"/>
                </a:solidFill>
                <a:latin typeface="Arial" charset="0"/>
              </a:defRPr>
            </a:lvl2pPr>
            <a:lvl3pPr marL="1128222" indent="-225644" eaLnBrk="0" hangingPunct="0">
              <a:spcBef>
                <a:spcPct val="30000"/>
              </a:spcBef>
              <a:defRPr sz="1200">
                <a:solidFill>
                  <a:schemeClr val="tx1"/>
                </a:solidFill>
                <a:latin typeface="Arial" charset="0"/>
              </a:defRPr>
            </a:lvl3pPr>
            <a:lvl4pPr marL="1579511" indent="-225644" eaLnBrk="0" hangingPunct="0">
              <a:spcBef>
                <a:spcPct val="30000"/>
              </a:spcBef>
              <a:defRPr sz="1200">
                <a:solidFill>
                  <a:schemeClr val="tx1"/>
                </a:solidFill>
                <a:latin typeface="Arial" charset="0"/>
              </a:defRPr>
            </a:lvl4pPr>
            <a:lvl5pPr marL="2030801" indent="-225644" eaLnBrk="0" hangingPunct="0">
              <a:spcBef>
                <a:spcPct val="30000"/>
              </a:spcBef>
              <a:defRPr sz="1200">
                <a:solidFill>
                  <a:schemeClr val="tx1"/>
                </a:solidFill>
                <a:latin typeface="Arial" charset="0"/>
              </a:defRPr>
            </a:lvl5pPr>
            <a:lvl6pPr marL="2482091" indent="-225644" eaLnBrk="0" fontAlgn="base" hangingPunct="0">
              <a:spcBef>
                <a:spcPct val="30000"/>
              </a:spcBef>
              <a:spcAft>
                <a:spcPct val="0"/>
              </a:spcAft>
              <a:defRPr sz="1200">
                <a:solidFill>
                  <a:schemeClr val="tx1"/>
                </a:solidFill>
                <a:latin typeface="Arial" charset="0"/>
              </a:defRPr>
            </a:lvl6pPr>
            <a:lvl7pPr marL="2933379" indent="-225644" eaLnBrk="0" fontAlgn="base" hangingPunct="0">
              <a:spcBef>
                <a:spcPct val="30000"/>
              </a:spcBef>
              <a:spcAft>
                <a:spcPct val="0"/>
              </a:spcAft>
              <a:defRPr sz="1200">
                <a:solidFill>
                  <a:schemeClr val="tx1"/>
                </a:solidFill>
                <a:latin typeface="Arial" charset="0"/>
              </a:defRPr>
            </a:lvl7pPr>
            <a:lvl8pPr marL="3384668" indent="-225644" eaLnBrk="0" fontAlgn="base" hangingPunct="0">
              <a:spcBef>
                <a:spcPct val="30000"/>
              </a:spcBef>
              <a:spcAft>
                <a:spcPct val="0"/>
              </a:spcAft>
              <a:defRPr sz="1200">
                <a:solidFill>
                  <a:schemeClr val="tx1"/>
                </a:solidFill>
                <a:latin typeface="Arial" charset="0"/>
              </a:defRPr>
            </a:lvl8pPr>
            <a:lvl9pPr marL="3835956" indent="-22564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13</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dirty="0"/>
          </a:p>
        </p:txBody>
      </p:sp>
    </p:spTree>
    <p:extLst>
      <p:ext uri="{BB962C8B-B14F-4D97-AF65-F5344CB8AC3E}">
        <p14:creationId xmlns:p14="http://schemas.microsoft.com/office/powerpoint/2010/main" val="2848893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14</a:t>
            </a:fld>
            <a:endParaRPr lang="en-US" dirty="0"/>
          </a:p>
        </p:txBody>
      </p:sp>
    </p:spTree>
    <p:extLst>
      <p:ext uri="{BB962C8B-B14F-4D97-AF65-F5344CB8AC3E}">
        <p14:creationId xmlns:p14="http://schemas.microsoft.com/office/powerpoint/2010/main" val="73094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15</a:t>
            </a:fld>
            <a:endParaRPr lang="en-US" dirty="0"/>
          </a:p>
        </p:txBody>
      </p:sp>
    </p:spTree>
    <p:extLst>
      <p:ext uri="{BB962C8B-B14F-4D97-AF65-F5344CB8AC3E}">
        <p14:creationId xmlns:p14="http://schemas.microsoft.com/office/powerpoint/2010/main" val="2665359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16</a:t>
            </a:fld>
            <a:endParaRPr lang="en-US" dirty="0"/>
          </a:p>
        </p:txBody>
      </p:sp>
    </p:spTree>
    <p:extLst>
      <p:ext uri="{BB962C8B-B14F-4D97-AF65-F5344CB8AC3E}">
        <p14:creationId xmlns:p14="http://schemas.microsoft.com/office/powerpoint/2010/main" val="165643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17</a:t>
            </a:fld>
            <a:endParaRPr lang="en-US" dirty="0"/>
          </a:p>
        </p:txBody>
      </p:sp>
    </p:spTree>
    <p:extLst>
      <p:ext uri="{BB962C8B-B14F-4D97-AF65-F5344CB8AC3E}">
        <p14:creationId xmlns:p14="http://schemas.microsoft.com/office/powerpoint/2010/main" val="1742097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18</a:t>
            </a:fld>
            <a:endParaRPr lang="en-US" dirty="0"/>
          </a:p>
        </p:txBody>
      </p:sp>
    </p:spTree>
    <p:extLst>
      <p:ext uri="{BB962C8B-B14F-4D97-AF65-F5344CB8AC3E}">
        <p14:creationId xmlns:p14="http://schemas.microsoft.com/office/powerpoint/2010/main" val="197989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19</a:t>
            </a:fld>
            <a:endParaRPr lang="en-US" dirty="0"/>
          </a:p>
        </p:txBody>
      </p:sp>
    </p:spTree>
    <p:extLst>
      <p:ext uri="{BB962C8B-B14F-4D97-AF65-F5344CB8AC3E}">
        <p14:creationId xmlns:p14="http://schemas.microsoft.com/office/powerpoint/2010/main" val="367360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30542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20</a:t>
            </a:fld>
            <a:endParaRPr lang="en-US" dirty="0"/>
          </a:p>
        </p:txBody>
      </p:sp>
    </p:spTree>
    <p:extLst>
      <p:ext uri="{BB962C8B-B14F-4D97-AF65-F5344CB8AC3E}">
        <p14:creationId xmlns:p14="http://schemas.microsoft.com/office/powerpoint/2010/main" val="2280148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21</a:t>
            </a:fld>
            <a:endParaRPr lang="en-US" dirty="0"/>
          </a:p>
        </p:txBody>
      </p:sp>
    </p:spTree>
    <p:extLst>
      <p:ext uri="{BB962C8B-B14F-4D97-AF65-F5344CB8AC3E}">
        <p14:creationId xmlns:p14="http://schemas.microsoft.com/office/powerpoint/2010/main" val="652799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22</a:t>
            </a:fld>
            <a:endParaRPr lang="en-US" dirty="0"/>
          </a:p>
        </p:txBody>
      </p:sp>
    </p:spTree>
    <p:extLst>
      <p:ext uri="{BB962C8B-B14F-4D97-AF65-F5344CB8AC3E}">
        <p14:creationId xmlns:p14="http://schemas.microsoft.com/office/powerpoint/2010/main" val="1998156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555">
              <a:spcAft>
                <a:spcPts val="772"/>
              </a:spcAft>
              <a:defRPr/>
            </a:pPr>
            <a:endParaRPr lang="en-US" dirty="0">
              <a:solidFill>
                <a:srgbClr val="000000"/>
              </a:solidFill>
              <a:latin typeface="Tw Cen MT" panose="020B06020201040206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2E217B9-F47D-4F0A-B5E3-EFD5D4B81395}" type="slidenum">
              <a:rPr lang="en-US" smtClean="0"/>
              <a:t>23</a:t>
            </a:fld>
            <a:endParaRPr lang="en-US" dirty="0"/>
          </a:p>
        </p:txBody>
      </p:sp>
    </p:spTree>
    <p:extLst>
      <p:ext uri="{BB962C8B-B14F-4D97-AF65-F5344CB8AC3E}">
        <p14:creationId xmlns:p14="http://schemas.microsoft.com/office/powerpoint/2010/main" val="3021785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24</a:t>
            </a:fld>
            <a:endParaRPr lang="en-US" dirty="0"/>
          </a:p>
        </p:txBody>
      </p:sp>
    </p:spTree>
    <p:extLst>
      <p:ext uri="{BB962C8B-B14F-4D97-AF65-F5344CB8AC3E}">
        <p14:creationId xmlns:p14="http://schemas.microsoft.com/office/powerpoint/2010/main" val="1267107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25</a:t>
            </a:fld>
            <a:endParaRPr lang="en-US" dirty="0"/>
          </a:p>
        </p:txBody>
      </p:sp>
    </p:spTree>
    <p:extLst>
      <p:ext uri="{BB962C8B-B14F-4D97-AF65-F5344CB8AC3E}">
        <p14:creationId xmlns:p14="http://schemas.microsoft.com/office/powerpoint/2010/main" val="2115849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AAD009-EF3B-44C9-8D33-2C9DABEC586F}" type="slidenum">
              <a:rPr lang="hu-HU">
                <a:solidFill>
                  <a:prstClr val="black"/>
                </a:solidFill>
              </a:rPr>
              <a:pPr>
                <a:defRPr/>
              </a:pPr>
              <a:t>26</a:t>
            </a:fld>
            <a:endParaRPr lang="hu-HU">
              <a:solidFill>
                <a:prstClr val="black"/>
              </a:solidFill>
            </a:endParaRPr>
          </a:p>
        </p:txBody>
      </p:sp>
    </p:spTree>
    <p:extLst>
      <p:ext uri="{BB962C8B-B14F-4D97-AF65-F5344CB8AC3E}">
        <p14:creationId xmlns:p14="http://schemas.microsoft.com/office/powerpoint/2010/main" val="1871076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158521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16382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80200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3</a:t>
            </a:fld>
            <a:endParaRPr lang="en-US" dirty="0"/>
          </a:p>
        </p:txBody>
      </p:sp>
    </p:spTree>
    <p:extLst>
      <p:ext uri="{BB962C8B-B14F-4D97-AF65-F5344CB8AC3E}">
        <p14:creationId xmlns:p14="http://schemas.microsoft.com/office/powerpoint/2010/main" val="474845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30</a:t>
            </a:fld>
            <a:endParaRPr lang="en-US" dirty="0"/>
          </a:p>
        </p:txBody>
      </p:sp>
    </p:spTree>
    <p:extLst>
      <p:ext uri="{BB962C8B-B14F-4D97-AF65-F5344CB8AC3E}">
        <p14:creationId xmlns:p14="http://schemas.microsoft.com/office/powerpoint/2010/main" val="2023431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9907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471432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716950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256943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467168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27647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699569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456307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784550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345" indent="-282057" eaLnBrk="0" hangingPunct="0">
              <a:spcBef>
                <a:spcPct val="30000"/>
              </a:spcBef>
              <a:defRPr sz="1200">
                <a:solidFill>
                  <a:schemeClr val="tx1"/>
                </a:solidFill>
                <a:latin typeface="Arial" charset="0"/>
              </a:defRPr>
            </a:lvl2pPr>
            <a:lvl3pPr marL="1128222" indent="-225644" eaLnBrk="0" hangingPunct="0">
              <a:spcBef>
                <a:spcPct val="30000"/>
              </a:spcBef>
              <a:defRPr sz="1200">
                <a:solidFill>
                  <a:schemeClr val="tx1"/>
                </a:solidFill>
                <a:latin typeface="Arial" charset="0"/>
              </a:defRPr>
            </a:lvl3pPr>
            <a:lvl4pPr marL="1579511" indent="-225644" eaLnBrk="0" hangingPunct="0">
              <a:spcBef>
                <a:spcPct val="30000"/>
              </a:spcBef>
              <a:defRPr sz="1200">
                <a:solidFill>
                  <a:schemeClr val="tx1"/>
                </a:solidFill>
                <a:latin typeface="Arial" charset="0"/>
              </a:defRPr>
            </a:lvl4pPr>
            <a:lvl5pPr marL="2030801" indent="-225644" eaLnBrk="0" hangingPunct="0">
              <a:spcBef>
                <a:spcPct val="30000"/>
              </a:spcBef>
              <a:defRPr sz="1200">
                <a:solidFill>
                  <a:schemeClr val="tx1"/>
                </a:solidFill>
                <a:latin typeface="Arial" charset="0"/>
              </a:defRPr>
            </a:lvl5pPr>
            <a:lvl6pPr marL="2482091" indent="-225644" eaLnBrk="0" fontAlgn="base" hangingPunct="0">
              <a:spcBef>
                <a:spcPct val="30000"/>
              </a:spcBef>
              <a:spcAft>
                <a:spcPct val="0"/>
              </a:spcAft>
              <a:defRPr sz="1200">
                <a:solidFill>
                  <a:schemeClr val="tx1"/>
                </a:solidFill>
                <a:latin typeface="Arial" charset="0"/>
              </a:defRPr>
            </a:lvl6pPr>
            <a:lvl7pPr marL="2933379" indent="-225644" eaLnBrk="0" fontAlgn="base" hangingPunct="0">
              <a:spcBef>
                <a:spcPct val="30000"/>
              </a:spcBef>
              <a:spcAft>
                <a:spcPct val="0"/>
              </a:spcAft>
              <a:defRPr sz="1200">
                <a:solidFill>
                  <a:schemeClr val="tx1"/>
                </a:solidFill>
                <a:latin typeface="Arial" charset="0"/>
              </a:defRPr>
            </a:lvl7pPr>
            <a:lvl8pPr marL="3384668" indent="-225644" eaLnBrk="0" fontAlgn="base" hangingPunct="0">
              <a:spcBef>
                <a:spcPct val="30000"/>
              </a:spcBef>
              <a:spcAft>
                <a:spcPct val="0"/>
              </a:spcAft>
              <a:defRPr sz="1200">
                <a:solidFill>
                  <a:schemeClr val="tx1"/>
                </a:solidFill>
                <a:latin typeface="Arial" charset="0"/>
              </a:defRPr>
            </a:lvl8pPr>
            <a:lvl9pPr marL="3835956" indent="-22564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4</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dirty="0"/>
          </a:p>
        </p:txBody>
      </p:sp>
    </p:spTree>
    <p:extLst>
      <p:ext uri="{BB962C8B-B14F-4D97-AF65-F5344CB8AC3E}">
        <p14:creationId xmlns:p14="http://schemas.microsoft.com/office/powerpoint/2010/main" val="1585080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642713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047271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3015413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873107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0188601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AAD009-EF3B-44C9-8D33-2C9DABEC586F}" type="slidenum">
              <a:rPr lang="hu-HU">
                <a:solidFill>
                  <a:prstClr val="black"/>
                </a:solidFill>
              </a:rPr>
              <a:pPr>
                <a:defRPr/>
              </a:pPr>
              <a:t>45</a:t>
            </a:fld>
            <a:endParaRPr lang="hu-HU">
              <a:solidFill>
                <a:prstClr val="black"/>
              </a:solidFill>
            </a:endParaRPr>
          </a:p>
        </p:txBody>
      </p:sp>
    </p:spTree>
    <p:extLst>
      <p:ext uri="{BB962C8B-B14F-4D97-AF65-F5344CB8AC3E}">
        <p14:creationId xmlns:p14="http://schemas.microsoft.com/office/powerpoint/2010/main" val="914599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4556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AAD009-EF3B-44C9-8D33-2C9DABEC586F}" type="slidenum">
              <a:rPr lang="hu-HU">
                <a:solidFill>
                  <a:prstClr val="black"/>
                </a:solidFill>
              </a:rPr>
              <a:pPr>
                <a:defRPr/>
              </a:pPr>
              <a:t>47</a:t>
            </a:fld>
            <a:endParaRPr lang="hu-HU">
              <a:solidFill>
                <a:prstClr val="black"/>
              </a:solidFill>
            </a:endParaRPr>
          </a:p>
        </p:txBody>
      </p:sp>
    </p:spTree>
    <p:extLst>
      <p:ext uri="{BB962C8B-B14F-4D97-AF65-F5344CB8AC3E}">
        <p14:creationId xmlns:p14="http://schemas.microsoft.com/office/powerpoint/2010/main" val="13427846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48</a:t>
            </a:fld>
            <a:endParaRPr lang="en-US" dirty="0"/>
          </a:p>
        </p:txBody>
      </p:sp>
    </p:spTree>
    <p:extLst>
      <p:ext uri="{BB962C8B-B14F-4D97-AF65-F5344CB8AC3E}">
        <p14:creationId xmlns:p14="http://schemas.microsoft.com/office/powerpoint/2010/main" val="37423005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922877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345" indent="-282057" eaLnBrk="0" hangingPunct="0">
              <a:spcBef>
                <a:spcPct val="30000"/>
              </a:spcBef>
              <a:defRPr sz="1200">
                <a:solidFill>
                  <a:schemeClr val="tx1"/>
                </a:solidFill>
                <a:latin typeface="Arial" charset="0"/>
              </a:defRPr>
            </a:lvl2pPr>
            <a:lvl3pPr marL="1128222" indent="-225644" eaLnBrk="0" hangingPunct="0">
              <a:spcBef>
                <a:spcPct val="30000"/>
              </a:spcBef>
              <a:defRPr sz="1200">
                <a:solidFill>
                  <a:schemeClr val="tx1"/>
                </a:solidFill>
                <a:latin typeface="Arial" charset="0"/>
              </a:defRPr>
            </a:lvl3pPr>
            <a:lvl4pPr marL="1579511" indent="-225644" eaLnBrk="0" hangingPunct="0">
              <a:spcBef>
                <a:spcPct val="30000"/>
              </a:spcBef>
              <a:defRPr sz="1200">
                <a:solidFill>
                  <a:schemeClr val="tx1"/>
                </a:solidFill>
                <a:latin typeface="Arial" charset="0"/>
              </a:defRPr>
            </a:lvl4pPr>
            <a:lvl5pPr marL="2030801" indent="-225644" eaLnBrk="0" hangingPunct="0">
              <a:spcBef>
                <a:spcPct val="30000"/>
              </a:spcBef>
              <a:defRPr sz="1200">
                <a:solidFill>
                  <a:schemeClr val="tx1"/>
                </a:solidFill>
                <a:latin typeface="Arial" charset="0"/>
              </a:defRPr>
            </a:lvl5pPr>
            <a:lvl6pPr marL="2482091" indent="-225644" eaLnBrk="0" fontAlgn="base" hangingPunct="0">
              <a:spcBef>
                <a:spcPct val="30000"/>
              </a:spcBef>
              <a:spcAft>
                <a:spcPct val="0"/>
              </a:spcAft>
              <a:defRPr sz="1200">
                <a:solidFill>
                  <a:schemeClr val="tx1"/>
                </a:solidFill>
                <a:latin typeface="Arial" charset="0"/>
              </a:defRPr>
            </a:lvl6pPr>
            <a:lvl7pPr marL="2933379" indent="-225644" eaLnBrk="0" fontAlgn="base" hangingPunct="0">
              <a:spcBef>
                <a:spcPct val="30000"/>
              </a:spcBef>
              <a:spcAft>
                <a:spcPct val="0"/>
              </a:spcAft>
              <a:defRPr sz="1200">
                <a:solidFill>
                  <a:schemeClr val="tx1"/>
                </a:solidFill>
                <a:latin typeface="Arial" charset="0"/>
              </a:defRPr>
            </a:lvl7pPr>
            <a:lvl8pPr marL="3384668" indent="-225644" eaLnBrk="0" fontAlgn="base" hangingPunct="0">
              <a:spcBef>
                <a:spcPct val="30000"/>
              </a:spcBef>
              <a:spcAft>
                <a:spcPct val="0"/>
              </a:spcAft>
              <a:defRPr sz="1200">
                <a:solidFill>
                  <a:schemeClr val="tx1"/>
                </a:solidFill>
                <a:latin typeface="Arial" charset="0"/>
              </a:defRPr>
            </a:lvl8pPr>
            <a:lvl9pPr marL="3835956" indent="-22564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5</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dirty="0"/>
          </a:p>
        </p:txBody>
      </p:sp>
    </p:spTree>
    <p:extLst>
      <p:ext uri="{BB962C8B-B14F-4D97-AF65-F5344CB8AC3E}">
        <p14:creationId xmlns:p14="http://schemas.microsoft.com/office/powerpoint/2010/main" val="1490274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045148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7863962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52</a:t>
            </a:fld>
            <a:endParaRPr lang="en-US" dirty="0"/>
          </a:p>
        </p:txBody>
      </p:sp>
    </p:spTree>
    <p:extLst>
      <p:ext uri="{BB962C8B-B14F-4D97-AF65-F5344CB8AC3E}">
        <p14:creationId xmlns:p14="http://schemas.microsoft.com/office/powerpoint/2010/main" val="39117461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217B9-F47D-4F0A-B5E3-EFD5D4B81395}" type="slidenum">
              <a:rPr lang="en-US" smtClean="0"/>
              <a:t>53</a:t>
            </a:fld>
            <a:endParaRPr lang="en-US" dirty="0"/>
          </a:p>
        </p:txBody>
      </p:sp>
    </p:spTree>
    <p:extLst>
      <p:ext uri="{BB962C8B-B14F-4D97-AF65-F5344CB8AC3E}">
        <p14:creationId xmlns:p14="http://schemas.microsoft.com/office/powerpoint/2010/main" val="16316982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217B9-F47D-4F0A-B5E3-EFD5D4B81395}" type="slidenum">
              <a:rPr lang="en-US" smtClean="0"/>
              <a:t>54</a:t>
            </a:fld>
            <a:endParaRPr lang="en-US" dirty="0"/>
          </a:p>
        </p:txBody>
      </p:sp>
    </p:spTree>
    <p:extLst>
      <p:ext uri="{BB962C8B-B14F-4D97-AF65-F5344CB8AC3E}">
        <p14:creationId xmlns:p14="http://schemas.microsoft.com/office/powerpoint/2010/main" val="85061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08067" indent="-272335" eaLnBrk="0" hangingPunct="0">
              <a:spcBef>
                <a:spcPct val="30000"/>
              </a:spcBef>
              <a:defRPr sz="1200">
                <a:solidFill>
                  <a:schemeClr val="tx1"/>
                </a:solidFill>
                <a:latin typeface="Arial" charset="0"/>
              </a:defRPr>
            </a:lvl2pPr>
            <a:lvl3pPr marL="1089333" indent="-217866" eaLnBrk="0" hangingPunct="0">
              <a:spcBef>
                <a:spcPct val="30000"/>
              </a:spcBef>
              <a:defRPr sz="1200">
                <a:solidFill>
                  <a:schemeClr val="tx1"/>
                </a:solidFill>
                <a:latin typeface="Arial" charset="0"/>
              </a:defRPr>
            </a:lvl3pPr>
            <a:lvl4pPr marL="1525067" indent="-217866" eaLnBrk="0" hangingPunct="0">
              <a:spcBef>
                <a:spcPct val="30000"/>
              </a:spcBef>
              <a:defRPr sz="1200">
                <a:solidFill>
                  <a:schemeClr val="tx1"/>
                </a:solidFill>
                <a:latin typeface="Arial" charset="0"/>
              </a:defRPr>
            </a:lvl4pPr>
            <a:lvl5pPr marL="1960801" indent="-217866" eaLnBrk="0" hangingPunct="0">
              <a:spcBef>
                <a:spcPct val="30000"/>
              </a:spcBef>
              <a:defRPr sz="1200">
                <a:solidFill>
                  <a:schemeClr val="tx1"/>
                </a:solidFill>
                <a:latin typeface="Arial" charset="0"/>
              </a:defRPr>
            </a:lvl5pPr>
            <a:lvl6pPr marL="2396534" indent="-217866" eaLnBrk="0" fontAlgn="base" hangingPunct="0">
              <a:spcBef>
                <a:spcPct val="30000"/>
              </a:spcBef>
              <a:spcAft>
                <a:spcPct val="0"/>
              </a:spcAft>
              <a:defRPr sz="1200">
                <a:solidFill>
                  <a:schemeClr val="tx1"/>
                </a:solidFill>
                <a:latin typeface="Arial" charset="0"/>
              </a:defRPr>
            </a:lvl6pPr>
            <a:lvl7pPr marL="2832266" indent="-217866" eaLnBrk="0" fontAlgn="base" hangingPunct="0">
              <a:spcBef>
                <a:spcPct val="30000"/>
              </a:spcBef>
              <a:spcAft>
                <a:spcPct val="0"/>
              </a:spcAft>
              <a:defRPr sz="1200">
                <a:solidFill>
                  <a:schemeClr val="tx1"/>
                </a:solidFill>
                <a:latin typeface="Arial" charset="0"/>
              </a:defRPr>
            </a:lvl7pPr>
            <a:lvl8pPr marL="3268001" indent="-217866" eaLnBrk="0" fontAlgn="base" hangingPunct="0">
              <a:spcBef>
                <a:spcPct val="30000"/>
              </a:spcBef>
              <a:spcAft>
                <a:spcPct val="0"/>
              </a:spcAft>
              <a:defRPr sz="1200">
                <a:solidFill>
                  <a:schemeClr val="tx1"/>
                </a:solidFill>
                <a:latin typeface="Arial" charset="0"/>
              </a:defRPr>
            </a:lvl8pPr>
            <a:lvl9pPr marL="3703733" indent="-21786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6</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dirty="0"/>
          </a:p>
        </p:txBody>
      </p:sp>
    </p:spTree>
    <p:extLst>
      <p:ext uri="{BB962C8B-B14F-4D97-AF65-F5344CB8AC3E}">
        <p14:creationId xmlns:p14="http://schemas.microsoft.com/office/powerpoint/2010/main" val="2444749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345" indent="-282057" eaLnBrk="0" hangingPunct="0">
              <a:spcBef>
                <a:spcPct val="30000"/>
              </a:spcBef>
              <a:defRPr sz="1200">
                <a:solidFill>
                  <a:schemeClr val="tx1"/>
                </a:solidFill>
                <a:latin typeface="Arial" charset="0"/>
              </a:defRPr>
            </a:lvl2pPr>
            <a:lvl3pPr marL="1128222" indent="-225644" eaLnBrk="0" hangingPunct="0">
              <a:spcBef>
                <a:spcPct val="30000"/>
              </a:spcBef>
              <a:defRPr sz="1200">
                <a:solidFill>
                  <a:schemeClr val="tx1"/>
                </a:solidFill>
                <a:latin typeface="Arial" charset="0"/>
              </a:defRPr>
            </a:lvl3pPr>
            <a:lvl4pPr marL="1579511" indent="-225644" eaLnBrk="0" hangingPunct="0">
              <a:spcBef>
                <a:spcPct val="30000"/>
              </a:spcBef>
              <a:defRPr sz="1200">
                <a:solidFill>
                  <a:schemeClr val="tx1"/>
                </a:solidFill>
                <a:latin typeface="Arial" charset="0"/>
              </a:defRPr>
            </a:lvl4pPr>
            <a:lvl5pPr marL="2030801" indent="-225644" eaLnBrk="0" hangingPunct="0">
              <a:spcBef>
                <a:spcPct val="30000"/>
              </a:spcBef>
              <a:defRPr sz="1200">
                <a:solidFill>
                  <a:schemeClr val="tx1"/>
                </a:solidFill>
                <a:latin typeface="Arial" charset="0"/>
              </a:defRPr>
            </a:lvl5pPr>
            <a:lvl6pPr marL="2482091" indent="-225644" eaLnBrk="0" fontAlgn="base" hangingPunct="0">
              <a:spcBef>
                <a:spcPct val="30000"/>
              </a:spcBef>
              <a:spcAft>
                <a:spcPct val="0"/>
              </a:spcAft>
              <a:defRPr sz="1200">
                <a:solidFill>
                  <a:schemeClr val="tx1"/>
                </a:solidFill>
                <a:latin typeface="Arial" charset="0"/>
              </a:defRPr>
            </a:lvl6pPr>
            <a:lvl7pPr marL="2933379" indent="-225644" eaLnBrk="0" fontAlgn="base" hangingPunct="0">
              <a:spcBef>
                <a:spcPct val="30000"/>
              </a:spcBef>
              <a:spcAft>
                <a:spcPct val="0"/>
              </a:spcAft>
              <a:defRPr sz="1200">
                <a:solidFill>
                  <a:schemeClr val="tx1"/>
                </a:solidFill>
                <a:latin typeface="Arial" charset="0"/>
              </a:defRPr>
            </a:lvl7pPr>
            <a:lvl8pPr marL="3384668" indent="-225644" eaLnBrk="0" fontAlgn="base" hangingPunct="0">
              <a:spcBef>
                <a:spcPct val="30000"/>
              </a:spcBef>
              <a:spcAft>
                <a:spcPct val="0"/>
              </a:spcAft>
              <a:defRPr sz="1200">
                <a:solidFill>
                  <a:schemeClr val="tx1"/>
                </a:solidFill>
                <a:latin typeface="Arial" charset="0"/>
              </a:defRPr>
            </a:lvl8pPr>
            <a:lvl9pPr marL="3835956" indent="-22564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7</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dirty="0"/>
          </a:p>
        </p:txBody>
      </p:sp>
    </p:spTree>
    <p:extLst>
      <p:ext uri="{BB962C8B-B14F-4D97-AF65-F5344CB8AC3E}">
        <p14:creationId xmlns:p14="http://schemas.microsoft.com/office/powerpoint/2010/main" val="1090654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345" indent="-282057" eaLnBrk="0" hangingPunct="0">
              <a:spcBef>
                <a:spcPct val="30000"/>
              </a:spcBef>
              <a:defRPr sz="1200">
                <a:solidFill>
                  <a:schemeClr val="tx1"/>
                </a:solidFill>
                <a:latin typeface="Arial" charset="0"/>
              </a:defRPr>
            </a:lvl2pPr>
            <a:lvl3pPr marL="1128222" indent="-225644" eaLnBrk="0" hangingPunct="0">
              <a:spcBef>
                <a:spcPct val="30000"/>
              </a:spcBef>
              <a:defRPr sz="1200">
                <a:solidFill>
                  <a:schemeClr val="tx1"/>
                </a:solidFill>
                <a:latin typeface="Arial" charset="0"/>
              </a:defRPr>
            </a:lvl3pPr>
            <a:lvl4pPr marL="1579511" indent="-225644" eaLnBrk="0" hangingPunct="0">
              <a:spcBef>
                <a:spcPct val="30000"/>
              </a:spcBef>
              <a:defRPr sz="1200">
                <a:solidFill>
                  <a:schemeClr val="tx1"/>
                </a:solidFill>
                <a:latin typeface="Arial" charset="0"/>
              </a:defRPr>
            </a:lvl4pPr>
            <a:lvl5pPr marL="2030801" indent="-225644" eaLnBrk="0" hangingPunct="0">
              <a:spcBef>
                <a:spcPct val="30000"/>
              </a:spcBef>
              <a:defRPr sz="1200">
                <a:solidFill>
                  <a:schemeClr val="tx1"/>
                </a:solidFill>
                <a:latin typeface="Arial" charset="0"/>
              </a:defRPr>
            </a:lvl5pPr>
            <a:lvl6pPr marL="2482091" indent="-225644" eaLnBrk="0" fontAlgn="base" hangingPunct="0">
              <a:spcBef>
                <a:spcPct val="30000"/>
              </a:spcBef>
              <a:spcAft>
                <a:spcPct val="0"/>
              </a:spcAft>
              <a:defRPr sz="1200">
                <a:solidFill>
                  <a:schemeClr val="tx1"/>
                </a:solidFill>
                <a:latin typeface="Arial" charset="0"/>
              </a:defRPr>
            </a:lvl6pPr>
            <a:lvl7pPr marL="2933379" indent="-225644" eaLnBrk="0" fontAlgn="base" hangingPunct="0">
              <a:spcBef>
                <a:spcPct val="30000"/>
              </a:spcBef>
              <a:spcAft>
                <a:spcPct val="0"/>
              </a:spcAft>
              <a:defRPr sz="1200">
                <a:solidFill>
                  <a:schemeClr val="tx1"/>
                </a:solidFill>
                <a:latin typeface="Arial" charset="0"/>
              </a:defRPr>
            </a:lvl7pPr>
            <a:lvl8pPr marL="3384668" indent="-225644" eaLnBrk="0" fontAlgn="base" hangingPunct="0">
              <a:spcBef>
                <a:spcPct val="30000"/>
              </a:spcBef>
              <a:spcAft>
                <a:spcPct val="0"/>
              </a:spcAft>
              <a:defRPr sz="1200">
                <a:solidFill>
                  <a:schemeClr val="tx1"/>
                </a:solidFill>
                <a:latin typeface="Arial" charset="0"/>
              </a:defRPr>
            </a:lvl8pPr>
            <a:lvl9pPr marL="3835956" indent="-22564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8</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dirty="0"/>
          </a:p>
        </p:txBody>
      </p:sp>
    </p:spTree>
    <p:extLst>
      <p:ext uri="{BB962C8B-B14F-4D97-AF65-F5344CB8AC3E}">
        <p14:creationId xmlns:p14="http://schemas.microsoft.com/office/powerpoint/2010/main" val="94713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9</a:t>
            </a:fld>
            <a:endParaRPr lang="en-US" dirty="0"/>
          </a:p>
        </p:txBody>
      </p:sp>
    </p:spTree>
    <p:extLst>
      <p:ext uri="{BB962C8B-B14F-4D97-AF65-F5344CB8AC3E}">
        <p14:creationId xmlns:p14="http://schemas.microsoft.com/office/powerpoint/2010/main" val="460572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2708" y="250095"/>
            <a:ext cx="8331200" cy="1781907"/>
          </a:xfrm>
        </p:spPr>
        <p:txBody>
          <a:bodyPr/>
          <a:lstStyle>
            <a:lvl1pPr algn="ctr">
              <a:defRPr baseline="0">
                <a:latin typeface="Cambria" panose="02040503050406030204" pitchFamily="18" charset="0"/>
              </a:defRPr>
            </a:lvl1pPr>
          </a:lstStyle>
          <a:p>
            <a:r>
              <a:rPr lang="en-US" dirty="0"/>
              <a:t>Department of Behavioral Health</a:t>
            </a:r>
          </a:p>
        </p:txBody>
      </p:sp>
      <p:sp>
        <p:nvSpPr>
          <p:cNvPr id="3" name="Subtitle 2"/>
          <p:cNvSpPr>
            <a:spLocks noGrp="1"/>
          </p:cNvSpPr>
          <p:nvPr>
            <p:ph type="subTitle" idx="1" hasCustomPrompt="1"/>
          </p:nvPr>
        </p:nvSpPr>
        <p:spPr>
          <a:xfrm>
            <a:off x="1230924" y="3820760"/>
            <a:ext cx="6400800" cy="1634163"/>
          </a:xfrm>
        </p:spPr>
        <p:txBody>
          <a:bodyPr/>
          <a:lstStyle>
            <a:lvl1pPr marL="0" indent="0" algn="ctr">
              <a:buNone/>
              <a:defRPr>
                <a:latin typeface="Cambria" panose="02040503050406030204" pitchFamily="18" charset="0"/>
              </a:defRPr>
            </a:lvl1pPr>
            <a:lvl2pPr marL="457092" indent="0" algn="ctr">
              <a:buNone/>
              <a:defRPr/>
            </a:lvl2pPr>
            <a:lvl3pPr marL="914186" indent="0" algn="ctr">
              <a:buNone/>
              <a:defRPr/>
            </a:lvl3pPr>
            <a:lvl4pPr marL="1371279" indent="0" algn="ctr">
              <a:buNone/>
              <a:defRPr/>
            </a:lvl4pPr>
            <a:lvl5pPr marL="1828373" indent="0" algn="ctr">
              <a:buNone/>
              <a:defRPr/>
            </a:lvl5pPr>
            <a:lvl6pPr marL="2285466" indent="0" algn="ctr">
              <a:buNone/>
              <a:defRPr/>
            </a:lvl6pPr>
            <a:lvl7pPr marL="2742558" indent="0" algn="ctr">
              <a:buNone/>
              <a:defRPr/>
            </a:lvl7pPr>
            <a:lvl8pPr marL="3199652" indent="0" algn="ctr">
              <a:buNone/>
              <a:defRPr/>
            </a:lvl8pPr>
            <a:lvl9pPr marL="3656744" indent="0" algn="ctr">
              <a:buNone/>
              <a:defRPr/>
            </a:lvl9pPr>
          </a:lstStyle>
          <a:p>
            <a:r>
              <a:rPr lang="en-US" dirty="0"/>
              <a:t>Title of Division/Area</a:t>
            </a:r>
          </a:p>
          <a:p>
            <a:r>
              <a:rPr lang="en-US" dirty="0"/>
              <a:t>Name of Presenter</a:t>
            </a:r>
          </a:p>
          <a:p>
            <a:r>
              <a:rPr lang="en-US" dirty="0"/>
              <a:t>Date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555" y="2094526"/>
            <a:ext cx="2813538" cy="1591156"/>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r="75875"/>
          <a:stretch/>
        </p:blipFill>
        <p:spPr>
          <a:xfrm>
            <a:off x="6051255" y="5520363"/>
            <a:ext cx="504092" cy="700118"/>
          </a:xfrm>
          <a:prstGeom prst="rect">
            <a:avLst/>
          </a:prstGeom>
        </p:spPr>
      </p:pic>
      <p:sp>
        <p:nvSpPr>
          <p:cNvPr id="5" name="TextBox 4"/>
          <p:cNvSpPr txBox="1"/>
          <p:nvPr userDrawn="1"/>
        </p:nvSpPr>
        <p:spPr>
          <a:xfrm>
            <a:off x="6471634" y="5454923"/>
            <a:ext cx="2672366" cy="830997"/>
          </a:xfrm>
          <a:prstGeom prst="rect">
            <a:avLst/>
          </a:prstGeom>
          <a:noFill/>
        </p:spPr>
        <p:txBody>
          <a:bodyPr wrap="square" rtlCol="0">
            <a:spAutoFit/>
          </a:bodyPr>
          <a:lstStyle/>
          <a:p>
            <a:r>
              <a:rPr lang="en-US" sz="1600" dirty="0"/>
              <a:t>GOVERNMENT OF THE DISTRICT</a:t>
            </a:r>
            <a:r>
              <a:rPr lang="en-US" sz="1600" baseline="0" dirty="0"/>
              <a:t> OF COLUMBIA</a:t>
            </a:r>
          </a:p>
          <a:p>
            <a:r>
              <a:rPr lang="en-US" sz="1600" b="1" baseline="0" dirty="0"/>
              <a:t>MURIEL  BOWSER, MAYOR</a:t>
            </a:r>
            <a:endParaRPr lang="en-US" sz="1600" b="1" dirty="0"/>
          </a:p>
        </p:txBody>
      </p:sp>
    </p:spTree>
    <p:extLst>
      <p:ext uri="{BB962C8B-B14F-4D97-AF65-F5344CB8AC3E}">
        <p14:creationId xmlns:p14="http://schemas.microsoft.com/office/powerpoint/2010/main" val="240759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5"/>
            <a:ext cx="8145887" cy="379290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8EAA164E-9776-4052-B6AD-22C50950C745}" type="slidenum">
              <a:rPr lang="en-US" smtClean="0"/>
              <a:pPr>
                <a:defRPr/>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1037" y="5633851"/>
            <a:ext cx="984063" cy="553991"/>
          </a:xfrm>
          <a:prstGeom prst="rect">
            <a:avLst/>
          </a:prstGeom>
        </p:spPr>
      </p:pic>
    </p:spTree>
    <p:extLst>
      <p:ext uri="{BB962C8B-B14F-4D97-AF65-F5344CB8AC3E}">
        <p14:creationId xmlns:p14="http://schemas.microsoft.com/office/powerpoint/2010/main" val="131878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530" y="274641"/>
            <a:ext cx="1938270" cy="525683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34096" y="274640"/>
            <a:ext cx="5742904" cy="5305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E9A04C84-34EC-4AFE-8930-C9793F0ABD90}" type="slidenum">
              <a:rPr lang="en-US" smtClean="0"/>
              <a:pPr>
                <a:defRPr/>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4220" y="5719126"/>
            <a:ext cx="818289" cy="460666"/>
          </a:xfrm>
          <a:prstGeom prst="rect">
            <a:avLst/>
          </a:prstGeom>
        </p:spPr>
      </p:pic>
    </p:spTree>
    <p:extLst>
      <p:ext uri="{BB962C8B-B14F-4D97-AF65-F5344CB8AC3E}">
        <p14:creationId xmlns:p14="http://schemas.microsoft.com/office/powerpoint/2010/main" val="169787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5"/>
            <a:ext cx="4038600" cy="3886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1333F40E-AD9F-4D32-A0D7-20331C7C42AD}" type="slidenum">
              <a:rPr lang="en-US" smtClean="0"/>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0498" y="5744176"/>
            <a:ext cx="869219" cy="489338"/>
          </a:xfrm>
          <a:prstGeom prst="rect">
            <a:avLst/>
          </a:prstGeom>
        </p:spPr>
      </p:pic>
    </p:spTree>
    <p:extLst>
      <p:ext uri="{BB962C8B-B14F-4D97-AF65-F5344CB8AC3E}">
        <p14:creationId xmlns:p14="http://schemas.microsoft.com/office/powerpoint/2010/main" val="985210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2708" y="250097"/>
            <a:ext cx="8331200" cy="1781907"/>
          </a:xfrm>
        </p:spPr>
        <p:txBody>
          <a:bodyPr/>
          <a:lstStyle>
            <a:lvl1pPr algn="ctr">
              <a:defRPr baseline="0">
                <a:latin typeface="Cambria" panose="02040503050406030204" pitchFamily="18" charset="0"/>
              </a:defRPr>
            </a:lvl1pPr>
          </a:lstStyle>
          <a:p>
            <a:r>
              <a:rPr lang="en-US" dirty="0"/>
              <a:t>Department of Behavioral Health</a:t>
            </a:r>
          </a:p>
        </p:txBody>
      </p:sp>
      <p:sp>
        <p:nvSpPr>
          <p:cNvPr id="3" name="Subtitle 2"/>
          <p:cNvSpPr>
            <a:spLocks noGrp="1"/>
          </p:cNvSpPr>
          <p:nvPr>
            <p:ph type="subTitle" idx="1" hasCustomPrompt="1"/>
          </p:nvPr>
        </p:nvSpPr>
        <p:spPr>
          <a:xfrm>
            <a:off x="1230924" y="3820762"/>
            <a:ext cx="6400800" cy="1634163"/>
          </a:xfrm>
        </p:spPr>
        <p:txBody>
          <a:bodyPr/>
          <a:lstStyle>
            <a:lvl1pPr marL="0" indent="0" algn="ctr">
              <a:buNone/>
              <a:defRPr>
                <a:latin typeface="Cambria" panose="02040503050406030204" pitchFamily="18" charset="0"/>
              </a:defRPr>
            </a:lvl1pPr>
            <a:lvl2pPr marL="342819" indent="0" algn="ctr">
              <a:buNone/>
              <a:defRPr/>
            </a:lvl2pPr>
            <a:lvl3pPr marL="685640" indent="0" algn="ctr">
              <a:buNone/>
              <a:defRPr/>
            </a:lvl3pPr>
            <a:lvl4pPr marL="1028459" indent="0" algn="ctr">
              <a:buNone/>
              <a:defRPr/>
            </a:lvl4pPr>
            <a:lvl5pPr marL="1371280" indent="0" algn="ctr">
              <a:buNone/>
              <a:defRPr/>
            </a:lvl5pPr>
            <a:lvl6pPr marL="1714100" indent="0" algn="ctr">
              <a:buNone/>
              <a:defRPr/>
            </a:lvl6pPr>
            <a:lvl7pPr marL="2056919" indent="0" algn="ctr">
              <a:buNone/>
              <a:defRPr/>
            </a:lvl7pPr>
            <a:lvl8pPr marL="2399739" indent="0" algn="ctr">
              <a:buNone/>
              <a:defRPr/>
            </a:lvl8pPr>
            <a:lvl9pPr marL="2742558" indent="0" algn="ctr">
              <a:buNone/>
              <a:defRPr/>
            </a:lvl9pPr>
          </a:lstStyle>
          <a:p>
            <a:r>
              <a:rPr lang="en-US" dirty="0"/>
              <a:t>Title of Division/Area</a:t>
            </a:r>
          </a:p>
          <a:p>
            <a:r>
              <a:rPr lang="en-US" dirty="0"/>
              <a:t>Name of Presenter</a:t>
            </a:r>
          </a:p>
          <a:p>
            <a:r>
              <a:rPr lang="en-US" dirty="0"/>
              <a:t>Date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555" y="2094526"/>
            <a:ext cx="2813538" cy="1591156"/>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r="75875"/>
          <a:stretch/>
        </p:blipFill>
        <p:spPr>
          <a:xfrm>
            <a:off x="6051256" y="5520363"/>
            <a:ext cx="504092" cy="700118"/>
          </a:xfrm>
          <a:prstGeom prst="rect">
            <a:avLst/>
          </a:prstGeom>
        </p:spPr>
      </p:pic>
      <p:sp>
        <p:nvSpPr>
          <p:cNvPr id="5" name="TextBox 4"/>
          <p:cNvSpPr txBox="1"/>
          <p:nvPr userDrawn="1"/>
        </p:nvSpPr>
        <p:spPr>
          <a:xfrm>
            <a:off x="6471634" y="5454925"/>
            <a:ext cx="2672366" cy="646331"/>
          </a:xfrm>
          <a:prstGeom prst="rect">
            <a:avLst/>
          </a:prstGeom>
          <a:noFill/>
        </p:spPr>
        <p:txBody>
          <a:bodyPr wrap="square" rtlCol="0">
            <a:spAutoFit/>
          </a:bodyPr>
          <a:lstStyle/>
          <a:p>
            <a:r>
              <a:rPr lang="en-US" sz="1200" dirty="0">
                <a:solidFill>
                  <a:srgbClr val="000000"/>
                </a:solidFill>
              </a:rPr>
              <a:t>GOVERNMENT OF THE DISTRICT OF COLUMBIA</a:t>
            </a:r>
          </a:p>
          <a:p>
            <a:r>
              <a:rPr lang="en-US" sz="1200" b="1" dirty="0">
                <a:solidFill>
                  <a:srgbClr val="000000"/>
                </a:solidFill>
              </a:rPr>
              <a:t>MURIEL  BOWSER, MAYOR</a:t>
            </a:r>
          </a:p>
        </p:txBody>
      </p:sp>
    </p:spTree>
    <p:extLst>
      <p:ext uri="{BB962C8B-B14F-4D97-AF65-F5344CB8AC3E}">
        <p14:creationId xmlns:p14="http://schemas.microsoft.com/office/powerpoint/2010/main" val="4189029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1" y="1600205"/>
            <a:ext cx="7740203" cy="3886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62E25340-54C0-4D97-AA52-D61C6E857B51}"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8" y="5608727"/>
            <a:ext cx="1068586" cy="601574"/>
          </a:xfrm>
          <a:prstGeom prst="rect">
            <a:avLst/>
          </a:prstGeom>
        </p:spPr>
      </p:pic>
    </p:spTree>
    <p:extLst>
      <p:ext uri="{BB962C8B-B14F-4D97-AF65-F5344CB8AC3E}">
        <p14:creationId xmlns:p14="http://schemas.microsoft.com/office/powerpoint/2010/main" val="6391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568"/>
            <a:ext cx="7772400" cy="1362075"/>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1708980"/>
            <a:ext cx="7772400" cy="1500187"/>
          </a:xfrm>
        </p:spPr>
        <p:txBody>
          <a:bodyPr anchor="b"/>
          <a:lstStyle>
            <a:lvl1pPr marL="0" indent="0">
              <a:buNone/>
              <a:defRPr sz="1500"/>
            </a:lvl1pPr>
            <a:lvl2pPr marL="342819" indent="0">
              <a:buNone/>
              <a:defRPr sz="1350"/>
            </a:lvl2pPr>
            <a:lvl3pPr marL="685640" indent="0">
              <a:buNone/>
              <a:defRPr sz="1200"/>
            </a:lvl3pPr>
            <a:lvl4pPr marL="1028459" indent="0">
              <a:buNone/>
              <a:defRPr sz="1050"/>
            </a:lvl4pPr>
            <a:lvl5pPr marL="1371280" indent="0">
              <a:buNone/>
              <a:defRPr sz="1050"/>
            </a:lvl5pPr>
            <a:lvl6pPr marL="1714100" indent="0">
              <a:buNone/>
              <a:defRPr sz="1050"/>
            </a:lvl6pPr>
            <a:lvl7pPr marL="2056919" indent="0">
              <a:buNone/>
              <a:defRPr sz="1050"/>
            </a:lvl7pPr>
            <a:lvl8pPr marL="2399739" indent="0">
              <a:buNone/>
              <a:defRPr sz="1050"/>
            </a:lvl8pPr>
            <a:lvl9pPr marL="2742558" indent="0">
              <a:buNone/>
              <a:defRPr sz="1050"/>
            </a:lvl9pPr>
          </a:lstStyle>
          <a:p>
            <a:pPr lvl="0"/>
            <a:r>
              <a:rPr lang="en-US" dirty="0"/>
              <a:t>Click to edit Master text styles</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E36CD349-5DD7-4433-A90C-D01BD3482C6A}"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2300" y="5634507"/>
            <a:ext cx="972270" cy="547352"/>
          </a:xfrm>
          <a:prstGeom prst="rect">
            <a:avLst/>
          </a:prstGeom>
        </p:spPr>
      </p:pic>
    </p:spTree>
    <p:extLst>
      <p:ext uri="{BB962C8B-B14F-4D97-AF65-F5344CB8AC3E}">
        <p14:creationId xmlns:p14="http://schemas.microsoft.com/office/powerpoint/2010/main" val="395362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3922690" cy="398004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8EBCBB6-6101-435F-A5EB-89A828195421}"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7766" y="5580249"/>
            <a:ext cx="1053245" cy="592938"/>
          </a:xfrm>
          <a:prstGeom prst="rect">
            <a:avLst/>
          </a:prstGeom>
        </p:spPr>
      </p:pic>
    </p:spTree>
    <p:extLst>
      <p:ext uri="{BB962C8B-B14F-4D97-AF65-F5344CB8AC3E}">
        <p14:creationId xmlns:p14="http://schemas.microsoft.com/office/powerpoint/2010/main" val="2819060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1800" b="1"/>
            </a:lvl1pPr>
            <a:lvl2pPr marL="342819" indent="0">
              <a:buNone/>
              <a:defRPr sz="1500" b="1"/>
            </a:lvl2pPr>
            <a:lvl3pPr marL="685640" indent="0">
              <a:buNone/>
              <a:defRPr sz="1350" b="1"/>
            </a:lvl3pPr>
            <a:lvl4pPr marL="1028459" indent="0">
              <a:buNone/>
              <a:defRPr sz="1200" b="1"/>
            </a:lvl4pPr>
            <a:lvl5pPr marL="1371280" indent="0">
              <a:buNone/>
              <a:defRPr sz="1200" b="1"/>
            </a:lvl5pPr>
            <a:lvl6pPr marL="1714100" indent="0">
              <a:buNone/>
              <a:defRPr sz="1200" b="1"/>
            </a:lvl6pPr>
            <a:lvl7pPr marL="2056919" indent="0">
              <a:buNone/>
              <a:defRPr sz="1200" b="1"/>
            </a:lvl7pPr>
            <a:lvl8pPr marL="2399739" indent="0">
              <a:buNone/>
              <a:defRPr sz="1200" b="1"/>
            </a:lvl8pPr>
            <a:lvl9pPr marL="274255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19" indent="0">
              <a:buNone/>
              <a:defRPr sz="1500" b="1"/>
            </a:lvl2pPr>
            <a:lvl3pPr marL="685640" indent="0">
              <a:buNone/>
              <a:defRPr sz="1350" b="1"/>
            </a:lvl3pPr>
            <a:lvl4pPr marL="1028459" indent="0">
              <a:buNone/>
              <a:defRPr sz="1200" b="1"/>
            </a:lvl4pPr>
            <a:lvl5pPr marL="1371280" indent="0">
              <a:buNone/>
              <a:defRPr sz="1200" b="1"/>
            </a:lvl5pPr>
            <a:lvl6pPr marL="1714100" indent="0">
              <a:buNone/>
              <a:defRPr sz="1200" b="1"/>
            </a:lvl6pPr>
            <a:lvl7pPr marL="2056919" indent="0">
              <a:buNone/>
              <a:defRPr sz="1200" b="1"/>
            </a:lvl7pPr>
            <a:lvl8pPr marL="2399739" indent="0">
              <a:buNone/>
              <a:defRPr sz="1200" b="1"/>
            </a:lvl8pPr>
            <a:lvl9pPr marL="274255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40537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3024E28-9D3B-4DC1-8142-8E4D8E45ECB7}" type="slidenum">
              <a:rPr lang="en-US" smtClean="0">
                <a:solidFill>
                  <a:srgbClr val="FFFFFF"/>
                </a:solidFill>
              </a:rPr>
              <a:pPr>
                <a:defRPr/>
              </a:pPr>
              <a:t>‹#›</a:t>
            </a:fld>
            <a:endParaRPr lang="en-US" dirty="0">
              <a:solidFill>
                <a:srgbClr val="FFFFFF"/>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2" y="5645525"/>
            <a:ext cx="926411" cy="521535"/>
          </a:xfrm>
          <a:prstGeom prst="rect">
            <a:avLst/>
          </a:prstGeom>
        </p:spPr>
      </p:pic>
    </p:spTree>
    <p:extLst>
      <p:ext uri="{BB962C8B-B14F-4D97-AF65-F5344CB8AC3E}">
        <p14:creationId xmlns:p14="http://schemas.microsoft.com/office/powerpoint/2010/main" val="2296079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32AB989-1A8A-4C96-B273-A5F2125757A5}"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0136" y="5602311"/>
            <a:ext cx="1006480" cy="566611"/>
          </a:xfrm>
          <a:prstGeom prst="rect">
            <a:avLst/>
          </a:prstGeom>
        </p:spPr>
      </p:pic>
    </p:spTree>
    <p:extLst>
      <p:ext uri="{BB962C8B-B14F-4D97-AF65-F5344CB8AC3E}">
        <p14:creationId xmlns:p14="http://schemas.microsoft.com/office/powerpoint/2010/main" val="3557398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12055D5D-1616-41D2-A810-F138318299A1}" type="slidenum">
              <a:rPr lang="en-US" smtClean="0">
                <a:solidFill>
                  <a:srgbClr val="FFFFFF"/>
                </a:solidFill>
              </a:rPr>
              <a:pPr>
                <a:defRPr/>
              </a:pPr>
              <a:t>‹#›</a:t>
            </a:fld>
            <a:endParaRPr lang="en-US" dirty="0">
              <a:solidFill>
                <a:srgbClr val="FFFFF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9" y="5590795"/>
            <a:ext cx="958305" cy="539490"/>
          </a:xfrm>
          <a:prstGeom prst="rect">
            <a:avLst/>
          </a:prstGeom>
        </p:spPr>
      </p:pic>
    </p:spTree>
    <p:extLst>
      <p:ext uri="{BB962C8B-B14F-4D97-AF65-F5344CB8AC3E}">
        <p14:creationId xmlns:p14="http://schemas.microsoft.com/office/powerpoint/2010/main" val="378251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5"/>
            <a:ext cx="7740203" cy="3886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62E25340-54C0-4D97-AA52-D61C6E857B51}"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8" y="5608727"/>
            <a:ext cx="1068586" cy="601574"/>
          </a:xfrm>
          <a:prstGeom prst="rect">
            <a:avLst/>
          </a:prstGeom>
        </p:spPr>
      </p:pic>
    </p:spTree>
    <p:extLst>
      <p:ext uri="{BB962C8B-B14F-4D97-AF65-F5344CB8AC3E}">
        <p14:creationId xmlns:p14="http://schemas.microsoft.com/office/powerpoint/2010/main" val="3658065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1" y="273055"/>
            <a:ext cx="5073113" cy="521334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050"/>
            </a:lvl1pPr>
            <a:lvl2pPr marL="342819" indent="0">
              <a:buNone/>
              <a:defRPr sz="900"/>
            </a:lvl2pPr>
            <a:lvl3pPr marL="685640" indent="0">
              <a:buNone/>
              <a:defRPr sz="750"/>
            </a:lvl3pPr>
            <a:lvl4pPr marL="1028459" indent="0">
              <a:buNone/>
              <a:defRPr sz="675"/>
            </a:lvl4pPr>
            <a:lvl5pPr marL="1371280" indent="0">
              <a:buNone/>
              <a:defRPr sz="675"/>
            </a:lvl5pPr>
            <a:lvl6pPr marL="1714100" indent="0">
              <a:buNone/>
              <a:defRPr sz="675"/>
            </a:lvl6pPr>
            <a:lvl7pPr marL="2056919" indent="0">
              <a:buNone/>
              <a:defRPr sz="675"/>
            </a:lvl7pPr>
            <a:lvl8pPr marL="2399739" indent="0">
              <a:buNone/>
              <a:defRPr sz="675"/>
            </a:lvl8pPr>
            <a:lvl9pPr marL="2742558" indent="0">
              <a:buNone/>
              <a:defRPr sz="675"/>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323F4F99-07DE-4F12-A405-A74050CC805E}"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2" y="5660266"/>
            <a:ext cx="926411" cy="521535"/>
          </a:xfrm>
          <a:prstGeom prst="rect">
            <a:avLst/>
          </a:prstGeom>
        </p:spPr>
      </p:pic>
    </p:spTree>
    <p:extLst>
      <p:ext uri="{BB962C8B-B14F-4D97-AF65-F5344CB8AC3E}">
        <p14:creationId xmlns:p14="http://schemas.microsoft.com/office/powerpoint/2010/main" val="3671437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5921" y="4617059"/>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405921" y="402431"/>
            <a:ext cx="5486400" cy="4114800"/>
          </a:xfrm>
        </p:spPr>
        <p:txBody>
          <a:bodyPr/>
          <a:lstStyle>
            <a:lvl1pPr marL="0" indent="0">
              <a:buNone/>
              <a:defRPr sz="2400"/>
            </a:lvl1pPr>
            <a:lvl2pPr marL="342819" indent="0">
              <a:buNone/>
              <a:defRPr sz="2100"/>
            </a:lvl2pPr>
            <a:lvl3pPr marL="685640" indent="0">
              <a:buNone/>
              <a:defRPr sz="1800"/>
            </a:lvl3pPr>
            <a:lvl4pPr marL="1028459" indent="0">
              <a:buNone/>
              <a:defRPr sz="1500"/>
            </a:lvl4pPr>
            <a:lvl5pPr marL="1371280" indent="0">
              <a:buNone/>
              <a:defRPr sz="1500"/>
            </a:lvl5pPr>
            <a:lvl6pPr marL="1714100" indent="0">
              <a:buNone/>
              <a:defRPr sz="1500"/>
            </a:lvl6pPr>
            <a:lvl7pPr marL="2056919" indent="0">
              <a:buNone/>
              <a:defRPr sz="1500"/>
            </a:lvl7pPr>
            <a:lvl8pPr marL="2399739" indent="0">
              <a:buNone/>
              <a:defRPr sz="1500"/>
            </a:lvl8pPr>
            <a:lvl9pPr marL="2742558" indent="0">
              <a:buNone/>
              <a:defRPr sz="1500"/>
            </a:lvl9pPr>
          </a:lstStyle>
          <a:p>
            <a:pPr lvl="0"/>
            <a:endParaRPr lang="en-US" noProof="0" dirty="0"/>
          </a:p>
        </p:txBody>
      </p:sp>
      <p:sp>
        <p:nvSpPr>
          <p:cNvPr id="4" name="Text Placeholder 3"/>
          <p:cNvSpPr>
            <a:spLocks noGrp="1"/>
          </p:cNvSpPr>
          <p:nvPr>
            <p:ph type="body" sz="half" idx="2"/>
          </p:nvPr>
        </p:nvSpPr>
        <p:spPr>
          <a:xfrm>
            <a:off x="1405921" y="5283625"/>
            <a:ext cx="5486400" cy="804862"/>
          </a:xfrm>
        </p:spPr>
        <p:txBody>
          <a:bodyPr/>
          <a:lstStyle>
            <a:lvl1pPr marL="0" indent="0">
              <a:buNone/>
              <a:defRPr sz="1050"/>
            </a:lvl1pPr>
            <a:lvl2pPr marL="342819" indent="0">
              <a:buNone/>
              <a:defRPr sz="900"/>
            </a:lvl2pPr>
            <a:lvl3pPr marL="685640" indent="0">
              <a:buNone/>
              <a:defRPr sz="750"/>
            </a:lvl3pPr>
            <a:lvl4pPr marL="1028459" indent="0">
              <a:buNone/>
              <a:defRPr sz="675"/>
            </a:lvl4pPr>
            <a:lvl5pPr marL="1371280" indent="0">
              <a:buNone/>
              <a:defRPr sz="675"/>
            </a:lvl5pPr>
            <a:lvl6pPr marL="1714100" indent="0">
              <a:buNone/>
              <a:defRPr sz="675"/>
            </a:lvl6pPr>
            <a:lvl7pPr marL="2056919" indent="0">
              <a:buNone/>
              <a:defRPr sz="675"/>
            </a:lvl7pPr>
            <a:lvl8pPr marL="2399739" indent="0">
              <a:buNone/>
              <a:defRPr sz="675"/>
            </a:lvl8pPr>
            <a:lvl9pPr marL="2742558" indent="0">
              <a:buNone/>
              <a:defRPr sz="675"/>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9256BE08-5050-4F4B-94AC-754A4A9BC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4902" y="5657753"/>
            <a:ext cx="765122" cy="430735"/>
          </a:xfrm>
          <a:prstGeom prst="rect">
            <a:avLst/>
          </a:prstGeom>
        </p:spPr>
      </p:pic>
    </p:spTree>
    <p:extLst>
      <p:ext uri="{BB962C8B-B14F-4D97-AF65-F5344CB8AC3E}">
        <p14:creationId xmlns:p14="http://schemas.microsoft.com/office/powerpoint/2010/main" val="1407874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1" y="1600205"/>
            <a:ext cx="8145887" cy="379290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8EAA164E-9776-4052-B6AD-22C50950C745}"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1038" y="5633853"/>
            <a:ext cx="984063" cy="553991"/>
          </a:xfrm>
          <a:prstGeom prst="rect">
            <a:avLst/>
          </a:prstGeom>
        </p:spPr>
      </p:pic>
    </p:spTree>
    <p:extLst>
      <p:ext uri="{BB962C8B-B14F-4D97-AF65-F5344CB8AC3E}">
        <p14:creationId xmlns:p14="http://schemas.microsoft.com/office/powerpoint/2010/main" val="1742995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530" y="274641"/>
            <a:ext cx="1938270" cy="525683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34097" y="274642"/>
            <a:ext cx="5742904" cy="5305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E9A04C84-34EC-4AFE-8930-C9793F0ABD90}"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4221" y="5719126"/>
            <a:ext cx="818289" cy="460666"/>
          </a:xfrm>
          <a:prstGeom prst="rect">
            <a:avLst/>
          </a:prstGeom>
        </p:spPr>
      </p:pic>
    </p:spTree>
    <p:extLst>
      <p:ext uri="{BB962C8B-B14F-4D97-AF65-F5344CB8AC3E}">
        <p14:creationId xmlns:p14="http://schemas.microsoft.com/office/powerpoint/2010/main" val="440871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5"/>
            <a:ext cx="4038600" cy="3886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1333F40E-AD9F-4D32-A0D7-20331C7C4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0499" y="5744176"/>
            <a:ext cx="869219" cy="489338"/>
          </a:xfrm>
          <a:prstGeom prst="rect">
            <a:avLst/>
          </a:prstGeom>
        </p:spPr>
      </p:pic>
    </p:spTree>
    <p:extLst>
      <p:ext uri="{BB962C8B-B14F-4D97-AF65-F5344CB8AC3E}">
        <p14:creationId xmlns:p14="http://schemas.microsoft.com/office/powerpoint/2010/main" val="3489958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2708" y="250097"/>
            <a:ext cx="8331200" cy="1781907"/>
          </a:xfrm>
        </p:spPr>
        <p:txBody>
          <a:bodyPr/>
          <a:lstStyle>
            <a:lvl1pPr algn="ctr">
              <a:defRPr baseline="0">
                <a:latin typeface="Cambria" panose="02040503050406030204" pitchFamily="18" charset="0"/>
              </a:defRPr>
            </a:lvl1pPr>
          </a:lstStyle>
          <a:p>
            <a:r>
              <a:rPr lang="en-US" dirty="0"/>
              <a:t>Department of Behavioral Health</a:t>
            </a:r>
          </a:p>
        </p:txBody>
      </p:sp>
      <p:sp>
        <p:nvSpPr>
          <p:cNvPr id="3" name="Subtitle 2"/>
          <p:cNvSpPr>
            <a:spLocks noGrp="1"/>
          </p:cNvSpPr>
          <p:nvPr>
            <p:ph type="subTitle" idx="1" hasCustomPrompt="1"/>
          </p:nvPr>
        </p:nvSpPr>
        <p:spPr>
          <a:xfrm>
            <a:off x="1230924" y="3820762"/>
            <a:ext cx="6400800" cy="1634163"/>
          </a:xfrm>
        </p:spPr>
        <p:txBody>
          <a:bodyPr/>
          <a:lstStyle>
            <a:lvl1pPr marL="0" indent="0" algn="ctr">
              <a:buNone/>
              <a:defRPr>
                <a:latin typeface="Cambria" panose="02040503050406030204" pitchFamily="18" charset="0"/>
              </a:defRPr>
            </a:lvl1pPr>
            <a:lvl2pPr marL="342819" indent="0" algn="ctr">
              <a:buNone/>
              <a:defRPr/>
            </a:lvl2pPr>
            <a:lvl3pPr marL="685640" indent="0" algn="ctr">
              <a:buNone/>
              <a:defRPr/>
            </a:lvl3pPr>
            <a:lvl4pPr marL="1028459" indent="0" algn="ctr">
              <a:buNone/>
              <a:defRPr/>
            </a:lvl4pPr>
            <a:lvl5pPr marL="1371280" indent="0" algn="ctr">
              <a:buNone/>
              <a:defRPr/>
            </a:lvl5pPr>
            <a:lvl6pPr marL="1714100" indent="0" algn="ctr">
              <a:buNone/>
              <a:defRPr/>
            </a:lvl6pPr>
            <a:lvl7pPr marL="2056919" indent="0" algn="ctr">
              <a:buNone/>
              <a:defRPr/>
            </a:lvl7pPr>
            <a:lvl8pPr marL="2399739" indent="0" algn="ctr">
              <a:buNone/>
              <a:defRPr/>
            </a:lvl8pPr>
            <a:lvl9pPr marL="2742558" indent="0" algn="ctr">
              <a:buNone/>
              <a:defRPr/>
            </a:lvl9pPr>
          </a:lstStyle>
          <a:p>
            <a:r>
              <a:rPr lang="en-US" dirty="0"/>
              <a:t>Title of Division/Area</a:t>
            </a:r>
          </a:p>
          <a:p>
            <a:r>
              <a:rPr lang="en-US" dirty="0"/>
              <a:t>Name of Presenter</a:t>
            </a:r>
          </a:p>
          <a:p>
            <a:r>
              <a:rPr lang="en-US" dirty="0"/>
              <a:t>Date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555" y="2094526"/>
            <a:ext cx="2813538" cy="1591156"/>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r="75875"/>
          <a:stretch/>
        </p:blipFill>
        <p:spPr>
          <a:xfrm>
            <a:off x="6051256" y="5520363"/>
            <a:ext cx="504092" cy="700118"/>
          </a:xfrm>
          <a:prstGeom prst="rect">
            <a:avLst/>
          </a:prstGeom>
        </p:spPr>
      </p:pic>
      <p:sp>
        <p:nvSpPr>
          <p:cNvPr id="5" name="TextBox 4"/>
          <p:cNvSpPr txBox="1"/>
          <p:nvPr userDrawn="1"/>
        </p:nvSpPr>
        <p:spPr>
          <a:xfrm>
            <a:off x="6471634" y="5454925"/>
            <a:ext cx="2672366" cy="646331"/>
          </a:xfrm>
          <a:prstGeom prst="rect">
            <a:avLst/>
          </a:prstGeom>
          <a:noFill/>
        </p:spPr>
        <p:txBody>
          <a:bodyPr wrap="square" rtlCol="0">
            <a:spAutoFit/>
          </a:bodyPr>
          <a:lstStyle/>
          <a:p>
            <a:r>
              <a:rPr lang="en-US" sz="1200" dirty="0">
                <a:solidFill>
                  <a:srgbClr val="000000"/>
                </a:solidFill>
              </a:rPr>
              <a:t>GOVERNMENT OF THE DISTRICT OF COLUMBIA</a:t>
            </a:r>
          </a:p>
          <a:p>
            <a:r>
              <a:rPr lang="en-US" sz="1200" b="1" dirty="0">
                <a:solidFill>
                  <a:srgbClr val="000000"/>
                </a:solidFill>
              </a:rPr>
              <a:t>MURIEL  BOWSER, MAYOR</a:t>
            </a:r>
          </a:p>
        </p:txBody>
      </p:sp>
    </p:spTree>
    <p:extLst>
      <p:ext uri="{BB962C8B-B14F-4D97-AF65-F5344CB8AC3E}">
        <p14:creationId xmlns:p14="http://schemas.microsoft.com/office/powerpoint/2010/main" val="1823870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1" y="1600205"/>
            <a:ext cx="7740203" cy="3886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62E25340-54C0-4D97-AA52-D61C6E857B51}"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8" y="5608727"/>
            <a:ext cx="1068586" cy="601574"/>
          </a:xfrm>
          <a:prstGeom prst="rect">
            <a:avLst/>
          </a:prstGeom>
        </p:spPr>
      </p:pic>
    </p:spTree>
    <p:extLst>
      <p:ext uri="{BB962C8B-B14F-4D97-AF65-F5344CB8AC3E}">
        <p14:creationId xmlns:p14="http://schemas.microsoft.com/office/powerpoint/2010/main" val="1471199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568"/>
            <a:ext cx="7772400" cy="1362075"/>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1708980"/>
            <a:ext cx="7772400" cy="1500187"/>
          </a:xfrm>
        </p:spPr>
        <p:txBody>
          <a:bodyPr anchor="b"/>
          <a:lstStyle>
            <a:lvl1pPr marL="0" indent="0">
              <a:buNone/>
              <a:defRPr sz="1500"/>
            </a:lvl1pPr>
            <a:lvl2pPr marL="342819" indent="0">
              <a:buNone/>
              <a:defRPr sz="1350"/>
            </a:lvl2pPr>
            <a:lvl3pPr marL="685640" indent="0">
              <a:buNone/>
              <a:defRPr sz="1200"/>
            </a:lvl3pPr>
            <a:lvl4pPr marL="1028459" indent="0">
              <a:buNone/>
              <a:defRPr sz="1050"/>
            </a:lvl4pPr>
            <a:lvl5pPr marL="1371280" indent="0">
              <a:buNone/>
              <a:defRPr sz="1050"/>
            </a:lvl5pPr>
            <a:lvl6pPr marL="1714100" indent="0">
              <a:buNone/>
              <a:defRPr sz="1050"/>
            </a:lvl6pPr>
            <a:lvl7pPr marL="2056919" indent="0">
              <a:buNone/>
              <a:defRPr sz="1050"/>
            </a:lvl7pPr>
            <a:lvl8pPr marL="2399739" indent="0">
              <a:buNone/>
              <a:defRPr sz="1050"/>
            </a:lvl8pPr>
            <a:lvl9pPr marL="2742558" indent="0">
              <a:buNone/>
              <a:defRPr sz="1050"/>
            </a:lvl9pPr>
          </a:lstStyle>
          <a:p>
            <a:pPr lvl="0"/>
            <a:r>
              <a:rPr lang="en-US" dirty="0"/>
              <a:t>Click to edit Master text styles</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E36CD349-5DD7-4433-A90C-D01BD3482C6A}"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2300" y="5634507"/>
            <a:ext cx="972270" cy="547352"/>
          </a:xfrm>
          <a:prstGeom prst="rect">
            <a:avLst/>
          </a:prstGeom>
        </p:spPr>
      </p:pic>
    </p:spTree>
    <p:extLst>
      <p:ext uri="{BB962C8B-B14F-4D97-AF65-F5344CB8AC3E}">
        <p14:creationId xmlns:p14="http://schemas.microsoft.com/office/powerpoint/2010/main" val="3256835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3922690" cy="398004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8EBCBB6-6101-435F-A5EB-89A828195421}"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7766" y="5580249"/>
            <a:ext cx="1053245" cy="592938"/>
          </a:xfrm>
          <a:prstGeom prst="rect">
            <a:avLst/>
          </a:prstGeom>
        </p:spPr>
      </p:pic>
    </p:spTree>
    <p:extLst>
      <p:ext uri="{BB962C8B-B14F-4D97-AF65-F5344CB8AC3E}">
        <p14:creationId xmlns:p14="http://schemas.microsoft.com/office/powerpoint/2010/main" val="354379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1800" b="1"/>
            </a:lvl1pPr>
            <a:lvl2pPr marL="342819" indent="0">
              <a:buNone/>
              <a:defRPr sz="1500" b="1"/>
            </a:lvl2pPr>
            <a:lvl3pPr marL="685640" indent="0">
              <a:buNone/>
              <a:defRPr sz="1350" b="1"/>
            </a:lvl3pPr>
            <a:lvl4pPr marL="1028459" indent="0">
              <a:buNone/>
              <a:defRPr sz="1200" b="1"/>
            </a:lvl4pPr>
            <a:lvl5pPr marL="1371280" indent="0">
              <a:buNone/>
              <a:defRPr sz="1200" b="1"/>
            </a:lvl5pPr>
            <a:lvl6pPr marL="1714100" indent="0">
              <a:buNone/>
              <a:defRPr sz="1200" b="1"/>
            </a:lvl6pPr>
            <a:lvl7pPr marL="2056919" indent="0">
              <a:buNone/>
              <a:defRPr sz="1200" b="1"/>
            </a:lvl7pPr>
            <a:lvl8pPr marL="2399739" indent="0">
              <a:buNone/>
              <a:defRPr sz="1200" b="1"/>
            </a:lvl8pPr>
            <a:lvl9pPr marL="274255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19" indent="0">
              <a:buNone/>
              <a:defRPr sz="1500" b="1"/>
            </a:lvl2pPr>
            <a:lvl3pPr marL="685640" indent="0">
              <a:buNone/>
              <a:defRPr sz="1350" b="1"/>
            </a:lvl3pPr>
            <a:lvl4pPr marL="1028459" indent="0">
              <a:buNone/>
              <a:defRPr sz="1200" b="1"/>
            </a:lvl4pPr>
            <a:lvl5pPr marL="1371280" indent="0">
              <a:buNone/>
              <a:defRPr sz="1200" b="1"/>
            </a:lvl5pPr>
            <a:lvl6pPr marL="1714100" indent="0">
              <a:buNone/>
              <a:defRPr sz="1200" b="1"/>
            </a:lvl6pPr>
            <a:lvl7pPr marL="2056919" indent="0">
              <a:buNone/>
              <a:defRPr sz="1200" b="1"/>
            </a:lvl7pPr>
            <a:lvl8pPr marL="2399739" indent="0">
              <a:buNone/>
              <a:defRPr sz="1200" b="1"/>
            </a:lvl8pPr>
            <a:lvl9pPr marL="274255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40537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3024E28-9D3B-4DC1-8142-8E4D8E45ECB7}" type="slidenum">
              <a:rPr lang="en-US" smtClean="0">
                <a:solidFill>
                  <a:srgbClr val="FFFFFF"/>
                </a:solidFill>
              </a:rPr>
              <a:pPr>
                <a:defRPr/>
              </a:pPr>
              <a:t>‹#›</a:t>
            </a:fld>
            <a:endParaRPr lang="en-US" dirty="0">
              <a:solidFill>
                <a:srgbClr val="FFFFFF"/>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2" y="5645525"/>
            <a:ext cx="926411" cy="521535"/>
          </a:xfrm>
          <a:prstGeom prst="rect">
            <a:avLst/>
          </a:prstGeom>
        </p:spPr>
      </p:pic>
    </p:spTree>
    <p:extLst>
      <p:ext uri="{BB962C8B-B14F-4D97-AF65-F5344CB8AC3E}">
        <p14:creationId xmlns:p14="http://schemas.microsoft.com/office/powerpoint/2010/main" val="2041092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566"/>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708978"/>
            <a:ext cx="7772400" cy="1500187"/>
          </a:xfrm>
        </p:spPr>
        <p:txBody>
          <a:bodyPr anchor="b"/>
          <a:lstStyle>
            <a:lvl1pPr marL="0" indent="0">
              <a:buNone/>
              <a:defRPr sz="2000"/>
            </a:lvl1pPr>
            <a:lvl2pPr marL="457092" indent="0">
              <a:buNone/>
              <a:defRPr sz="1800"/>
            </a:lvl2pPr>
            <a:lvl3pPr marL="914186" indent="0">
              <a:buNone/>
              <a:defRPr sz="1600"/>
            </a:lvl3pPr>
            <a:lvl4pPr marL="1371279" indent="0">
              <a:buNone/>
              <a:defRPr sz="1400"/>
            </a:lvl4pPr>
            <a:lvl5pPr marL="1828373" indent="0">
              <a:buNone/>
              <a:defRPr sz="1400"/>
            </a:lvl5pPr>
            <a:lvl6pPr marL="2285466" indent="0">
              <a:buNone/>
              <a:defRPr sz="1400"/>
            </a:lvl6pPr>
            <a:lvl7pPr marL="2742558" indent="0">
              <a:buNone/>
              <a:defRPr sz="1400"/>
            </a:lvl7pPr>
            <a:lvl8pPr marL="3199652" indent="0">
              <a:buNone/>
              <a:defRPr sz="1400"/>
            </a:lvl8pPr>
            <a:lvl9pPr marL="3656744" indent="0">
              <a:buNone/>
              <a:defRPr sz="1400"/>
            </a:lvl9pPr>
          </a:lstStyle>
          <a:p>
            <a:pPr lvl="0"/>
            <a:r>
              <a:rPr lang="en-US" dirty="0"/>
              <a:t>Click to edit Master text styles</a:t>
            </a:r>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E36CD349-5DD7-4433-A90C-D01BD3482C6A}" type="slidenum">
              <a:rPr lang="en-US" smtClean="0"/>
              <a:pPr>
                <a:defRPr/>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2300" y="5634507"/>
            <a:ext cx="972270" cy="547352"/>
          </a:xfrm>
          <a:prstGeom prst="rect">
            <a:avLst/>
          </a:prstGeom>
        </p:spPr>
      </p:pic>
    </p:spTree>
    <p:extLst>
      <p:ext uri="{BB962C8B-B14F-4D97-AF65-F5344CB8AC3E}">
        <p14:creationId xmlns:p14="http://schemas.microsoft.com/office/powerpoint/2010/main" val="3474950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32AB989-1A8A-4C96-B273-A5F2125757A5}"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0136" y="5602311"/>
            <a:ext cx="1006480" cy="566611"/>
          </a:xfrm>
          <a:prstGeom prst="rect">
            <a:avLst/>
          </a:prstGeom>
        </p:spPr>
      </p:pic>
    </p:spTree>
    <p:extLst>
      <p:ext uri="{BB962C8B-B14F-4D97-AF65-F5344CB8AC3E}">
        <p14:creationId xmlns:p14="http://schemas.microsoft.com/office/powerpoint/2010/main" val="1174047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12055D5D-1616-41D2-A810-F138318299A1}" type="slidenum">
              <a:rPr lang="en-US" smtClean="0">
                <a:solidFill>
                  <a:srgbClr val="FFFFFF"/>
                </a:solidFill>
              </a:rPr>
              <a:pPr>
                <a:defRPr/>
              </a:pPr>
              <a:t>‹#›</a:t>
            </a:fld>
            <a:endParaRPr lang="en-US" dirty="0">
              <a:solidFill>
                <a:srgbClr val="FFFFF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9" y="5590795"/>
            <a:ext cx="958305" cy="539490"/>
          </a:xfrm>
          <a:prstGeom prst="rect">
            <a:avLst/>
          </a:prstGeom>
        </p:spPr>
      </p:pic>
    </p:spTree>
    <p:extLst>
      <p:ext uri="{BB962C8B-B14F-4D97-AF65-F5344CB8AC3E}">
        <p14:creationId xmlns:p14="http://schemas.microsoft.com/office/powerpoint/2010/main" val="3408898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1" y="273055"/>
            <a:ext cx="5073113" cy="521334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050"/>
            </a:lvl1pPr>
            <a:lvl2pPr marL="342819" indent="0">
              <a:buNone/>
              <a:defRPr sz="900"/>
            </a:lvl2pPr>
            <a:lvl3pPr marL="685640" indent="0">
              <a:buNone/>
              <a:defRPr sz="750"/>
            </a:lvl3pPr>
            <a:lvl4pPr marL="1028459" indent="0">
              <a:buNone/>
              <a:defRPr sz="675"/>
            </a:lvl4pPr>
            <a:lvl5pPr marL="1371280" indent="0">
              <a:buNone/>
              <a:defRPr sz="675"/>
            </a:lvl5pPr>
            <a:lvl6pPr marL="1714100" indent="0">
              <a:buNone/>
              <a:defRPr sz="675"/>
            </a:lvl6pPr>
            <a:lvl7pPr marL="2056919" indent="0">
              <a:buNone/>
              <a:defRPr sz="675"/>
            </a:lvl7pPr>
            <a:lvl8pPr marL="2399739" indent="0">
              <a:buNone/>
              <a:defRPr sz="675"/>
            </a:lvl8pPr>
            <a:lvl9pPr marL="2742558" indent="0">
              <a:buNone/>
              <a:defRPr sz="675"/>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323F4F99-07DE-4F12-A405-A74050CC805E}"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2" y="5660266"/>
            <a:ext cx="926411" cy="521535"/>
          </a:xfrm>
          <a:prstGeom prst="rect">
            <a:avLst/>
          </a:prstGeom>
        </p:spPr>
      </p:pic>
    </p:spTree>
    <p:extLst>
      <p:ext uri="{BB962C8B-B14F-4D97-AF65-F5344CB8AC3E}">
        <p14:creationId xmlns:p14="http://schemas.microsoft.com/office/powerpoint/2010/main" val="455611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5921" y="4617059"/>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405921" y="402431"/>
            <a:ext cx="5486400" cy="4114800"/>
          </a:xfrm>
        </p:spPr>
        <p:txBody>
          <a:bodyPr/>
          <a:lstStyle>
            <a:lvl1pPr marL="0" indent="0">
              <a:buNone/>
              <a:defRPr sz="2400"/>
            </a:lvl1pPr>
            <a:lvl2pPr marL="342819" indent="0">
              <a:buNone/>
              <a:defRPr sz="2100"/>
            </a:lvl2pPr>
            <a:lvl3pPr marL="685640" indent="0">
              <a:buNone/>
              <a:defRPr sz="1800"/>
            </a:lvl3pPr>
            <a:lvl4pPr marL="1028459" indent="0">
              <a:buNone/>
              <a:defRPr sz="1500"/>
            </a:lvl4pPr>
            <a:lvl5pPr marL="1371280" indent="0">
              <a:buNone/>
              <a:defRPr sz="1500"/>
            </a:lvl5pPr>
            <a:lvl6pPr marL="1714100" indent="0">
              <a:buNone/>
              <a:defRPr sz="1500"/>
            </a:lvl6pPr>
            <a:lvl7pPr marL="2056919" indent="0">
              <a:buNone/>
              <a:defRPr sz="1500"/>
            </a:lvl7pPr>
            <a:lvl8pPr marL="2399739" indent="0">
              <a:buNone/>
              <a:defRPr sz="1500"/>
            </a:lvl8pPr>
            <a:lvl9pPr marL="2742558" indent="0">
              <a:buNone/>
              <a:defRPr sz="1500"/>
            </a:lvl9pPr>
          </a:lstStyle>
          <a:p>
            <a:pPr lvl="0"/>
            <a:endParaRPr lang="en-US" noProof="0" dirty="0"/>
          </a:p>
        </p:txBody>
      </p:sp>
      <p:sp>
        <p:nvSpPr>
          <p:cNvPr id="4" name="Text Placeholder 3"/>
          <p:cNvSpPr>
            <a:spLocks noGrp="1"/>
          </p:cNvSpPr>
          <p:nvPr>
            <p:ph type="body" sz="half" idx="2"/>
          </p:nvPr>
        </p:nvSpPr>
        <p:spPr>
          <a:xfrm>
            <a:off x="1405921" y="5283625"/>
            <a:ext cx="5486400" cy="804862"/>
          </a:xfrm>
        </p:spPr>
        <p:txBody>
          <a:bodyPr/>
          <a:lstStyle>
            <a:lvl1pPr marL="0" indent="0">
              <a:buNone/>
              <a:defRPr sz="1050"/>
            </a:lvl1pPr>
            <a:lvl2pPr marL="342819" indent="0">
              <a:buNone/>
              <a:defRPr sz="900"/>
            </a:lvl2pPr>
            <a:lvl3pPr marL="685640" indent="0">
              <a:buNone/>
              <a:defRPr sz="750"/>
            </a:lvl3pPr>
            <a:lvl4pPr marL="1028459" indent="0">
              <a:buNone/>
              <a:defRPr sz="675"/>
            </a:lvl4pPr>
            <a:lvl5pPr marL="1371280" indent="0">
              <a:buNone/>
              <a:defRPr sz="675"/>
            </a:lvl5pPr>
            <a:lvl6pPr marL="1714100" indent="0">
              <a:buNone/>
              <a:defRPr sz="675"/>
            </a:lvl6pPr>
            <a:lvl7pPr marL="2056919" indent="0">
              <a:buNone/>
              <a:defRPr sz="675"/>
            </a:lvl7pPr>
            <a:lvl8pPr marL="2399739" indent="0">
              <a:buNone/>
              <a:defRPr sz="675"/>
            </a:lvl8pPr>
            <a:lvl9pPr marL="2742558" indent="0">
              <a:buNone/>
              <a:defRPr sz="675"/>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9256BE08-5050-4F4B-94AC-754A4A9BC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4902" y="5657753"/>
            <a:ext cx="765122" cy="430735"/>
          </a:xfrm>
          <a:prstGeom prst="rect">
            <a:avLst/>
          </a:prstGeom>
        </p:spPr>
      </p:pic>
    </p:spTree>
    <p:extLst>
      <p:ext uri="{BB962C8B-B14F-4D97-AF65-F5344CB8AC3E}">
        <p14:creationId xmlns:p14="http://schemas.microsoft.com/office/powerpoint/2010/main" val="328188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1" y="1600205"/>
            <a:ext cx="8145887" cy="379290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8EAA164E-9776-4052-B6AD-22C50950C745}"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1038" y="5633853"/>
            <a:ext cx="984063" cy="553991"/>
          </a:xfrm>
          <a:prstGeom prst="rect">
            <a:avLst/>
          </a:prstGeom>
        </p:spPr>
      </p:pic>
    </p:spTree>
    <p:extLst>
      <p:ext uri="{BB962C8B-B14F-4D97-AF65-F5344CB8AC3E}">
        <p14:creationId xmlns:p14="http://schemas.microsoft.com/office/powerpoint/2010/main" val="4054873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530" y="274641"/>
            <a:ext cx="1938270" cy="525683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34097" y="274642"/>
            <a:ext cx="5742904" cy="5305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E9A04C84-34EC-4AFE-8930-C9793F0ABD90}"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4221" y="5719126"/>
            <a:ext cx="818289" cy="460666"/>
          </a:xfrm>
          <a:prstGeom prst="rect">
            <a:avLst/>
          </a:prstGeom>
        </p:spPr>
      </p:pic>
    </p:spTree>
    <p:extLst>
      <p:ext uri="{BB962C8B-B14F-4D97-AF65-F5344CB8AC3E}">
        <p14:creationId xmlns:p14="http://schemas.microsoft.com/office/powerpoint/2010/main" val="2386756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5"/>
            <a:ext cx="4038600" cy="3886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1333F40E-AD9F-4D32-A0D7-20331C7C4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0499" y="5744176"/>
            <a:ext cx="869219" cy="489338"/>
          </a:xfrm>
          <a:prstGeom prst="rect">
            <a:avLst/>
          </a:prstGeom>
        </p:spPr>
      </p:pic>
    </p:spTree>
    <p:extLst>
      <p:ext uri="{BB962C8B-B14F-4D97-AF65-F5344CB8AC3E}">
        <p14:creationId xmlns:p14="http://schemas.microsoft.com/office/powerpoint/2010/main" val="3037228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2708" y="250097"/>
            <a:ext cx="8331200" cy="1781907"/>
          </a:xfrm>
        </p:spPr>
        <p:txBody>
          <a:bodyPr/>
          <a:lstStyle>
            <a:lvl1pPr algn="ctr">
              <a:defRPr baseline="0">
                <a:latin typeface="Cambria" panose="02040503050406030204" pitchFamily="18" charset="0"/>
              </a:defRPr>
            </a:lvl1pPr>
          </a:lstStyle>
          <a:p>
            <a:r>
              <a:rPr lang="en-US" dirty="0"/>
              <a:t>Department of Behavioral Health</a:t>
            </a:r>
          </a:p>
        </p:txBody>
      </p:sp>
      <p:sp>
        <p:nvSpPr>
          <p:cNvPr id="3" name="Subtitle 2"/>
          <p:cNvSpPr>
            <a:spLocks noGrp="1"/>
          </p:cNvSpPr>
          <p:nvPr>
            <p:ph type="subTitle" idx="1" hasCustomPrompt="1"/>
          </p:nvPr>
        </p:nvSpPr>
        <p:spPr>
          <a:xfrm>
            <a:off x="1230924" y="3820762"/>
            <a:ext cx="6400800" cy="1634163"/>
          </a:xfrm>
        </p:spPr>
        <p:txBody>
          <a:bodyPr/>
          <a:lstStyle>
            <a:lvl1pPr marL="0" indent="0" algn="ctr">
              <a:buNone/>
              <a:defRPr>
                <a:latin typeface="Cambria" panose="02040503050406030204" pitchFamily="18" charset="0"/>
              </a:defRPr>
            </a:lvl1pPr>
            <a:lvl2pPr marL="342819" indent="0" algn="ctr">
              <a:buNone/>
              <a:defRPr/>
            </a:lvl2pPr>
            <a:lvl3pPr marL="685640" indent="0" algn="ctr">
              <a:buNone/>
              <a:defRPr/>
            </a:lvl3pPr>
            <a:lvl4pPr marL="1028459" indent="0" algn="ctr">
              <a:buNone/>
              <a:defRPr/>
            </a:lvl4pPr>
            <a:lvl5pPr marL="1371280" indent="0" algn="ctr">
              <a:buNone/>
              <a:defRPr/>
            </a:lvl5pPr>
            <a:lvl6pPr marL="1714100" indent="0" algn="ctr">
              <a:buNone/>
              <a:defRPr/>
            </a:lvl6pPr>
            <a:lvl7pPr marL="2056919" indent="0" algn="ctr">
              <a:buNone/>
              <a:defRPr/>
            </a:lvl7pPr>
            <a:lvl8pPr marL="2399739" indent="0" algn="ctr">
              <a:buNone/>
              <a:defRPr/>
            </a:lvl8pPr>
            <a:lvl9pPr marL="2742558" indent="0" algn="ctr">
              <a:buNone/>
              <a:defRPr/>
            </a:lvl9pPr>
          </a:lstStyle>
          <a:p>
            <a:r>
              <a:rPr lang="en-US" dirty="0"/>
              <a:t>Title of Division/Area</a:t>
            </a:r>
          </a:p>
          <a:p>
            <a:r>
              <a:rPr lang="en-US" dirty="0"/>
              <a:t>Name of Presenter</a:t>
            </a:r>
          </a:p>
          <a:p>
            <a:r>
              <a:rPr lang="en-US" dirty="0"/>
              <a:t>Date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555" y="2094526"/>
            <a:ext cx="2813538" cy="1591156"/>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r="75875"/>
          <a:stretch/>
        </p:blipFill>
        <p:spPr>
          <a:xfrm>
            <a:off x="6051256" y="5520363"/>
            <a:ext cx="504092" cy="700118"/>
          </a:xfrm>
          <a:prstGeom prst="rect">
            <a:avLst/>
          </a:prstGeom>
        </p:spPr>
      </p:pic>
      <p:sp>
        <p:nvSpPr>
          <p:cNvPr id="5" name="TextBox 4"/>
          <p:cNvSpPr txBox="1"/>
          <p:nvPr userDrawn="1"/>
        </p:nvSpPr>
        <p:spPr>
          <a:xfrm>
            <a:off x="6471634" y="5454925"/>
            <a:ext cx="2672366" cy="646331"/>
          </a:xfrm>
          <a:prstGeom prst="rect">
            <a:avLst/>
          </a:prstGeom>
          <a:noFill/>
        </p:spPr>
        <p:txBody>
          <a:bodyPr wrap="square" rtlCol="0">
            <a:spAutoFit/>
          </a:bodyPr>
          <a:lstStyle/>
          <a:p>
            <a:r>
              <a:rPr lang="en-US" sz="1200" dirty="0">
                <a:solidFill>
                  <a:srgbClr val="000000"/>
                </a:solidFill>
              </a:rPr>
              <a:t>GOVERNMENT OF THE DISTRICT OF COLUMBIA</a:t>
            </a:r>
          </a:p>
          <a:p>
            <a:r>
              <a:rPr lang="en-US" sz="1200" b="1" dirty="0">
                <a:solidFill>
                  <a:srgbClr val="000000"/>
                </a:solidFill>
              </a:rPr>
              <a:t>MURIEL  BOWSER, MAYOR</a:t>
            </a:r>
          </a:p>
        </p:txBody>
      </p:sp>
    </p:spTree>
    <p:extLst>
      <p:ext uri="{BB962C8B-B14F-4D97-AF65-F5344CB8AC3E}">
        <p14:creationId xmlns:p14="http://schemas.microsoft.com/office/powerpoint/2010/main" val="2705656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1" y="1600205"/>
            <a:ext cx="7740203" cy="3886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62E25340-54C0-4D97-AA52-D61C6E857B51}"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8" y="5608727"/>
            <a:ext cx="1068586" cy="601574"/>
          </a:xfrm>
          <a:prstGeom prst="rect">
            <a:avLst/>
          </a:prstGeom>
        </p:spPr>
      </p:pic>
    </p:spTree>
    <p:extLst>
      <p:ext uri="{BB962C8B-B14F-4D97-AF65-F5344CB8AC3E}">
        <p14:creationId xmlns:p14="http://schemas.microsoft.com/office/powerpoint/2010/main" val="52773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568"/>
            <a:ext cx="7772400" cy="1362075"/>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1708980"/>
            <a:ext cx="7772400" cy="1500187"/>
          </a:xfrm>
        </p:spPr>
        <p:txBody>
          <a:bodyPr anchor="b"/>
          <a:lstStyle>
            <a:lvl1pPr marL="0" indent="0">
              <a:buNone/>
              <a:defRPr sz="1500"/>
            </a:lvl1pPr>
            <a:lvl2pPr marL="342819" indent="0">
              <a:buNone/>
              <a:defRPr sz="1350"/>
            </a:lvl2pPr>
            <a:lvl3pPr marL="685640" indent="0">
              <a:buNone/>
              <a:defRPr sz="1200"/>
            </a:lvl3pPr>
            <a:lvl4pPr marL="1028459" indent="0">
              <a:buNone/>
              <a:defRPr sz="1050"/>
            </a:lvl4pPr>
            <a:lvl5pPr marL="1371280" indent="0">
              <a:buNone/>
              <a:defRPr sz="1050"/>
            </a:lvl5pPr>
            <a:lvl6pPr marL="1714100" indent="0">
              <a:buNone/>
              <a:defRPr sz="1050"/>
            </a:lvl6pPr>
            <a:lvl7pPr marL="2056919" indent="0">
              <a:buNone/>
              <a:defRPr sz="1050"/>
            </a:lvl7pPr>
            <a:lvl8pPr marL="2399739" indent="0">
              <a:buNone/>
              <a:defRPr sz="1050"/>
            </a:lvl8pPr>
            <a:lvl9pPr marL="2742558" indent="0">
              <a:buNone/>
              <a:defRPr sz="1050"/>
            </a:lvl9pPr>
          </a:lstStyle>
          <a:p>
            <a:pPr lvl="0"/>
            <a:r>
              <a:rPr lang="en-US" dirty="0"/>
              <a:t>Click to edit Master text styles</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E36CD349-5DD7-4433-A90C-D01BD3482C6A}"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2300" y="5634507"/>
            <a:ext cx="972270" cy="547352"/>
          </a:xfrm>
          <a:prstGeom prst="rect">
            <a:avLst/>
          </a:prstGeom>
        </p:spPr>
      </p:pic>
    </p:spTree>
    <p:extLst>
      <p:ext uri="{BB962C8B-B14F-4D97-AF65-F5344CB8AC3E}">
        <p14:creationId xmlns:p14="http://schemas.microsoft.com/office/powerpoint/2010/main" val="1927814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3922690" cy="39800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58EBCBB6-6101-435F-A5EB-89A828195421}" type="slidenum">
              <a:rPr lang="en-US" smtClean="0"/>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7765" y="5580249"/>
            <a:ext cx="1053245" cy="592938"/>
          </a:xfrm>
          <a:prstGeom prst="rect">
            <a:avLst/>
          </a:prstGeom>
        </p:spPr>
      </p:pic>
    </p:spTree>
    <p:extLst>
      <p:ext uri="{BB962C8B-B14F-4D97-AF65-F5344CB8AC3E}">
        <p14:creationId xmlns:p14="http://schemas.microsoft.com/office/powerpoint/2010/main" val="276768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3922690" cy="398004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8EBCBB6-6101-435F-A5EB-89A828195421}"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7766" y="5580249"/>
            <a:ext cx="1053245" cy="592938"/>
          </a:xfrm>
          <a:prstGeom prst="rect">
            <a:avLst/>
          </a:prstGeom>
        </p:spPr>
      </p:pic>
    </p:spTree>
    <p:extLst>
      <p:ext uri="{BB962C8B-B14F-4D97-AF65-F5344CB8AC3E}">
        <p14:creationId xmlns:p14="http://schemas.microsoft.com/office/powerpoint/2010/main" val="4344694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1800" b="1"/>
            </a:lvl1pPr>
            <a:lvl2pPr marL="342819" indent="0">
              <a:buNone/>
              <a:defRPr sz="1500" b="1"/>
            </a:lvl2pPr>
            <a:lvl3pPr marL="685640" indent="0">
              <a:buNone/>
              <a:defRPr sz="1350" b="1"/>
            </a:lvl3pPr>
            <a:lvl4pPr marL="1028459" indent="0">
              <a:buNone/>
              <a:defRPr sz="1200" b="1"/>
            </a:lvl4pPr>
            <a:lvl5pPr marL="1371280" indent="0">
              <a:buNone/>
              <a:defRPr sz="1200" b="1"/>
            </a:lvl5pPr>
            <a:lvl6pPr marL="1714100" indent="0">
              <a:buNone/>
              <a:defRPr sz="1200" b="1"/>
            </a:lvl6pPr>
            <a:lvl7pPr marL="2056919" indent="0">
              <a:buNone/>
              <a:defRPr sz="1200" b="1"/>
            </a:lvl7pPr>
            <a:lvl8pPr marL="2399739" indent="0">
              <a:buNone/>
              <a:defRPr sz="1200" b="1"/>
            </a:lvl8pPr>
            <a:lvl9pPr marL="274255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19" indent="0">
              <a:buNone/>
              <a:defRPr sz="1500" b="1"/>
            </a:lvl2pPr>
            <a:lvl3pPr marL="685640" indent="0">
              <a:buNone/>
              <a:defRPr sz="1350" b="1"/>
            </a:lvl3pPr>
            <a:lvl4pPr marL="1028459" indent="0">
              <a:buNone/>
              <a:defRPr sz="1200" b="1"/>
            </a:lvl4pPr>
            <a:lvl5pPr marL="1371280" indent="0">
              <a:buNone/>
              <a:defRPr sz="1200" b="1"/>
            </a:lvl5pPr>
            <a:lvl6pPr marL="1714100" indent="0">
              <a:buNone/>
              <a:defRPr sz="1200" b="1"/>
            </a:lvl6pPr>
            <a:lvl7pPr marL="2056919" indent="0">
              <a:buNone/>
              <a:defRPr sz="1200" b="1"/>
            </a:lvl7pPr>
            <a:lvl8pPr marL="2399739" indent="0">
              <a:buNone/>
              <a:defRPr sz="1200" b="1"/>
            </a:lvl8pPr>
            <a:lvl9pPr marL="274255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40537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3024E28-9D3B-4DC1-8142-8E4D8E45ECB7}" type="slidenum">
              <a:rPr lang="en-US" smtClean="0">
                <a:solidFill>
                  <a:srgbClr val="FFFFFF"/>
                </a:solidFill>
              </a:rPr>
              <a:pPr>
                <a:defRPr/>
              </a:pPr>
              <a:t>‹#›</a:t>
            </a:fld>
            <a:endParaRPr lang="en-US" dirty="0">
              <a:solidFill>
                <a:srgbClr val="FFFFFF"/>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2" y="5645525"/>
            <a:ext cx="926411" cy="521535"/>
          </a:xfrm>
          <a:prstGeom prst="rect">
            <a:avLst/>
          </a:prstGeom>
        </p:spPr>
      </p:pic>
    </p:spTree>
    <p:extLst>
      <p:ext uri="{BB962C8B-B14F-4D97-AF65-F5344CB8AC3E}">
        <p14:creationId xmlns:p14="http://schemas.microsoft.com/office/powerpoint/2010/main" val="2976220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32AB989-1A8A-4C96-B273-A5F2125757A5}"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0136" y="5602311"/>
            <a:ext cx="1006480" cy="566611"/>
          </a:xfrm>
          <a:prstGeom prst="rect">
            <a:avLst/>
          </a:prstGeom>
        </p:spPr>
      </p:pic>
    </p:spTree>
    <p:extLst>
      <p:ext uri="{BB962C8B-B14F-4D97-AF65-F5344CB8AC3E}">
        <p14:creationId xmlns:p14="http://schemas.microsoft.com/office/powerpoint/2010/main" val="30097461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12055D5D-1616-41D2-A810-F138318299A1}" type="slidenum">
              <a:rPr lang="en-US" smtClean="0">
                <a:solidFill>
                  <a:srgbClr val="FFFFFF"/>
                </a:solidFill>
              </a:rPr>
              <a:pPr>
                <a:defRPr/>
              </a:pPr>
              <a:t>‹#›</a:t>
            </a:fld>
            <a:endParaRPr lang="en-US" dirty="0">
              <a:solidFill>
                <a:srgbClr val="FFFFF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9" y="5590795"/>
            <a:ext cx="958305" cy="539490"/>
          </a:xfrm>
          <a:prstGeom prst="rect">
            <a:avLst/>
          </a:prstGeom>
        </p:spPr>
      </p:pic>
    </p:spTree>
    <p:extLst>
      <p:ext uri="{BB962C8B-B14F-4D97-AF65-F5344CB8AC3E}">
        <p14:creationId xmlns:p14="http://schemas.microsoft.com/office/powerpoint/2010/main" val="9157141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1" y="273055"/>
            <a:ext cx="5073113" cy="521334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050"/>
            </a:lvl1pPr>
            <a:lvl2pPr marL="342819" indent="0">
              <a:buNone/>
              <a:defRPr sz="900"/>
            </a:lvl2pPr>
            <a:lvl3pPr marL="685640" indent="0">
              <a:buNone/>
              <a:defRPr sz="750"/>
            </a:lvl3pPr>
            <a:lvl4pPr marL="1028459" indent="0">
              <a:buNone/>
              <a:defRPr sz="675"/>
            </a:lvl4pPr>
            <a:lvl5pPr marL="1371280" indent="0">
              <a:buNone/>
              <a:defRPr sz="675"/>
            </a:lvl5pPr>
            <a:lvl6pPr marL="1714100" indent="0">
              <a:buNone/>
              <a:defRPr sz="675"/>
            </a:lvl6pPr>
            <a:lvl7pPr marL="2056919" indent="0">
              <a:buNone/>
              <a:defRPr sz="675"/>
            </a:lvl7pPr>
            <a:lvl8pPr marL="2399739" indent="0">
              <a:buNone/>
              <a:defRPr sz="675"/>
            </a:lvl8pPr>
            <a:lvl9pPr marL="2742558" indent="0">
              <a:buNone/>
              <a:defRPr sz="675"/>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323F4F99-07DE-4F12-A405-A74050CC805E}"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2" y="5660266"/>
            <a:ext cx="926411" cy="521535"/>
          </a:xfrm>
          <a:prstGeom prst="rect">
            <a:avLst/>
          </a:prstGeom>
        </p:spPr>
      </p:pic>
    </p:spTree>
    <p:extLst>
      <p:ext uri="{BB962C8B-B14F-4D97-AF65-F5344CB8AC3E}">
        <p14:creationId xmlns:p14="http://schemas.microsoft.com/office/powerpoint/2010/main" val="580303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5921" y="4617059"/>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405921" y="402431"/>
            <a:ext cx="5486400" cy="4114800"/>
          </a:xfrm>
        </p:spPr>
        <p:txBody>
          <a:bodyPr/>
          <a:lstStyle>
            <a:lvl1pPr marL="0" indent="0">
              <a:buNone/>
              <a:defRPr sz="2400"/>
            </a:lvl1pPr>
            <a:lvl2pPr marL="342819" indent="0">
              <a:buNone/>
              <a:defRPr sz="2100"/>
            </a:lvl2pPr>
            <a:lvl3pPr marL="685640" indent="0">
              <a:buNone/>
              <a:defRPr sz="1800"/>
            </a:lvl3pPr>
            <a:lvl4pPr marL="1028459" indent="0">
              <a:buNone/>
              <a:defRPr sz="1500"/>
            </a:lvl4pPr>
            <a:lvl5pPr marL="1371280" indent="0">
              <a:buNone/>
              <a:defRPr sz="1500"/>
            </a:lvl5pPr>
            <a:lvl6pPr marL="1714100" indent="0">
              <a:buNone/>
              <a:defRPr sz="1500"/>
            </a:lvl6pPr>
            <a:lvl7pPr marL="2056919" indent="0">
              <a:buNone/>
              <a:defRPr sz="1500"/>
            </a:lvl7pPr>
            <a:lvl8pPr marL="2399739" indent="0">
              <a:buNone/>
              <a:defRPr sz="1500"/>
            </a:lvl8pPr>
            <a:lvl9pPr marL="2742558" indent="0">
              <a:buNone/>
              <a:defRPr sz="1500"/>
            </a:lvl9pPr>
          </a:lstStyle>
          <a:p>
            <a:pPr lvl="0"/>
            <a:endParaRPr lang="en-US" noProof="0" dirty="0"/>
          </a:p>
        </p:txBody>
      </p:sp>
      <p:sp>
        <p:nvSpPr>
          <p:cNvPr id="4" name="Text Placeholder 3"/>
          <p:cNvSpPr>
            <a:spLocks noGrp="1"/>
          </p:cNvSpPr>
          <p:nvPr>
            <p:ph type="body" sz="half" idx="2"/>
          </p:nvPr>
        </p:nvSpPr>
        <p:spPr>
          <a:xfrm>
            <a:off x="1405921" y="5283625"/>
            <a:ext cx="5486400" cy="804862"/>
          </a:xfrm>
        </p:spPr>
        <p:txBody>
          <a:bodyPr/>
          <a:lstStyle>
            <a:lvl1pPr marL="0" indent="0">
              <a:buNone/>
              <a:defRPr sz="1050"/>
            </a:lvl1pPr>
            <a:lvl2pPr marL="342819" indent="0">
              <a:buNone/>
              <a:defRPr sz="900"/>
            </a:lvl2pPr>
            <a:lvl3pPr marL="685640" indent="0">
              <a:buNone/>
              <a:defRPr sz="750"/>
            </a:lvl3pPr>
            <a:lvl4pPr marL="1028459" indent="0">
              <a:buNone/>
              <a:defRPr sz="675"/>
            </a:lvl4pPr>
            <a:lvl5pPr marL="1371280" indent="0">
              <a:buNone/>
              <a:defRPr sz="675"/>
            </a:lvl5pPr>
            <a:lvl6pPr marL="1714100" indent="0">
              <a:buNone/>
              <a:defRPr sz="675"/>
            </a:lvl6pPr>
            <a:lvl7pPr marL="2056919" indent="0">
              <a:buNone/>
              <a:defRPr sz="675"/>
            </a:lvl7pPr>
            <a:lvl8pPr marL="2399739" indent="0">
              <a:buNone/>
              <a:defRPr sz="675"/>
            </a:lvl8pPr>
            <a:lvl9pPr marL="2742558" indent="0">
              <a:buNone/>
              <a:defRPr sz="675"/>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9256BE08-5050-4F4B-94AC-754A4A9BC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4902" y="5657753"/>
            <a:ext cx="765122" cy="430735"/>
          </a:xfrm>
          <a:prstGeom prst="rect">
            <a:avLst/>
          </a:prstGeom>
        </p:spPr>
      </p:pic>
    </p:spTree>
    <p:extLst>
      <p:ext uri="{BB962C8B-B14F-4D97-AF65-F5344CB8AC3E}">
        <p14:creationId xmlns:p14="http://schemas.microsoft.com/office/powerpoint/2010/main" val="7799257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1" y="1600205"/>
            <a:ext cx="8145887" cy="379290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8EAA164E-9776-4052-B6AD-22C50950C745}"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1038" y="5633853"/>
            <a:ext cx="984063" cy="553991"/>
          </a:xfrm>
          <a:prstGeom prst="rect">
            <a:avLst/>
          </a:prstGeom>
        </p:spPr>
      </p:pic>
    </p:spTree>
    <p:extLst>
      <p:ext uri="{BB962C8B-B14F-4D97-AF65-F5344CB8AC3E}">
        <p14:creationId xmlns:p14="http://schemas.microsoft.com/office/powerpoint/2010/main" val="4178155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530" y="274641"/>
            <a:ext cx="1938270" cy="525683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34097" y="274642"/>
            <a:ext cx="5742904" cy="5305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E9A04C84-34EC-4AFE-8930-C9793F0ABD90}"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4221" y="5719126"/>
            <a:ext cx="818289" cy="460666"/>
          </a:xfrm>
          <a:prstGeom prst="rect">
            <a:avLst/>
          </a:prstGeom>
        </p:spPr>
      </p:pic>
    </p:spTree>
    <p:extLst>
      <p:ext uri="{BB962C8B-B14F-4D97-AF65-F5344CB8AC3E}">
        <p14:creationId xmlns:p14="http://schemas.microsoft.com/office/powerpoint/2010/main" val="35037917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5"/>
            <a:ext cx="4038600" cy="3886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1333F40E-AD9F-4D32-A0D7-20331C7C4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0499" y="5744176"/>
            <a:ext cx="869219" cy="489338"/>
          </a:xfrm>
          <a:prstGeom prst="rect">
            <a:avLst/>
          </a:prstGeom>
        </p:spPr>
      </p:pic>
    </p:spTree>
    <p:extLst>
      <p:ext uri="{BB962C8B-B14F-4D97-AF65-F5344CB8AC3E}">
        <p14:creationId xmlns:p14="http://schemas.microsoft.com/office/powerpoint/2010/main" val="2909766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2708" y="250097"/>
            <a:ext cx="8331200" cy="1781907"/>
          </a:xfrm>
        </p:spPr>
        <p:txBody>
          <a:bodyPr/>
          <a:lstStyle>
            <a:lvl1pPr algn="ctr">
              <a:defRPr baseline="0">
                <a:latin typeface="Cambria" panose="02040503050406030204" pitchFamily="18" charset="0"/>
              </a:defRPr>
            </a:lvl1pPr>
          </a:lstStyle>
          <a:p>
            <a:r>
              <a:rPr lang="en-US" dirty="0"/>
              <a:t>Department of Behavioral Health</a:t>
            </a:r>
          </a:p>
        </p:txBody>
      </p:sp>
      <p:sp>
        <p:nvSpPr>
          <p:cNvPr id="3" name="Subtitle 2"/>
          <p:cNvSpPr>
            <a:spLocks noGrp="1"/>
          </p:cNvSpPr>
          <p:nvPr>
            <p:ph type="subTitle" idx="1" hasCustomPrompt="1"/>
          </p:nvPr>
        </p:nvSpPr>
        <p:spPr>
          <a:xfrm>
            <a:off x="1230924" y="3820762"/>
            <a:ext cx="6400800" cy="1634163"/>
          </a:xfrm>
        </p:spPr>
        <p:txBody>
          <a:bodyPr/>
          <a:lstStyle>
            <a:lvl1pPr marL="0" indent="0" algn="ctr">
              <a:buNone/>
              <a:defRPr>
                <a:latin typeface="Cambria" panose="02040503050406030204" pitchFamily="18" charset="0"/>
              </a:defRPr>
            </a:lvl1pPr>
            <a:lvl2pPr marL="342819" indent="0" algn="ctr">
              <a:buNone/>
              <a:defRPr/>
            </a:lvl2pPr>
            <a:lvl3pPr marL="685640" indent="0" algn="ctr">
              <a:buNone/>
              <a:defRPr/>
            </a:lvl3pPr>
            <a:lvl4pPr marL="1028459" indent="0" algn="ctr">
              <a:buNone/>
              <a:defRPr/>
            </a:lvl4pPr>
            <a:lvl5pPr marL="1371280" indent="0" algn="ctr">
              <a:buNone/>
              <a:defRPr/>
            </a:lvl5pPr>
            <a:lvl6pPr marL="1714100" indent="0" algn="ctr">
              <a:buNone/>
              <a:defRPr/>
            </a:lvl6pPr>
            <a:lvl7pPr marL="2056919" indent="0" algn="ctr">
              <a:buNone/>
              <a:defRPr/>
            </a:lvl7pPr>
            <a:lvl8pPr marL="2399739" indent="0" algn="ctr">
              <a:buNone/>
              <a:defRPr/>
            </a:lvl8pPr>
            <a:lvl9pPr marL="2742558" indent="0" algn="ctr">
              <a:buNone/>
              <a:defRPr/>
            </a:lvl9pPr>
          </a:lstStyle>
          <a:p>
            <a:r>
              <a:rPr lang="en-US" dirty="0"/>
              <a:t>Title of Division/Area</a:t>
            </a:r>
          </a:p>
          <a:p>
            <a:r>
              <a:rPr lang="en-US" dirty="0"/>
              <a:t>Name of Presenter</a:t>
            </a:r>
          </a:p>
          <a:p>
            <a:r>
              <a:rPr lang="en-US" dirty="0"/>
              <a:t>Date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555" y="2094526"/>
            <a:ext cx="2813538" cy="1591156"/>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r="75875"/>
          <a:stretch/>
        </p:blipFill>
        <p:spPr>
          <a:xfrm>
            <a:off x="6051256" y="5520363"/>
            <a:ext cx="504092" cy="700118"/>
          </a:xfrm>
          <a:prstGeom prst="rect">
            <a:avLst/>
          </a:prstGeom>
        </p:spPr>
      </p:pic>
      <p:sp>
        <p:nvSpPr>
          <p:cNvPr id="5" name="TextBox 4"/>
          <p:cNvSpPr txBox="1"/>
          <p:nvPr userDrawn="1"/>
        </p:nvSpPr>
        <p:spPr>
          <a:xfrm>
            <a:off x="6471634" y="5454925"/>
            <a:ext cx="2672366" cy="646331"/>
          </a:xfrm>
          <a:prstGeom prst="rect">
            <a:avLst/>
          </a:prstGeom>
          <a:noFill/>
        </p:spPr>
        <p:txBody>
          <a:bodyPr wrap="square" rtlCol="0">
            <a:spAutoFit/>
          </a:bodyPr>
          <a:lstStyle/>
          <a:p>
            <a:r>
              <a:rPr lang="en-US" sz="1200" dirty="0">
                <a:solidFill>
                  <a:srgbClr val="000000"/>
                </a:solidFill>
              </a:rPr>
              <a:t>GOVERNMENT OF THE DISTRICT OF COLUMBIA</a:t>
            </a:r>
          </a:p>
          <a:p>
            <a:r>
              <a:rPr lang="en-US" sz="1200" b="1" dirty="0">
                <a:solidFill>
                  <a:srgbClr val="000000"/>
                </a:solidFill>
              </a:rPr>
              <a:t>MURIEL  BOWSER, MAYOR</a:t>
            </a:r>
          </a:p>
        </p:txBody>
      </p:sp>
    </p:spTree>
    <p:extLst>
      <p:ext uri="{BB962C8B-B14F-4D97-AF65-F5344CB8AC3E}">
        <p14:creationId xmlns:p14="http://schemas.microsoft.com/office/powerpoint/2010/main" val="118910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4053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53024E28-9D3B-4DC1-8142-8E4D8E45ECB7}" type="slidenum">
              <a:rPr lang="en-US" smtClean="0"/>
              <a:pPr>
                <a:defRPr/>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1" y="5645523"/>
            <a:ext cx="926411" cy="521535"/>
          </a:xfrm>
          <a:prstGeom prst="rect">
            <a:avLst/>
          </a:prstGeom>
        </p:spPr>
      </p:pic>
    </p:spTree>
    <p:extLst>
      <p:ext uri="{BB962C8B-B14F-4D97-AF65-F5344CB8AC3E}">
        <p14:creationId xmlns:p14="http://schemas.microsoft.com/office/powerpoint/2010/main" val="231370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1" y="1600205"/>
            <a:ext cx="7740203" cy="3886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62E25340-54C0-4D97-AA52-D61C6E857B51}"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8" y="5608727"/>
            <a:ext cx="1068586" cy="601574"/>
          </a:xfrm>
          <a:prstGeom prst="rect">
            <a:avLst/>
          </a:prstGeom>
        </p:spPr>
      </p:pic>
    </p:spTree>
    <p:extLst>
      <p:ext uri="{BB962C8B-B14F-4D97-AF65-F5344CB8AC3E}">
        <p14:creationId xmlns:p14="http://schemas.microsoft.com/office/powerpoint/2010/main" val="18703721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568"/>
            <a:ext cx="7772400" cy="1362075"/>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1708980"/>
            <a:ext cx="7772400" cy="1500187"/>
          </a:xfrm>
        </p:spPr>
        <p:txBody>
          <a:bodyPr anchor="b"/>
          <a:lstStyle>
            <a:lvl1pPr marL="0" indent="0">
              <a:buNone/>
              <a:defRPr sz="1500"/>
            </a:lvl1pPr>
            <a:lvl2pPr marL="342819" indent="0">
              <a:buNone/>
              <a:defRPr sz="1350"/>
            </a:lvl2pPr>
            <a:lvl3pPr marL="685640" indent="0">
              <a:buNone/>
              <a:defRPr sz="1200"/>
            </a:lvl3pPr>
            <a:lvl4pPr marL="1028459" indent="0">
              <a:buNone/>
              <a:defRPr sz="1050"/>
            </a:lvl4pPr>
            <a:lvl5pPr marL="1371280" indent="0">
              <a:buNone/>
              <a:defRPr sz="1050"/>
            </a:lvl5pPr>
            <a:lvl6pPr marL="1714100" indent="0">
              <a:buNone/>
              <a:defRPr sz="1050"/>
            </a:lvl6pPr>
            <a:lvl7pPr marL="2056919" indent="0">
              <a:buNone/>
              <a:defRPr sz="1050"/>
            </a:lvl7pPr>
            <a:lvl8pPr marL="2399739" indent="0">
              <a:buNone/>
              <a:defRPr sz="1050"/>
            </a:lvl8pPr>
            <a:lvl9pPr marL="2742558" indent="0">
              <a:buNone/>
              <a:defRPr sz="1050"/>
            </a:lvl9pPr>
          </a:lstStyle>
          <a:p>
            <a:pPr lvl="0"/>
            <a:r>
              <a:rPr lang="en-US" dirty="0"/>
              <a:t>Click to edit Master text styles</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E36CD349-5DD7-4433-A90C-D01BD3482C6A}"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2300" y="5634507"/>
            <a:ext cx="972270" cy="547352"/>
          </a:xfrm>
          <a:prstGeom prst="rect">
            <a:avLst/>
          </a:prstGeom>
        </p:spPr>
      </p:pic>
    </p:spTree>
    <p:extLst>
      <p:ext uri="{BB962C8B-B14F-4D97-AF65-F5344CB8AC3E}">
        <p14:creationId xmlns:p14="http://schemas.microsoft.com/office/powerpoint/2010/main" val="1888901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3922690" cy="398004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8EBCBB6-6101-435F-A5EB-89A828195421}"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7766" y="5580249"/>
            <a:ext cx="1053245" cy="592938"/>
          </a:xfrm>
          <a:prstGeom prst="rect">
            <a:avLst/>
          </a:prstGeom>
        </p:spPr>
      </p:pic>
    </p:spTree>
    <p:extLst>
      <p:ext uri="{BB962C8B-B14F-4D97-AF65-F5344CB8AC3E}">
        <p14:creationId xmlns:p14="http://schemas.microsoft.com/office/powerpoint/2010/main" val="4073035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1800" b="1"/>
            </a:lvl1pPr>
            <a:lvl2pPr marL="342819" indent="0">
              <a:buNone/>
              <a:defRPr sz="1500" b="1"/>
            </a:lvl2pPr>
            <a:lvl3pPr marL="685640" indent="0">
              <a:buNone/>
              <a:defRPr sz="1350" b="1"/>
            </a:lvl3pPr>
            <a:lvl4pPr marL="1028459" indent="0">
              <a:buNone/>
              <a:defRPr sz="1200" b="1"/>
            </a:lvl4pPr>
            <a:lvl5pPr marL="1371280" indent="0">
              <a:buNone/>
              <a:defRPr sz="1200" b="1"/>
            </a:lvl5pPr>
            <a:lvl6pPr marL="1714100" indent="0">
              <a:buNone/>
              <a:defRPr sz="1200" b="1"/>
            </a:lvl6pPr>
            <a:lvl7pPr marL="2056919" indent="0">
              <a:buNone/>
              <a:defRPr sz="1200" b="1"/>
            </a:lvl7pPr>
            <a:lvl8pPr marL="2399739" indent="0">
              <a:buNone/>
              <a:defRPr sz="1200" b="1"/>
            </a:lvl8pPr>
            <a:lvl9pPr marL="274255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19" indent="0">
              <a:buNone/>
              <a:defRPr sz="1500" b="1"/>
            </a:lvl2pPr>
            <a:lvl3pPr marL="685640" indent="0">
              <a:buNone/>
              <a:defRPr sz="1350" b="1"/>
            </a:lvl3pPr>
            <a:lvl4pPr marL="1028459" indent="0">
              <a:buNone/>
              <a:defRPr sz="1200" b="1"/>
            </a:lvl4pPr>
            <a:lvl5pPr marL="1371280" indent="0">
              <a:buNone/>
              <a:defRPr sz="1200" b="1"/>
            </a:lvl5pPr>
            <a:lvl6pPr marL="1714100" indent="0">
              <a:buNone/>
              <a:defRPr sz="1200" b="1"/>
            </a:lvl6pPr>
            <a:lvl7pPr marL="2056919" indent="0">
              <a:buNone/>
              <a:defRPr sz="1200" b="1"/>
            </a:lvl7pPr>
            <a:lvl8pPr marL="2399739" indent="0">
              <a:buNone/>
              <a:defRPr sz="1200" b="1"/>
            </a:lvl8pPr>
            <a:lvl9pPr marL="274255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40537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3024E28-9D3B-4DC1-8142-8E4D8E45ECB7}" type="slidenum">
              <a:rPr lang="en-US" smtClean="0">
                <a:solidFill>
                  <a:srgbClr val="FFFFFF"/>
                </a:solidFill>
              </a:rPr>
              <a:pPr>
                <a:defRPr/>
              </a:pPr>
              <a:t>‹#›</a:t>
            </a:fld>
            <a:endParaRPr lang="en-US" dirty="0">
              <a:solidFill>
                <a:srgbClr val="FFFFFF"/>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2" y="5645525"/>
            <a:ext cx="926411" cy="521535"/>
          </a:xfrm>
          <a:prstGeom prst="rect">
            <a:avLst/>
          </a:prstGeom>
        </p:spPr>
      </p:pic>
    </p:spTree>
    <p:extLst>
      <p:ext uri="{BB962C8B-B14F-4D97-AF65-F5344CB8AC3E}">
        <p14:creationId xmlns:p14="http://schemas.microsoft.com/office/powerpoint/2010/main" val="22464012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32AB989-1A8A-4C96-B273-A5F2125757A5}"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0136" y="5602311"/>
            <a:ext cx="1006480" cy="566611"/>
          </a:xfrm>
          <a:prstGeom prst="rect">
            <a:avLst/>
          </a:prstGeom>
        </p:spPr>
      </p:pic>
    </p:spTree>
    <p:extLst>
      <p:ext uri="{BB962C8B-B14F-4D97-AF65-F5344CB8AC3E}">
        <p14:creationId xmlns:p14="http://schemas.microsoft.com/office/powerpoint/2010/main" val="4102621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12055D5D-1616-41D2-A810-F138318299A1}" type="slidenum">
              <a:rPr lang="en-US" smtClean="0">
                <a:solidFill>
                  <a:srgbClr val="FFFFFF"/>
                </a:solidFill>
              </a:rPr>
              <a:pPr>
                <a:defRPr/>
              </a:pPr>
              <a:t>‹#›</a:t>
            </a:fld>
            <a:endParaRPr lang="en-US" dirty="0">
              <a:solidFill>
                <a:srgbClr val="FFFFF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9" y="5590795"/>
            <a:ext cx="958305" cy="539490"/>
          </a:xfrm>
          <a:prstGeom prst="rect">
            <a:avLst/>
          </a:prstGeom>
        </p:spPr>
      </p:pic>
    </p:spTree>
    <p:extLst>
      <p:ext uri="{BB962C8B-B14F-4D97-AF65-F5344CB8AC3E}">
        <p14:creationId xmlns:p14="http://schemas.microsoft.com/office/powerpoint/2010/main" val="15710084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1" y="273055"/>
            <a:ext cx="5073113" cy="521334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050"/>
            </a:lvl1pPr>
            <a:lvl2pPr marL="342819" indent="0">
              <a:buNone/>
              <a:defRPr sz="900"/>
            </a:lvl2pPr>
            <a:lvl3pPr marL="685640" indent="0">
              <a:buNone/>
              <a:defRPr sz="750"/>
            </a:lvl3pPr>
            <a:lvl4pPr marL="1028459" indent="0">
              <a:buNone/>
              <a:defRPr sz="675"/>
            </a:lvl4pPr>
            <a:lvl5pPr marL="1371280" indent="0">
              <a:buNone/>
              <a:defRPr sz="675"/>
            </a:lvl5pPr>
            <a:lvl6pPr marL="1714100" indent="0">
              <a:buNone/>
              <a:defRPr sz="675"/>
            </a:lvl6pPr>
            <a:lvl7pPr marL="2056919" indent="0">
              <a:buNone/>
              <a:defRPr sz="675"/>
            </a:lvl7pPr>
            <a:lvl8pPr marL="2399739" indent="0">
              <a:buNone/>
              <a:defRPr sz="675"/>
            </a:lvl8pPr>
            <a:lvl9pPr marL="2742558" indent="0">
              <a:buNone/>
              <a:defRPr sz="675"/>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323F4F99-07DE-4F12-A405-A74050CC805E}"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2" y="5660266"/>
            <a:ext cx="926411" cy="521535"/>
          </a:xfrm>
          <a:prstGeom prst="rect">
            <a:avLst/>
          </a:prstGeom>
        </p:spPr>
      </p:pic>
    </p:spTree>
    <p:extLst>
      <p:ext uri="{BB962C8B-B14F-4D97-AF65-F5344CB8AC3E}">
        <p14:creationId xmlns:p14="http://schemas.microsoft.com/office/powerpoint/2010/main" val="27914620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5921" y="4617059"/>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405921" y="402431"/>
            <a:ext cx="5486400" cy="4114800"/>
          </a:xfrm>
        </p:spPr>
        <p:txBody>
          <a:bodyPr/>
          <a:lstStyle>
            <a:lvl1pPr marL="0" indent="0">
              <a:buNone/>
              <a:defRPr sz="2400"/>
            </a:lvl1pPr>
            <a:lvl2pPr marL="342819" indent="0">
              <a:buNone/>
              <a:defRPr sz="2100"/>
            </a:lvl2pPr>
            <a:lvl3pPr marL="685640" indent="0">
              <a:buNone/>
              <a:defRPr sz="1800"/>
            </a:lvl3pPr>
            <a:lvl4pPr marL="1028459" indent="0">
              <a:buNone/>
              <a:defRPr sz="1500"/>
            </a:lvl4pPr>
            <a:lvl5pPr marL="1371280" indent="0">
              <a:buNone/>
              <a:defRPr sz="1500"/>
            </a:lvl5pPr>
            <a:lvl6pPr marL="1714100" indent="0">
              <a:buNone/>
              <a:defRPr sz="1500"/>
            </a:lvl6pPr>
            <a:lvl7pPr marL="2056919" indent="0">
              <a:buNone/>
              <a:defRPr sz="1500"/>
            </a:lvl7pPr>
            <a:lvl8pPr marL="2399739" indent="0">
              <a:buNone/>
              <a:defRPr sz="1500"/>
            </a:lvl8pPr>
            <a:lvl9pPr marL="2742558" indent="0">
              <a:buNone/>
              <a:defRPr sz="1500"/>
            </a:lvl9pPr>
          </a:lstStyle>
          <a:p>
            <a:pPr lvl="0"/>
            <a:endParaRPr lang="en-US" noProof="0" dirty="0"/>
          </a:p>
        </p:txBody>
      </p:sp>
      <p:sp>
        <p:nvSpPr>
          <p:cNvPr id="4" name="Text Placeholder 3"/>
          <p:cNvSpPr>
            <a:spLocks noGrp="1"/>
          </p:cNvSpPr>
          <p:nvPr>
            <p:ph type="body" sz="half" idx="2"/>
          </p:nvPr>
        </p:nvSpPr>
        <p:spPr>
          <a:xfrm>
            <a:off x="1405921" y="5283625"/>
            <a:ext cx="5486400" cy="804862"/>
          </a:xfrm>
        </p:spPr>
        <p:txBody>
          <a:bodyPr/>
          <a:lstStyle>
            <a:lvl1pPr marL="0" indent="0">
              <a:buNone/>
              <a:defRPr sz="1050"/>
            </a:lvl1pPr>
            <a:lvl2pPr marL="342819" indent="0">
              <a:buNone/>
              <a:defRPr sz="900"/>
            </a:lvl2pPr>
            <a:lvl3pPr marL="685640" indent="0">
              <a:buNone/>
              <a:defRPr sz="750"/>
            </a:lvl3pPr>
            <a:lvl4pPr marL="1028459" indent="0">
              <a:buNone/>
              <a:defRPr sz="675"/>
            </a:lvl4pPr>
            <a:lvl5pPr marL="1371280" indent="0">
              <a:buNone/>
              <a:defRPr sz="675"/>
            </a:lvl5pPr>
            <a:lvl6pPr marL="1714100" indent="0">
              <a:buNone/>
              <a:defRPr sz="675"/>
            </a:lvl6pPr>
            <a:lvl7pPr marL="2056919" indent="0">
              <a:buNone/>
              <a:defRPr sz="675"/>
            </a:lvl7pPr>
            <a:lvl8pPr marL="2399739" indent="0">
              <a:buNone/>
              <a:defRPr sz="675"/>
            </a:lvl8pPr>
            <a:lvl9pPr marL="2742558" indent="0">
              <a:buNone/>
              <a:defRPr sz="675"/>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9256BE08-5050-4F4B-94AC-754A4A9BC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4902" y="5657753"/>
            <a:ext cx="765122" cy="430735"/>
          </a:xfrm>
          <a:prstGeom prst="rect">
            <a:avLst/>
          </a:prstGeom>
        </p:spPr>
      </p:pic>
    </p:spTree>
    <p:extLst>
      <p:ext uri="{BB962C8B-B14F-4D97-AF65-F5344CB8AC3E}">
        <p14:creationId xmlns:p14="http://schemas.microsoft.com/office/powerpoint/2010/main" val="1127941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1" y="1600205"/>
            <a:ext cx="8145887" cy="379290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8EAA164E-9776-4052-B6AD-22C50950C745}"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1038" y="5633853"/>
            <a:ext cx="984063" cy="553991"/>
          </a:xfrm>
          <a:prstGeom prst="rect">
            <a:avLst/>
          </a:prstGeom>
        </p:spPr>
      </p:pic>
    </p:spTree>
    <p:extLst>
      <p:ext uri="{BB962C8B-B14F-4D97-AF65-F5344CB8AC3E}">
        <p14:creationId xmlns:p14="http://schemas.microsoft.com/office/powerpoint/2010/main" val="18331322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530" y="274641"/>
            <a:ext cx="1938270" cy="525683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34097" y="274642"/>
            <a:ext cx="5742904" cy="5305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E9A04C84-34EC-4AFE-8930-C9793F0ABD90}"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4221" y="5719126"/>
            <a:ext cx="818289" cy="460666"/>
          </a:xfrm>
          <a:prstGeom prst="rect">
            <a:avLst/>
          </a:prstGeom>
        </p:spPr>
      </p:pic>
    </p:spTree>
    <p:extLst>
      <p:ext uri="{BB962C8B-B14F-4D97-AF65-F5344CB8AC3E}">
        <p14:creationId xmlns:p14="http://schemas.microsoft.com/office/powerpoint/2010/main" val="90202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532AB989-1A8A-4C96-B273-A5F2125757A5}"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0135" y="5602309"/>
            <a:ext cx="1006480" cy="566611"/>
          </a:xfrm>
          <a:prstGeom prst="rect">
            <a:avLst/>
          </a:prstGeom>
        </p:spPr>
      </p:pic>
    </p:spTree>
    <p:extLst>
      <p:ext uri="{BB962C8B-B14F-4D97-AF65-F5344CB8AC3E}">
        <p14:creationId xmlns:p14="http://schemas.microsoft.com/office/powerpoint/2010/main" val="28379770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5"/>
            <a:ext cx="4038600" cy="3886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1333F40E-AD9F-4D32-A0D7-20331C7C4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0499" y="5744176"/>
            <a:ext cx="869219" cy="489338"/>
          </a:xfrm>
          <a:prstGeom prst="rect">
            <a:avLst/>
          </a:prstGeom>
        </p:spPr>
      </p:pic>
    </p:spTree>
    <p:extLst>
      <p:ext uri="{BB962C8B-B14F-4D97-AF65-F5344CB8AC3E}">
        <p14:creationId xmlns:p14="http://schemas.microsoft.com/office/powerpoint/2010/main" val="20732518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2708" y="250097"/>
            <a:ext cx="8331200" cy="1781907"/>
          </a:xfrm>
        </p:spPr>
        <p:txBody>
          <a:bodyPr/>
          <a:lstStyle>
            <a:lvl1pPr algn="ctr">
              <a:defRPr baseline="0">
                <a:latin typeface="Cambria" panose="02040503050406030204" pitchFamily="18" charset="0"/>
              </a:defRPr>
            </a:lvl1pPr>
          </a:lstStyle>
          <a:p>
            <a:r>
              <a:rPr lang="en-US" dirty="0"/>
              <a:t>Department of Behavioral Health</a:t>
            </a:r>
          </a:p>
        </p:txBody>
      </p:sp>
      <p:sp>
        <p:nvSpPr>
          <p:cNvPr id="3" name="Subtitle 2"/>
          <p:cNvSpPr>
            <a:spLocks noGrp="1"/>
          </p:cNvSpPr>
          <p:nvPr>
            <p:ph type="subTitle" idx="1" hasCustomPrompt="1"/>
          </p:nvPr>
        </p:nvSpPr>
        <p:spPr>
          <a:xfrm>
            <a:off x="1230924" y="3820762"/>
            <a:ext cx="6400800" cy="1634163"/>
          </a:xfrm>
        </p:spPr>
        <p:txBody>
          <a:bodyPr/>
          <a:lstStyle>
            <a:lvl1pPr marL="0" indent="0" algn="ctr">
              <a:buNone/>
              <a:defRPr>
                <a:latin typeface="Cambria" panose="02040503050406030204" pitchFamily="18" charset="0"/>
              </a:defRPr>
            </a:lvl1pPr>
            <a:lvl2pPr marL="342819" indent="0" algn="ctr">
              <a:buNone/>
              <a:defRPr/>
            </a:lvl2pPr>
            <a:lvl3pPr marL="685640" indent="0" algn="ctr">
              <a:buNone/>
              <a:defRPr/>
            </a:lvl3pPr>
            <a:lvl4pPr marL="1028459" indent="0" algn="ctr">
              <a:buNone/>
              <a:defRPr/>
            </a:lvl4pPr>
            <a:lvl5pPr marL="1371280" indent="0" algn="ctr">
              <a:buNone/>
              <a:defRPr/>
            </a:lvl5pPr>
            <a:lvl6pPr marL="1714100" indent="0" algn="ctr">
              <a:buNone/>
              <a:defRPr/>
            </a:lvl6pPr>
            <a:lvl7pPr marL="2056919" indent="0" algn="ctr">
              <a:buNone/>
              <a:defRPr/>
            </a:lvl7pPr>
            <a:lvl8pPr marL="2399739" indent="0" algn="ctr">
              <a:buNone/>
              <a:defRPr/>
            </a:lvl8pPr>
            <a:lvl9pPr marL="2742558" indent="0" algn="ctr">
              <a:buNone/>
              <a:defRPr/>
            </a:lvl9pPr>
          </a:lstStyle>
          <a:p>
            <a:r>
              <a:rPr lang="en-US" dirty="0"/>
              <a:t>Title of Division/Area</a:t>
            </a:r>
          </a:p>
          <a:p>
            <a:r>
              <a:rPr lang="en-US" dirty="0"/>
              <a:t>Name of Presenter</a:t>
            </a:r>
          </a:p>
          <a:p>
            <a:r>
              <a:rPr lang="en-US" dirty="0"/>
              <a:t>Date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555" y="2094526"/>
            <a:ext cx="2813538" cy="1591156"/>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r="75875"/>
          <a:stretch/>
        </p:blipFill>
        <p:spPr>
          <a:xfrm>
            <a:off x="6051256" y="5520363"/>
            <a:ext cx="504092" cy="700118"/>
          </a:xfrm>
          <a:prstGeom prst="rect">
            <a:avLst/>
          </a:prstGeom>
        </p:spPr>
      </p:pic>
      <p:sp>
        <p:nvSpPr>
          <p:cNvPr id="5" name="TextBox 4"/>
          <p:cNvSpPr txBox="1"/>
          <p:nvPr userDrawn="1"/>
        </p:nvSpPr>
        <p:spPr>
          <a:xfrm>
            <a:off x="6471634" y="5454925"/>
            <a:ext cx="2672366" cy="646331"/>
          </a:xfrm>
          <a:prstGeom prst="rect">
            <a:avLst/>
          </a:prstGeom>
          <a:noFill/>
        </p:spPr>
        <p:txBody>
          <a:bodyPr wrap="square" rtlCol="0">
            <a:spAutoFit/>
          </a:bodyPr>
          <a:lstStyle/>
          <a:p>
            <a:r>
              <a:rPr lang="en-US" sz="1200" dirty="0">
                <a:solidFill>
                  <a:srgbClr val="000000"/>
                </a:solidFill>
              </a:rPr>
              <a:t>GOVERNMENT OF THE DISTRICT OF COLUMBIA</a:t>
            </a:r>
          </a:p>
          <a:p>
            <a:r>
              <a:rPr lang="en-US" sz="1200" b="1" dirty="0">
                <a:solidFill>
                  <a:srgbClr val="000000"/>
                </a:solidFill>
              </a:rPr>
              <a:t>MURIEL  BOWSER, MAYOR</a:t>
            </a:r>
          </a:p>
        </p:txBody>
      </p:sp>
    </p:spTree>
    <p:extLst>
      <p:ext uri="{BB962C8B-B14F-4D97-AF65-F5344CB8AC3E}">
        <p14:creationId xmlns:p14="http://schemas.microsoft.com/office/powerpoint/2010/main" val="4168135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1" y="1600205"/>
            <a:ext cx="7740203" cy="3886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62E25340-54C0-4D97-AA52-D61C6E857B51}"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8" y="5608727"/>
            <a:ext cx="1068586" cy="601574"/>
          </a:xfrm>
          <a:prstGeom prst="rect">
            <a:avLst/>
          </a:prstGeom>
        </p:spPr>
      </p:pic>
    </p:spTree>
    <p:extLst>
      <p:ext uri="{BB962C8B-B14F-4D97-AF65-F5344CB8AC3E}">
        <p14:creationId xmlns:p14="http://schemas.microsoft.com/office/powerpoint/2010/main" val="16615588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568"/>
            <a:ext cx="7772400" cy="1362075"/>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1708980"/>
            <a:ext cx="7772400" cy="1500187"/>
          </a:xfrm>
        </p:spPr>
        <p:txBody>
          <a:bodyPr anchor="b"/>
          <a:lstStyle>
            <a:lvl1pPr marL="0" indent="0">
              <a:buNone/>
              <a:defRPr sz="1500"/>
            </a:lvl1pPr>
            <a:lvl2pPr marL="342819" indent="0">
              <a:buNone/>
              <a:defRPr sz="1350"/>
            </a:lvl2pPr>
            <a:lvl3pPr marL="685640" indent="0">
              <a:buNone/>
              <a:defRPr sz="1200"/>
            </a:lvl3pPr>
            <a:lvl4pPr marL="1028459" indent="0">
              <a:buNone/>
              <a:defRPr sz="1050"/>
            </a:lvl4pPr>
            <a:lvl5pPr marL="1371280" indent="0">
              <a:buNone/>
              <a:defRPr sz="1050"/>
            </a:lvl5pPr>
            <a:lvl6pPr marL="1714100" indent="0">
              <a:buNone/>
              <a:defRPr sz="1050"/>
            </a:lvl6pPr>
            <a:lvl7pPr marL="2056919" indent="0">
              <a:buNone/>
              <a:defRPr sz="1050"/>
            </a:lvl7pPr>
            <a:lvl8pPr marL="2399739" indent="0">
              <a:buNone/>
              <a:defRPr sz="1050"/>
            </a:lvl8pPr>
            <a:lvl9pPr marL="2742558" indent="0">
              <a:buNone/>
              <a:defRPr sz="1050"/>
            </a:lvl9pPr>
          </a:lstStyle>
          <a:p>
            <a:pPr lvl="0"/>
            <a:r>
              <a:rPr lang="en-US" dirty="0"/>
              <a:t>Click to edit Master text styles</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E36CD349-5DD7-4433-A90C-D01BD3482C6A}"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2300" y="5634507"/>
            <a:ext cx="972270" cy="547352"/>
          </a:xfrm>
          <a:prstGeom prst="rect">
            <a:avLst/>
          </a:prstGeom>
        </p:spPr>
      </p:pic>
    </p:spTree>
    <p:extLst>
      <p:ext uri="{BB962C8B-B14F-4D97-AF65-F5344CB8AC3E}">
        <p14:creationId xmlns:p14="http://schemas.microsoft.com/office/powerpoint/2010/main" val="10948213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3922690" cy="398004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8EBCBB6-6101-435F-A5EB-89A828195421}"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7766" y="5580249"/>
            <a:ext cx="1053245" cy="592938"/>
          </a:xfrm>
          <a:prstGeom prst="rect">
            <a:avLst/>
          </a:prstGeom>
        </p:spPr>
      </p:pic>
    </p:spTree>
    <p:extLst>
      <p:ext uri="{BB962C8B-B14F-4D97-AF65-F5344CB8AC3E}">
        <p14:creationId xmlns:p14="http://schemas.microsoft.com/office/powerpoint/2010/main" val="31892213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1800" b="1"/>
            </a:lvl1pPr>
            <a:lvl2pPr marL="342819" indent="0">
              <a:buNone/>
              <a:defRPr sz="1500" b="1"/>
            </a:lvl2pPr>
            <a:lvl3pPr marL="685640" indent="0">
              <a:buNone/>
              <a:defRPr sz="1350" b="1"/>
            </a:lvl3pPr>
            <a:lvl4pPr marL="1028459" indent="0">
              <a:buNone/>
              <a:defRPr sz="1200" b="1"/>
            </a:lvl4pPr>
            <a:lvl5pPr marL="1371280" indent="0">
              <a:buNone/>
              <a:defRPr sz="1200" b="1"/>
            </a:lvl5pPr>
            <a:lvl6pPr marL="1714100" indent="0">
              <a:buNone/>
              <a:defRPr sz="1200" b="1"/>
            </a:lvl6pPr>
            <a:lvl7pPr marL="2056919" indent="0">
              <a:buNone/>
              <a:defRPr sz="1200" b="1"/>
            </a:lvl7pPr>
            <a:lvl8pPr marL="2399739" indent="0">
              <a:buNone/>
              <a:defRPr sz="1200" b="1"/>
            </a:lvl8pPr>
            <a:lvl9pPr marL="274255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19" indent="0">
              <a:buNone/>
              <a:defRPr sz="1500" b="1"/>
            </a:lvl2pPr>
            <a:lvl3pPr marL="685640" indent="0">
              <a:buNone/>
              <a:defRPr sz="1350" b="1"/>
            </a:lvl3pPr>
            <a:lvl4pPr marL="1028459" indent="0">
              <a:buNone/>
              <a:defRPr sz="1200" b="1"/>
            </a:lvl4pPr>
            <a:lvl5pPr marL="1371280" indent="0">
              <a:buNone/>
              <a:defRPr sz="1200" b="1"/>
            </a:lvl5pPr>
            <a:lvl6pPr marL="1714100" indent="0">
              <a:buNone/>
              <a:defRPr sz="1200" b="1"/>
            </a:lvl6pPr>
            <a:lvl7pPr marL="2056919" indent="0">
              <a:buNone/>
              <a:defRPr sz="1200" b="1"/>
            </a:lvl7pPr>
            <a:lvl8pPr marL="2399739" indent="0">
              <a:buNone/>
              <a:defRPr sz="1200" b="1"/>
            </a:lvl8pPr>
            <a:lvl9pPr marL="274255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40537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3024E28-9D3B-4DC1-8142-8E4D8E45ECB7}" type="slidenum">
              <a:rPr lang="en-US" smtClean="0">
                <a:solidFill>
                  <a:srgbClr val="FFFFFF"/>
                </a:solidFill>
              </a:rPr>
              <a:pPr>
                <a:defRPr/>
              </a:pPr>
              <a:t>‹#›</a:t>
            </a:fld>
            <a:endParaRPr lang="en-US" dirty="0">
              <a:solidFill>
                <a:srgbClr val="FFFFFF"/>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2" y="5645525"/>
            <a:ext cx="926411" cy="521535"/>
          </a:xfrm>
          <a:prstGeom prst="rect">
            <a:avLst/>
          </a:prstGeom>
        </p:spPr>
      </p:pic>
    </p:spTree>
    <p:extLst>
      <p:ext uri="{BB962C8B-B14F-4D97-AF65-F5344CB8AC3E}">
        <p14:creationId xmlns:p14="http://schemas.microsoft.com/office/powerpoint/2010/main" val="35202246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32AB989-1A8A-4C96-B273-A5F2125757A5}"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0136" y="5602311"/>
            <a:ext cx="1006480" cy="566611"/>
          </a:xfrm>
          <a:prstGeom prst="rect">
            <a:avLst/>
          </a:prstGeom>
        </p:spPr>
      </p:pic>
    </p:spTree>
    <p:extLst>
      <p:ext uri="{BB962C8B-B14F-4D97-AF65-F5344CB8AC3E}">
        <p14:creationId xmlns:p14="http://schemas.microsoft.com/office/powerpoint/2010/main" val="35506013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12055D5D-1616-41D2-A810-F138318299A1}" type="slidenum">
              <a:rPr lang="en-US" smtClean="0">
                <a:solidFill>
                  <a:srgbClr val="FFFFFF"/>
                </a:solidFill>
              </a:rPr>
              <a:pPr>
                <a:defRPr/>
              </a:pPr>
              <a:t>‹#›</a:t>
            </a:fld>
            <a:endParaRPr lang="en-US" dirty="0">
              <a:solidFill>
                <a:srgbClr val="FFFFF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9" y="5590795"/>
            <a:ext cx="958305" cy="539490"/>
          </a:xfrm>
          <a:prstGeom prst="rect">
            <a:avLst/>
          </a:prstGeom>
        </p:spPr>
      </p:pic>
    </p:spTree>
    <p:extLst>
      <p:ext uri="{BB962C8B-B14F-4D97-AF65-F5344CB8AC3E}">
        <p14:creationId xmlns:p14="http://schemas.microsoft.com/office/powerpoint/2010/main" val="21236218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1" y="273055"/>
            <a:ext cx="5073113" cy="521334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050"/>
            </a:lvl1pPr>
            <a:lvl2pPr marL="342819" indent="0">
              <a:buNone/>
              <a:defRPr sz="900"/>
            </a:lvl2pPr>
            <a:lvl3pPr marL="685640" indent="0">
              <a:buNone/>
              <a:defRPr sz="750"/>
            </a:lvl3pPr>
            <a:lvl4pPr marL="1028459" indent="0">
              <a:buNone/>
              <a:defRPr sz="675"/>
            </a:lvl4pPr>
            <a:lvl5pPr marL="1371280" indent="0">
              <a:buNone/>
              <a:defRPr sz="675"/>
            </a:lvl5pPr>
            <a:lvl6pPr marL="1714100" indent="0">
              <a:buNone/>
              <a:defRPr sz="675"/>
            </a:lvl6pPr>
            <a:lvl7pPr marL="2056919" indent="0">
              <a:buNone/>
              <a:defRPr sz="675"/>
            </a:lvl7pPr>
            <a:lvl8pPr marL="2399739" indent="0">
              <a:buNone/>
              <a:defRPr sz="675"/>
            </a:lvl8pPr>
            <a:lvl9pPr marL="2742558" indent="0">
              <a:buNone/>
              <a:defRPr sz="675"/>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323F4F99-07DE-4F12-A405-A74050CC805E}"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2" y="5660266"/>
            <a:ext cx="926411" cy="521535"/>
          </a:xfrm>
          <a:prstGeom prst="rect">
            <a:avLst/>
          </a:prstGeom>
        </p:spPr>
      </p:pic>
    </p:spTree>
    <p:extLst>
      <p:ext uri="{BB962C8B-B14F-4D97-AF65-F5344CB8AC3E}">
        <p14:creationId xmlns:p14="http://schemas.microsoft.com/office/powerpoint/2010/main" val="36880563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5921" y="4617059"/>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405921" y="402431"/>
            <a:ext cx="5486400" cy="4114800"/>
          </a:xfrm>
        </p:spPr>
        <p:txBody>
          <a:bodyPr/>
          <a:lstStyle>
            <a:lvl1pPr marL="0" indent="0">
              <a:buNone/>
              <a:defRPr sz="2400"/>
            </a:lvl1pPr>
            <a:lvl2pPr marL="342819" indent="0">
              <a:buNone/>
              <a:defRPr sz="2100"/>
            </a:lvl2pPr>
            <a:lvl3pPr marL="685640" indent="0">
              <a:buNone/>
              <a:defRPr sz="1800"/>
            </a:lvl3pPr>
            <a:lvl4pPr marL="1028459" indent="0">
              <a:buNone/>
              <a:defRPr sz="1500"/>
            </a:lvl4pPr>
            <a:lvl5pPr marL="1371280" indent="0">
              <a:buNone/>
              <a:defRPr sz="1500"/>
            </a:lvl5pPr>
            <a:lvl6pPr marL="1714100" indent="0">
              <a:buNone/>
              <a:defRPr sz="1500"/>
            </a:lvl6pPr>
            <a:lvl7pPr marL="2056919" indent="0">
              <a:buNone/>
              <a:defRPr sz="1500"/>
            </a:lvl7pPr>
            <a:lvl8pPr marL="2399739" indent="0">
              <a:buNone/>
              <a:defRPr sz="1500"/>
            </a:lvl8pPr>
            <a:lvl9pPr marL="2742558" indent="0">
              <a:buNone/>
              <a:defRPr sz="1500"/>
            </a:lvl9pPr>
          </a:lstStyle>
          <a:p>
            <a:pPr lvl="0"/>
            <a:endParaRPr lang="en-US" noProof="0" dirty="0"/>
          </a:p>
        </p:txBody>
      </p:sp>
      <p:sp>
        <p:nvSpPr>
          <p:cNvPr id="4" name="Text Placeholder 3"/>
          <p:cNvSpPr>
            <a:spLocks noGrp="1"/>
          </p:cNvSpPr>
          <p:nvPr>
            <p:ph type="body" sz="half" idx="2"/>
          </p:nvPr>
        </p:nvSpPr>
        <p:spPr>
          <a:xfrm>
            <a:off x="1405921" y="5283625"/>
            <a:ext cx="5486400" cy="804862"/>
          </a:xfrm>
        </p:spPr>
        <p:txBody>
          <a:bodyPr/>
          <a:lstStyle>
            <a:lvl1pPr marL="0" indent="0">
              <a:buNone/>
              <a:defRPr sz="1050"/>
            </a:lvl1pPr>
            <a:lvl2pPr marL="342819" indent="0">
              <a:buNone/>
              <a:defRPr sz="900"/>
            </a:lvl2pPr>
            <a:lvl3pPr marL="685640" indent="0">
              <a:buNone/>
              <a:defRPr sz="750"/>
            </a:lvl3pPr>
            <a:lvl4pPr marL="1028459" indent="0">
              <a:buNone/>
              <a:defRPr sz="675"/>
            </a:lvl4pPr>
            <a:lvl5pPr marL="1371280" indent="0">
              <a:buNone/>
              <a:defRPr sz="675"/>
            </a:lvl5pPr>
            <a:lvl6pPr marL="1714100" indent="0">
              <a:buNone/>
              <a:defRPr sz="675"/>
            </a:lvl6pPr>
            <a:lvl7pPr marL="2056919" indent="0">
              <a:buNone/>
              <a:defRPr sz="675"/>
            </a:lvl7pPr>
            <a:lvl8pPr marL="2399739" indent="0">
              <a:buNone/>
              <a:defRPr sz="675"/>
            </a:lvl8pPr>
            <a:lvl9pPr marL="2742558" indent="0">
              <a:buNone/>
              <a:defRPr sz="675"/>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9256BE08-5050-4F4B-94AC-754A4A9BC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4902" y="5657753"/>
            <a:ext cx="765122" cy="430735"/>
          </a:xfrm>
          <a:prstGeom prst="rect">
            <a:avLst/>
          </a:prstGeom>
        </p:spPr>
      </p:pic>
    </p:spTree>
    <p:extLst>
      <p:ext uri="{BB962C8B-B14F-4D97-AF65-F5344CB8AC3E}">
        <p14:creationId xmlns:p14="http://schemas.microsoft.com/office/powerpoint/2010/main" val="4154039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12055D5D-1616-41D2-A810-F138318299A1}" type="slidenum">
              <a:rPr lang="en-US" smtClean="0"/>
              <a:pPr>
                <a:defRPr/>
              </a:pPr>
              <a:t>‹#›</a:t>
            </a:fld>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8" y="5590795"/>
            <a:ext cx="958305" cy="539490"/>
          </a:xfrm>
          <a:prstGeom prst="rect">
            <a:avLst/>
          </a:prstGeom>
        </p:spPr>
      </p:pic>
    </p:spTree>
    <p:extLst>
      <p:ext uri="{BB962C8B-B14F-4D97-AF65-F5344CB8AC3E}">
        <p14:creationId xmlns:p14="http://schemas.microsoft.com/office/powerpoint/2010/main" val="1807775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1" y="1600205"/>
            <a:ext cx="8145887" cy="379290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8EAA164E-9776-4052-B6AD-22C50950C745}"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1038" y="5633853"/>
            <a:ext cx="984063" cy="553991"/>
          </a:xfrm>
          <a:prstGeom prst="rect">
            <a:avLst/>
          </a:prstGeom>
        </p:spPr>
      </p:pic>
    </p:spTree>
    <p:extLst>
      <p:ext uri="{BB962C8B-B14F-4D97-AF65-F5344CB8AC3E}">
        <p14:creationId xmlns:p14="http://schemas.microsoft.com/office/powerpoint/2010/main" val="31720445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530" y="274641"/>
            <a:ext cx="1938270" cy="525683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34097" y="274642"/>
            <a:ext cx="5742904" cy="5305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E9A04C84-34EC-4AFE-8930-C9793F0ABD90}"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4221" y="5719126"/>
            <a:ext cx="818289" cy="460666"/>
          </a:xfrm>
          <a:prstGeom prst="rect">
            <a:avLst/>
          </a:prstGeom>
        </p:spPr>
      </p:pic>
    </p:spTree>
    <p:extLst>
      <p:ext uri="{BB962C8B-B14F-4D97-AF65-F5344CB8AC3E}">
        <p14:creationId xmlns:p14="http://schemas.microsoft.com/office/powerpoint/2010/main" val="20456171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5"/>
            <a:ext cx="4038600" cy="3886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1333F40E-AD9F-4D32-A0D7-20331C7C4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0499" y="5744176"/>
            <a:ext cx="869219" cy="489338"/>
          </a:xfrm>
          <a:prstGeom prst="rect">
            <a:avLst/>
          </a:prstGeom>
        </p:spPr>
      </p:pic>
    </p:spTree>
    <p:extLst>
      <p:ext uri="{BB962C8B-B14F-4D97-AF65-F5344CB8AC3E}">
        <p14:creationId xmlns:p14="http://schemas.microsoft.com/office/powerpoint/2010/main" val="14801991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2708" y="250097"/>
            <a:ext cx="8331200" cy="1781907"/>
          </a:xfrm>
        </p:spPr>
        <p:txBody>
          <a:bodyPr/>
          <a:lstStyle>
            <a:lvl1pPr algn="ctr">
              <a:defRPr baseline="0">
                <a:latin typeface="Cambria" panose="02040503050406030204" pitchFamily="18" charset="0"/>
              </a:defRPr>
            </a:lvl1pPr>
          </a:lstStyle>
          <a:p>
            <a:r>
              <a:rPr lang="en-US" dirty="0"/>
              <a:t>Department of Behavioral Health</a:t>
            </a:r>
          </a:p>
        </p:txBody>
      </p:sp>
      <p:sp>
        <p:nvSpPr>
          <p:cNvPr id="3" name="Subtitle 2"/>
          <p:cNvSpPr>
            <a:spLocks noGrp="1"/>
          </p:cNvSpPr>
          <p:nvPr>
            <p:ph type="subTitle" idx="1" hasCustomPrompt="1"/>
          </p:nvPr>
        </p:nvSpPr>
        <p:spPr>
          <a:xfrm>
            <a:off x="1230924" y="3820762"/>
            <a:ext cx="6400800" cy="1634163"/>
          </a:xfrm>
        </p:spPr>
        <p:txBody>
          <a:bodyPr/>
          <a:lstStyle>
            <a:lvl1pPr marL="0" indent="0" algn="ctr">
              <a:buNone/>
              <a:defRPr>
                <a:latin typeface="Cambria" panose="02040503050406030204" pitchFamily="18" charset="0"/>
              </a:defRPr>
            </a:lvl1pPr>
            <a:lvl2pPr marL="342819" indent="0" algn="ctr">
              <a:buNone/>
              <a:defRPr/>
            </a:lvl2pPr>
            <a:lvl3pPr marL="685640" indent="0" algn="ctr">
              <a:buNone/>
              <a:defRPr/>
            </a:lvl3pPr>
            <a:lvl4pPr marL="1028459" indent="0" algn="ctr">
              <a:buNone/>
              <a:defRPr/>
            </a:lvl4pPr>
            <a:lvl5pPr marL="1371280" indent="0" algn="ctr">
              <a:buNone/>
              <a:defRPr/>
            </a:lvl5pPr>
            <a:lvl6pPr marL="1714100" indent="0" algn="ctr">
              <a:buNone/>
              <a:defRPr/>
            </a:lvl6pPr>
            <a:lvl7pPr marL="2056919" indent="0" algn="ctr">
              <a:buNone/>
              <a:defRPr/>
            </a:lvl7pPr>
            <a:lvl8pPr marL="2399739" indent="0" algn="ctr">
              <a:buNone/>
              <a:defRPr/>
            </a:lvl8pPr>
            <a:lvl9pPr marL="2742558" indent="0" algn="ctr">
              <a:buNone/>
              <a:defRPr/>
            </a:lvl9pPr>
          </a:lstStyle>
          <a:p>
            <a:r>
              <a:rPr lang="en-US" dirty="0"/>
              <a:t>Title of Division/Area</a:t>
            </a:r>
          </a:p>
          <a:p>
            <a:r>
              <a:rPr lang="en-US" dirty="0"/>
              <a:t>Name of Presenter</a:t>
            </a:r>
          </a:p>
          <a:p>
            <a:r>
              <a:rPr lang="en-US" dirty="0"/>
              <a:t>Date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555" y="2094526"/>
            <a:ext cx="2813538" cy="1591156"/>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r="75875"/>
          <a:stretch/>
        </p:blipFill>
        <p:spPr>
          <a:xfrm>
            <a:off x="6051256" y="5520363"/>
            <a:ext cx="504092" cy="700118"/>
          </a:xfrm>
          <a:prstGeom prst="rect">
            <a:avLst/>
          </a:prstGeom>
        </p:spPr>
      </p:pic>
      <p:sp>
        <p:nvSpPr>
          <p:cNvPr id="5" name="TextBox 4"/>
          <p:cNvSpPr txBox="1"/>
          <p:nvPr userDrawn="1"/>
        </p:nvSpPr>
        <p:spPr>
          <a:xfrm>
            <a:off x="6471634" y="5454925"/>
            <a:ext cx="2672366" cy="646331"/>
          </a:xfrm>
          <a:prstGeom prst="rect">
            <a:avLst/>
          </a:prstGeom>
          <a:noFill/>
        </p:spPr>
        <p:txBody>
          <a:bodyPr wrap="square" rtlCol="0">
            <a:spAutoFit/>
          </a:bodyPr>
          <a:lstStyle/>
          <a:p>
            <a:r>
              <a:rPr lang="en-US" sz="1200" dirty="0">
                <a:solidFill>
                  <a:srgbClr val="000000"/>
                </a:solidFill>
              </a:rPr>
              <a:t>GOVERNMENT OF THE DISTRICT OF COLUMBIA</a:t>
            </a:r>
          </a:p>
          <a:p>
            <a:r>
              <a:rPr lang="en-US" sz="1200" b="1" dirty="0">
                <a:solidFill>
                  <a:srgbClr val="000000"/>
                </a:solidFill>
              </a:rPr>
              <a:t>MURIEL  BOWSER, MAYOR</a:t>
            </a:r>
          </a:p>
        </p:txBody>
      </p:sp>
    </p:spTree>
    <p:extLst>
      <p:ext uri="{BB962C8B-B14F-4D97-AF65-F5344CB8AC3E}">
        <p14:creationId xmlns:p14="http://schemas.microsoft.com/office/powerpoint/2010/main" val="3225848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1" y="1600205"/>
            <a:ext cx="7740203" cy="3886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62E25340-54C0-4D97-AA52-D61C6E857B51}"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8" y="5608727"/>
            <a:ext cx="1068586" cy="601574"/>
          </a:xfrm>
          <a:prstGeom prst="rect">
            <a:avLst/>
          </a:prstGeom>
        </p:spPr>
      </p:pic>
    </p:spTree>
    <p:extLst>
      <p:ext uri="{BB962C8B-B14F-4D97-AF65-F5344CB8AC3E}">
        <p14:creationId xmlns:p14="http://schemas.microsoft.com/office/powerpoint/2010/main" val="7120867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568"/>
            <a:ext cx="7772400" cy="1362075"/>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1708980"/>
            <a:ext cx="7772400" cy="1500187"/>
          </a:xfrm>
        </p:spPr>
        <p:txBody>
          <a:bodyPr anchor="b"/>
          <a:lstStyle>
            <a:lvl1pPr marL="0" indent="0">
              <a:buNone/>
              <a:defRPr sz="1500"/>
            </a:lvl1pPr>
            <a:lvl2pPr marL="342819" indent="0">
              <a:buNone/>
              <a:defRPr sz="1350"/>
            </a:lvl2pPr>
            <a:lvl3pPr marL="685640" indent="0">
              <a:buNone/>
              <a:defRPr sz="1200"/>
            </a:lvl3pPr>
            <a:lvl4pPr marL="1028459" indent="0">
              <a:buNone/>
              <a:defRPr sz="1050"/>
            </a:lvl4pPr>
            <a:lvl5pPr marL="1371280" indent="0">
              <a:buNone/>
              <a:defRPr sz="1050"/>
            </a:lvl5pPr>
            <a:lvl6pPr marL="1714100" indent="0">
              <a:buNone/>
              <a:defRPr sz="1050"/>
            </a:lvl6pPr>
            <a:lvl7pPr marL="2056919" indent="0">
              <a:buNone/>
              <a:defRPr sz="1050"/>
            </a:lvl7pPr>
            <a:lvl8pPr marL="2399739" indent="0">
              <a:buNone/>
              <a:defRPr sz="1050"/>
            </a:lvl8pPr>
            <a:lvl9pPr marL="2742558" indent="0">
              <a:buNone/>
              <a:defRPr sz="1050"/>
            </a:lvl9pPr>
          </a:lstStyle>
          <a:p>
            <a:pPr lvl="0"/>
            <a:r>
              <a:rPr lang="en-US" dirty="0"/>
              <a:t>Click to edit Master text styles</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E36CD349-5DD7-4433-A90C-D01BD3482C6A}"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2300" y="5634507"/>
            <a:ext cx="972270" cy="547352"/>
          </a:xfrm>
          <a:prstGeom prst="rect">
            <a:avLst/>
          </a:prstGeom>
        </p:spPr>
      </p:pic>
    </p:spTree>
    <p:extLst>
      <p:ext uri="{BB962C8B-B14F-4D97-AF65-F5344CB8AC3E}">
        <p14:creationId xmlns:p14="http://schemas.microsoft.com/office/powerpoint/2010/main" val="36104947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3922690" cy="398004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8EBCBB6-6101-435F-A5EB-89A828195421}"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7766" y="5580249"/>
            <a:ext cx="1053245" cy="592938"/>
          </a:xfrm>
          <a:prstGeom prst="rect">
            <a:avLst/>
          </a:prstGeom>
        </p:spPr>
      </p:pic>
    </p:spTree>
    <p:extLst>
      <p:ext uri="{BB962C8B-B14F-4D97-AF65-F5344CB8AC3E}">
        <p14:creationId xmlns:p14="http://schemas.microsoft.com/office/powerpoint/2010/main" val="26725708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1800" b="1"/>
            </a:lvl1pPr>
            <a:lvl2pPr marL="342819" indent="0">
              <a:buNone/>
              <a:defRPr sz="1500" b="1"/>
            </a:lvl2pPr>
            <a:lvl3pPr marL="685640" indent="0">
              <a:buNone/>
              <a:defRPr sz="1350" b="1"/>
            </a:lvl3pPr>
            <a:lvl4pPr marL="1028459" indent="0">
              <a:buNone/>
              <a:defRPr sz="1200" b="1"/>
            </a:lvl4pPr>
            <a:lvl5pPr marL="1371280" indent="0">
              <a:buNone/>
              <a:defRPr sz="1200" b="1"/>
            </a:lvl5pPr>
            <a:lvl6pPr marL="1714100" indent="0">
              <a:buNone/>
              <a:defRPr sz="1200" b="1"/>
            </a:lvl6pPr>
            <a:lvl7pPr marL="2056919" indent="0">
              <a:buNone/>
              <a:defRPr sz="1200" b="1"/>
            </a:lvl7pPr>
            <a:lvl8pPr marL="2399739" indent="0">
              <a:buNone/>
              <a:defRPr sz="1200" b="1"/>
            </a:lvl8pPr>
            <a:lvl9pPr marL="274255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19" indent="0">
              <a:buNone/>
              <a:defRPr sz="1500" b="1"/>
            </a:lvl2pPr>
            <a:lvl3pPr marL="685640" indent="0">
              <a:buNone/>
              <a:defRPr sz="1350" b="1"/>
            </a:lvl3pPr>
            <a:lvl4pPr marL="1028459" indent="0">
              <a:buNone/>
              <a:defRPr sz="1200" b="1"/>
            </a:lvl4pPr>
            <a:lvl5pPr marL="1371280" indent="0">
              <a:buNone/>
              <a:defRPr sz="1200" b="1"/>
            </a:lvl5pPr>
            <a:lvl6pPr marL="1714100" indent="0">
              <a:buNone/>
              <a:defRPr sz="1200" b="1"/>
            </a:lvl6pPr>
            <a:lvl7pPr marL="2056919" indent="0">
              <a:buNone/>
              <a:defRPr sz="1200" b="1"/>
            </a:lvl7pPr>
            <a:lvl8pPr marL="2399739" indent="0">
              <a:buNone/>
              <a:defRPr sz="1200" b="1"/>
            </a:lvl8pPr>
            <a:lvl9pPr marL="274255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40537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3024E28-9D3B-4DC1-8142-8E4D8E45ECB7}" type="slidenum">
              <a:rPr lang="en-US" smtClean="0">
                <a:solidFill>
                  <a:srgbClr val="FFFFFF"/>
                </a:solidFill>
              </a:rPr>
              <a:pPr>
                <a:defRPr/>
              </a:pPr>
              <a:t>‹#›</a:t>
            </a:fld>
            <a:endParaRPr lang="en-US" dirty="0">
              <a:solidFill>
                <a:srgbClr val="FFFFFF"/>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2" y="5645525"/>
            <a:ext cx="926411" cy="521535"/>
          </a:xfrm>
          <a:prstGeom prst="rect">
            <a:avLst/>
          </a:prstGeom>
        </p:spPr>
      </p:pic>
    </p:spTree>
    <p:extLst>
      <p:ext uri="{BB962C8B-B14F-4D97-AF65-F5344CB8AC3E}">
        <p14:creationId xmlns:p14="http://schemas.microsoft.com/office/powerpoint/2010/main" val="39827160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32AB989-1A8A-4C96-B273-A5F2125757A5}"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0136" y="5602311"/>
            <a:ext cx="1006480" cy="566611"/>
          </a:xfrm>
          <a:prstGeom prst="rect">
            <a:avLst/>
          </a:prstGeom>
        </p:spPr>
      </p:pic>
    </p:spTree>
    <p:extLst>
      <p:ext uri="{BB962C8B-B14F-4D97-AF65-F5344CB8AC3E}">
        <p14:creationId xmlns:p14="http://schemas.microsoft.com/office/powerpoint/2010/main" val="40584993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12055D5D-1616-41D2-A810-F138318299A1}" type="slidenum">
              <a:rPr lang="en-US" smtClean="0">
                <a:solidFill>
                  <a:srgbClr val="FFFFFF"/>
                </a:solidFill>
              </a:rPr>
              <a:pPr>
                <a:defRPr/>
              </a:pPr>
              <a:t>‹#›</a:t>
            </a:fld>
            <a:endParaRPr lang="en-US" dirty="0">
              <a:solidFill>
                <a:srgbClr val="FFFFF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9" y="5590795"/>
            <a:ext cx="958305" cy="539490"/>
          </a:xfrm>
          <a:prstGeom prst="rect">
            <a:avLst/>
          </a:prstGeom>
        </p:spPr>
      </p:pic>
    </p:spTree>
    <p:extLst>
      <p:ext uri="{BB962C8B-B14F-4D97-AF65-F5344CB8AC3E}">
        <p14:creationId xmlns:p14="http://schemas.microsoft.com/office/powerpoint/2010/main" val="213828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073113" cy="52133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323F4F99-07DE-4F12-A405-A74050CC805E}" type="slidenum">
              <a:rPr lang="en-US" smtClean="0"/>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1" y="5660264"/>
            <a:ext cx="926411" cy="521535"/>
          </a:xfrm>
          <a:prstGeom prst="rect">
            <a:avLst/>
          </a:prstGeom>
        </p:spPr>
      </p:pic>
    </p:spTree>
    <p:extLst>
      <p:ext uri="{BB962C8B-B14F-4D97-AF65-F5344CB8AC3E}">
        <p14:creationId xmlns:p14="http://schemas.microsoft.com/office/powerpoint/2010/main" val="6985124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1" y="273055"/>
            <a:ext cx="5073113" cy="521334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050"/>
            </a:lvl1pPr>
            <a:lvl2pPr marL="342819" indent="0">
              <a:buNone/>
              <a:defRPr sz="900"/>
            </a:lvl2pPr>
            <a:lvl3pPr marL="685640" indent="0">
              <a:buNone/>
              <a:defRPr sz="750"/>
            </a:lvl3pPr>
            <a:lvl4pPr marL="1028459" indent="0">
              <a:buNone/>
              <a:defRPr sz="675"/>
            </a:lvl4pPr>
            <a:lvl5pPr marL="1371280" indent="0">
              <a:buNone/>
              <a:defRPr sz="675"/>
            </a:lvl5pPr>
            <a:lvl6pPr marL="1714100" indent="0">
              <a:buNone/>
              <a:defRPr sz="675"/>
            </a:lvl6pPr>
            <a:lvl7pPr marL="2056919" indent="0">
              <a:buNone/>
              <a:defRPr sz="675"/>
            </a:lvl7pPr>
            <a:lvl8pPr marL="2399739" indent="0">
              <a:buNone/>
              <a:defRPr sz="675"/>
            </a:lvl8pPr>
            <a:lvl9pPr marL="2742558" indent="0">
              <a:buNone/>
              <a:defRPr sz="675"/>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323F4F99-07DE-4F12-A405-A74050CC805E}"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2" y="5660266"/>
            <a:ext cx="926411" cy="521535"/>
          </a:xfrm>
          <a:prstGeom prst="rect">
            <a:avLst/>
          </a:prstGeom>
        </p:spPr>
      </p:pic>
    </p:spTree>
    <p:extLst>
      <p:ext uri="{BB962C8B-B14F-4D97-AF65-F5344CB8AC3E}">
        <p14:creationId xmlns:p14="http://schemas.microsoft.com/office/powerpoint/2010/main" val="6451754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5921" y="4617059"/>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405921" y="402431"/>
            <a:ext cx="5486400" cy="4114800"/>
          </a:xfrm>
        </p:spPr>
        <p:txBody>
          <a:bodyPr/>
          <a:lstStyle>
            <a:lvl1pPr marL="0" indent="0">
              <a:buNone/>
              <a:defRPr sz="2400"/>
            </a:lvl1pPr>
            <a:lvl2pPr marL="342819" indent="0">
              <a:buNone/>
              <a:defRPr sz="2100"/>
            </a:lvl2pPr>
            <a:lvl3pPr marL="685640" indent="0">
              <a:buNone/>
              <a:defRPr sz="1800"/>
            </a:lvl3pPr>
            <a:lvl4pPr marL="1028459" indent="0">
              <a:buNone/>
              <a:defRPr sz="1500"/>
            </a:lvl4pPr>
            <a:lvl5pPr marL="1371280" indent="0">
              <a:buNone/>
              <a:defRPr sz="1500"/>
            </a:lvl5pPr>
            <a:lvl6pPr marL="1714100" indent="0">
              <a:buNone/>
              <a:defRPr sz="1500"/>
            </a:lvl6pPr>
            <a:lvl7pPr marL="2056919" indent="0">
              <a:buNone/>
              <a:defRPr sz="1500"/>
            </a:lvl7pPr>
            <a:lvl8pPr marL="2399739" indent="0">
              <a:buNone/>
              <a:defRPr sz="1500"/>
            </a:lvl8pPr>
            <a:lvl9pPr marL="2742558" indent="0">
              <a:buNone/>
              <a:defRPr sz="1500"/>
            </a:lvl9pPr>
          </a:lstStyle>
          <a:p>
            <a:pPr lvl="0"/>
            <a:endParaRPr lang="en-US" noProof="0" dirty="0"/>
          </a:p>
        </p:txBody>
      </p:sp>
      <p:sp>
        <p:nvSpPr>
          <p:cNvPr id="4" name="Text Placeholder 3"/>
          <p:cNvSpPr>
            <a:spLocks noGrp="1"/>
          </p:cNvSpPr>
          <p:nvPr>
            <p:ph type="body" sz="half" idx="2"/>
          </p:nvPr>
        </p:nvSpPr>
        <p:spPr>
          <a:xfrm>
            <a:off x="1405921" y="5283625"/>
            <a:ext cx="5486400" cy="804862"/>
          </a:xfrm>
        </p:spPr>
        <p:txBody>
          <a:bodyPr/>
          <a:lstStyle>
            <a:lvl1pPr marL="0" indent="0">
              <a:buNone/>
              <a:defRPr sz="1050"/>
            </a:lvl1pPr>
            <a:lvl2pPr marL="342819" indent="0">
              <a:buNone/>
              <a:defRPr sz="900"/>
            </a:lvl2pPr>
            <a:lvl3pPr marL="685640" indent="0">
              <a:buNone/>
              <a:defRPr sz="750"/>
            </a:lvl3pPr>
            <a:lvl4pPr marL="1028459" indent="0">
              <a:buNone/>
              <a:defRPr sz="675"/>
            </a:lvl4pPr>
            <a:lvl5pPr marL="1371280" indent="0">
              <a:buNone/>
              <a:defRPr sz="675"/>
            </a:lvl5pPr>
            <a:lvl6pPr marL="1714100" indent="0">
              <a:buNone/>
              <a:defRPr sz="675"/>
            </a:lvl6pPr>
            <a:lvl7pPr marL="2056919" indent="0">
              <a:buNone/>
              <a:defRPr sz="675"/>
            </a:lvl7pPr>
            <a:lvl8pPr marL="2399739" indent="0">
              <a:buNone/>
              <a:defRPr sz="675"/>
            </a:lvl8pPr>
            <a:lvl9pPr marL="2742558" indent="0">
              <a:buNone/>
              <a:defRPr sz="675"/>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9256BE08-5050-4F4B-94AC-754A4A9BC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4902" y="5657753"/>
            <a:ext cx="765122" cy="430735"/>
          </a:xfrm>
          <a:prstGeom prst="rect">
            <a:avLst/>
          </a:prstGeom>
        </p:spPr>
      </p:pic>
    </p:spTree>
    <p:extLst>
      <p:ext uri="{BB962C8B-B14F-4D97-AF65-F5344CB8AC3E}">
        <p14:creationId xmlns:p14="http://schemas.microsoft.com/office/powerpoint/2010/main" val="18794020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1" y="1600205"/>
            <a:ext cx="8145887" cy="379290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8EAA164E-9776-4052-B6AD-22C50950C745}"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1038" y="5633853"/>
            <a:ext cx="984063" cy="553991"/>
          </a:xfrm>
          <a:prstGeom prst="rect">
            <a:avLst/>
          </a:prstGeom>
        </p:spPr>
      </p:pic>
    </p:spTree>
    <p:extLst>
      <p:ext uri="{BB962C8B-B14F-4D97-AF65-F5344CB8AC3E}">
        <p14:creationId xmlns:p14="http://schemas.microsoft.com/office/powerpoint/2010/main" val="37670910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530" y="274641"/>
            <a:ext cx="1938270" cy="525683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34097" y="274642"/>
            <a:ext cx="5742904" cy="5305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E9A04C84-34EC-4AFE-8930-C9793F0ABD90}"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4221" y="5719126"/>
            <a:ext cx="818289" cy="460666"/>
          </a:xfrm>
          <a:prstGeom prst="rect">
            <a:avLst/>
          </a:prstGeom>
        </p:spPr>
      </p:pic>
    </p:spTree>
    <p:extLst>
      <p:ext uri="{BB962C8B-B14F-4D97-AF65-F5344CB8AC3E}">
        <p14:creationId xmlns:p14="http://schemas.microsoft.com/office/powerpoint/2010/main" val="31201692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5"/>
            <a:ext cx="4038600" cy="3886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1333F40E-AD9F-4D32-A0D7-20331C7C4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0499" y="5744176"/>
            <a:ext cx="869219" cy="489338"/>
          </a:xfrm>
          <a:prstGeom prst="rect">
            <a:avLst/>
          </a:prstGeom>
        </p:spPr>
      </p:pic>
    </p:spTree>
    <p:extLst>
      <p:ext uri="{BB962C8B-B14F-4D97-AF65-F5344CB8AC3E}">
        <p14:creationId xmlns:p14="http://schemas.microsoft.com/office/powerpoint/2010/main" val="32038748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2708" y="250097"/>
            <a:ext cx="8331200" cy="1781907"/>
          </a:xfrm>
        </p:spPr>
        <p:txBody>
          <a:bodyPr/>
          <a:lstStyle>
            <a:lvl1pPr algn="ctr">
              <a:defRPr baseline="0">
                <a:latin typeface="Cambria" panose="02040503050406030204" pitchFamily="18" charset="0"/>
              </a:defRPr>
            </a:lvl1pPr>
          </a:lstStyle>
          <a:p>
            <a:r>
              <a:rPr lang="en-US" dirty="0"/>
              <a:t>Department of Behavioral Health</a:t>
            </a:r>
          </a:p>
        </p:txBody>
      </p:sp>
      <p:sp>
        <p:nvSpPr>
          <p:cNvPr id="3" name="Subtitle 2"/>
          <p:cNvSpPr>
            <a:spLocks noGrp="1"/>
          </p:cNvSpPr>
          <p:nvPr>
            <p:ph type="subTitle" idx="1" hasCustomPrompt="1"/>
          </p:nvPr>
        </p:nvSpPr>
        <p:spPr>
          <a:xfrm>
            <a:off x="1230924" y="3820762"/>
            <a:ext cx="6400800" cy="1634163"/>
          </a:xfrm>
        </p:spPr>
        <p:txBody>
          <a:bodyPr/>
          <a:lstStyle>
            <a:lvl1pPr marL="0" indent="0" algn="ctr">
              <a:buNone/>
              <a:defRPr>
                <a:latin typeface="Cambria" panose="02040503050406030204" pitchFamily="18" charset="0"/>
              </a:defRPr>
            </a:lvl1pPr>
            <a:lvl2pPr marL="342819" indent="0" algn="ctr">
              <a:buNone/>
              <a:defRPr/>
            </a:lvl2pPr>
            <a:lvl3pPr marL="685640" indent="0" algn="ctr">
              <a:buNone/>
              <a:defRPr/>
            </a:lvl3pPr>
            <a:lvl4pPr marL="1028459" indent="0" algn="ctr">
              <a:buNone/>
              <a:defRPr/>
            </a:lvl4pPr>
            <a:lvl5pPr marL="1371280" indent="0" algn="ctr">
              <a:buNone/>
              <a:defRPr/>
            </a:lvl5pPr>
            <a:lvl6pPr marL="1714100" indent="0" algn="ctr">
              <a:buNone/>
              <a:defRPr/>
            </a:lvl6pPr>
            <a:lvl7pPr marL="2056919" indent="0" algn="ctr">
              <a:buNone/>
              <a:defRPr/>
            </a:lvl7pPr>
            <a:lvl8pPr marL="2399739" indent="0" algn="ctr">
              <a:buNone/>
              <a:defRPr/>
            </a:lvl8pPr>
            <a:lvl9pPr marL="2742558" indent="0" algn="ctr">
              <a:buNone/>
              <a:defRPr/>
            </a:lvl9pPr>
          </a:lstStyle>
          <a:p>
            <a:r>
              <a:rPr lang="en-US" dirty="0"/>
              <a:t>Title of Division/Area</a:t>
            </a:r>
          </a:p>
          <a:p>
            <a:r>
              <a:rPr lang="en-US" dirty="0"/>
              <a:t>Name of Presenter</a:t>
            </a:r>
          </a:p>
          <a:p>
            <a:r>
              <a:rPr lang="en-US" dirty="0"/>
              <a:t>Date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555" y="2094526"/>
            <a:ext cx="2813538" cy="1591156"/>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r="75875"/>
          <a:stretch/>
        </p:blipFill>
        <p:spPr>
          <a:xfrm>
            <a:off x="6051256" y="5520363"/>
            <a:ext cx="504092" cy="700118"/>
          </a:xfrm>
          <a:prstGeom prst="rect">
            <a:avLst/>
          </a:prstGeom>
        </p:spPr>
      </p:pic>
      <p:sp>
        <p:nvSpPr>
          <p:cNvPr id="5" name="TextBox 4"/>
          <p:cNvSpPr txBox="1"/>
          <p:nvPr userDrawn="1"/>
        </p:nvSpPr>
        <p:spPr>
          <a:xfrm>
            <a:off x="6471634" y="5454925"/>
            <a:ext cx="2672366" cy="646331"/>
          </a:xfrm>
          <a:prstGeom prst="rect">
            <a:avLst/>
          </a:prstGeom>
          <a:noFill/>
        </p:spPr>
        <p:txBody>
          <a:bodyPr wrap="square" rtlCol="0">
            <a:spAutoFit/>
          </a:bodyPr>
          <a:lstStyle/>
          <a:p>
            <a:r>
              <a:rPr lang="en-US" sz="1200" dirty="0">
                <a:solidFill>
                  <a:srgbClr val="000000"/>
                </a:solidFill>
              </a:rPr>
              <a:t>GOVERNMENT OF THE DISTRICT OF COLUMBIA</a:t>
            </a:r>
          </a:p>
          <a:p>
            <a:r>
              <a:rPr lang="en-US" sz="1200" b="1" dirty="0">
                <a:solidFill>
                  <a:srgbClr val="000000"/>
                </a:solidFill>
              </a:rPr>
              <a:t>MURIEL  BOWSER, MAYOR</a:t>
            </a:r>
          </a:p>
        </p:txBody>
      </p:sp>
    </p:spTree>
    <p:extLst>
      <p:ext uri="{BB962C8B-B14F-4D97-AF65-F5344CB8AC3E}">
        <p14:creationId xmlns:p14="http://schemas.microsoft.com/office/powerpoint/2010/main" val="2780683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1" y="1600205"/>
            <a:ext cx="7740203" cy="3886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62E25340-54C0-4D97-AA52-D61C6E857B51}"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8" y="5608727"/>
            <a:ext cx="1068586" cy="601574"/>
          </a:xfrm>
          <a:prstGeom prst="rect">
            <a:avLst/>
          </a:prstGeom>
        </p:spPr>
      </p:pic>
    </p:spTree>
    <p:extLst>
      <p:ext uri="{BB962C8B-B14F-4D97-AF65-F5344CB8AC3E}">
        <p14:creationId xmlns:p14="http://schemas.microsoft.com/office/powerpoint/2010/main" val="29163713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568"/>
            <a:ext cx="7772400" cy="1362075"/>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1708980"/>
            <a:ext cx="7772400" cy="1500187"/>
          </a:xfrm>
        </p:spPr>
        <p:txBody>
          <a:bodyPr anchor="b"/>
          <a:lstStyle>
            <a:lvl1pPr marL="0" indent="0">
              <a:buNone/>
              <a:defRPr sz="1500"/>
            </a:lvl1pPr>
            <a:lvl2pPr marL="342819" indent="0">
              <a:buNone/>
              <a:defRPr sz="1350"/>
            </a:lvl2pPr>
            <a:lvl3pPr marL="685640" indent="0">
              <a:buNone/>
              <a:defRPr sz="1200"/>
            </a:lvl3pPr>
            <a:lvl4pPr marL="1028459" indent="0">
              <a:buNone/>
              <a:defRPr sz="1050"/>
            </a:lvl4pPr>
            <a:lvl5pPr marL="1371280" indent="0">
              <a:buNone/>
              <a:defRPr sz="1050"/>
            </a:lvl5pPr>
            <a:lvl6pPr marL="1714100" indent="0">
              <a:buNone/>
              <a:defRPr sz="1050"/>
            </a:lvl6pPr>
            <a:lvl7pPr marL="2056919" indent="0">
              <a:buNone/>
              <a:defRPr sz="1050"/>
            </a:lvl7pPr>
            <a:lvl8pPr marL="2399739" indent="0">
              <a:buNone/>
              <a:defRPr sz="1050"/>
            </a:lvl8pPr>
            <a:lvl9pPr marL="2742558" indent="0">
              <a:buNone/>
              <a:defRPr sz="1050"/>
            </a:lvl9pPr>
          </a:lstStyle>
          <a:p>
            <a:pPr lvl="0"/>
            <a:r>
              <a:rPr lang="en-US" dirty="0"/>
              <a:t>Click to edit Master text styles</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E36CD349-5DD7-4433-A90C-D01BD3482C6A}"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2300" y="5634507"/>
            <a:ext cx="972270" cy="547352"/>
          </a:xfrm>
          <a:prstGeom prst="rect">
            <a:avLst/>
          </a:prstGeom>
        </p:spPr>
      </p:pic>
    </p:spTree>
    <p:extLst>
      <p:ext uri="{BB962C8B-B14F-4D97-AF65-F5344CB8AC3E}">
        <p14:creationId xmlns:p14="http://schemas.microsoft.com/office/powerpoint/2010/main" val="29262564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3922690" cy="398004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8EBCBB6-6101-435F-A5EB-89A828195421}"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7766" y="5580249"/>
            <a:ext cx="1053245" cy="592938"/>
          </a:xfrm>
          <a:prstGeom prst="rect">
            <a:avLst/>
          </a:prstGeom>
        </p:spPr>
      </p:pic>
    </p:spTree>
    <p:extLst>
      <p:ext uri="{BB962C8B-B14F-4D97-AF65-F5344CB8AC3E}">
        <p14:creationId xmlns:p14="http://schemas.microsoft.com/office/powerpoint/2010/main" val="29666378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1800" b="1"/>
            </a:lvl1pPr>
            <a:lvl2pPr marL="342819" indent="0">
              <a:buNone/>
              <a:defRPr sz="1500" b="1"/>
            </a:lvl2pPr>
            <a:lvl3pPr marL="685640" indent="0">
              <a:buNone/>
              <a:defRPr sz="1350" b="1"/>
            </a:lvl3pPr>
            <a:lvl4pPr marL="1028459" indent="0">
              <a:buNone/>
              <a:defRPr sz="1200" b="1"/>
            </a:lvl4pPr>
            <a:lvl5pPr marL="1371280" indent="0">
              <a:buNone/>
              <a:defRPr sz="1200" b="1"/>
            </a:lvl5pPr>
            <a:lvl6pPr marL="1714100" indent="0">
              <a:buNone/>
              <a:defRPr sz="1200" b="1"/>
            </a:lvl6pPr>
            <a:lvl7pPr marL="2056919" indent="0">
              <a:buNone/>
              <a:defRPr sz="1200" b="1"/>
            </a:lvl7pPr>
            <a:lvl8pPr marL="2399739" indent="0">
              <a:buNone/>
              <a:defRPr sz="1200" b="1"/>
            </a:lvl8pPr>
            <a:lvl9pPr marL="274255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19" indent="0">
              <a:buNone/>
              <a:defRPr sz="1500" b="1"/>
            </a:lvl2pPr>
            <a:lvl3pPr marL="685640" indent="0">
              <a:buNone/>
              <a:defRPr sz="1350" b="1"/>
            </a:lvl3pPr>
            <a:lvl4pPr marL="1028459" indent="0">
              <a:buNone/>
              <a:defRPr sz="1200" b="1"/>
            </a:lvl4pPr>
            <a:lvl5pPr marL="1371280" indent="0">
              <a:buNone/>
              <a:defRPr sz="1200" b="1"/>
            </a:lvl5pPr>
            <a:lvl6pPr marL="1714100" indent="0">
              <a:buNone/>
              <a:defRPr sz="1200" b="1"/>
            </a:lvl6pPr>
            <a:lvl7pPr marL="2056919" indent="0">
              <a:buNone/>
              <a:defRPr sz="1200" b="1"/>
            </a:lvl7pPr>
            <a:lvl8pPr marL="2399739" indent="0">
              <a:buNone/>
              <a:defRPr sz="1200" b="1"/>
            </a:lvl8pPr>
            <a:lvl9pPr marL="274255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40537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3024E28-9D3B-4DC1-8142-8E4D8E45ECB7}" type="slidenum">
              <a:rPr lang="en-US" smtClean="0">
                <a:solidFill>
                  <a:srgbClr val="FFFFFF"/>
                </a:solidFill>
              </a:rPr>
              <a:pPr>
                <a:defRPr/>
              </a:pPr>
              <a:t>‹#›</a:t>
            </a:fld>
            <a:endParaRPr lang="en-US" dirty="0">
              <a:solidFill>
                <a:srgbClr val="FFFFFF"/>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2" y="5645525"/>
            <a:ext cx="926411" cy="521535"/>
          </a:xfrm>
          <a:prstGeom prst="rect">
            <a:avLst/>
          </a:prstGeom>
        </p:spPr>
      </p:pic>
    </p:spTree>
    <p:extLst>
      <p:ext uri="{BB962C8B-B14F-4D97-AF65-F5344CB8AC3E}">
        <p14:creationId xmlns:p14="http://schemas.microsoft.com/office/powerpoint/2010/main" val="355416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5921" y="4617059"/>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05921" y="402431"/>
            <a:ext cx="5486400" cy="4114800"/>
          </a:xfr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pPr lvl="0"/>
            <a:endParaRPr lang="en-US" noProof="0" dirty="0"/>
          </a:p>
        </p:txBody>
      </p:sp>
      <p:sp>
        <p:nvSpPr>
          <p:cNvPr id="4" name="Text Placeholder 3"/>
          <p:cNvSpPr>
            <a:spLocks noGrp="1"/>
          </p:cNvSpPr>
          <p:nvPr>
            <p:ph type="body" sz="half" idx="2"/>
          </p:nvPr>
        </p:nvSpPr>
        <p:spPr>
          <a:xfrm>
            <a:off x="1405921" y="5283625"/>
            <a:ext cx="5486400" cy="804862"/>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9256BE08-5050-4F4B-94AC-754A4A9BC2AD}" type="slidenum">
              <a:rPr lang="en-US" smtClean="0"/>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4901" y="5657751"/>
            <a:ext cx="765122" cy="430735"/>
          </a:xfrm>
          <a:prstGeom prst="rect">
            <a:avLst/>
          </a:prstGeom>
        </p:spPr>
      </p:pic>
    </p:spTree>
    <p:extLst>
      <p:ext uri="{BB962C8B-B14F-4D97-AF65-F5344CB8AC3E}">
        <p14:creationId xmlns:p14="http://schemas.microsoft.com/office/powerpoint/2010/main" val="4053401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532AB989-1A8A-4C96-B273-A5F2125757A5}"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0136" y="5602311"/>
            <a:ext cx="1006480" cy="566611"/>
          </a:xfrm>
          <a:prstGeom prst="rect">
            <a:avLst/>
          </a:prstGeom>
        </p:spPr>
      </p:pic>
    </p:spTree>
    <p:extLst>
      <p:ext uri="{BB962C8B-B14F-4D97-AF65-F5344CB8AC3E}">
        <p14:creationId xmlns:p14="http://schemas.microsoft.com/office/powerpoint/2010/main" val="8728404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12055D5D-1616-41D2-A810-F138318299A1}" type="slidenum">
              <a:rPr lang="en-US" smtClean="0">
                <a:solidFill>
                  <a:srgbClr val="FFFFFF"/>
                </a:solidFill>
              </a:rPr>
              <a:pPr>
                <a:defRPr/>
              </a:pPr>
              <a:t>‹#›</a:t>
            </a:fld>
            <a:endParaRPr lang="en-US" dirty="0">
              <a:solidFill>
                <a:srgbClr val="FFFFF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9" y="5590795"/>
            <a:ext cx="958305" cy="539490"/>
          </a:xfrm>
          <a:prstGeom prst="rect">
            <a:avLst/>
          </a:prstGeom>
        </p:spPr>
      </p:pic>
    </p:spTree>
    <p:extLst>
      <p:ext uri="{BB962C8B-B14F-4D97-AF65-F5344CB8AC3E}">
        <p14:creationId xmlns:p14="http://schemas.microsoft.com/office/powerpoint/2010/main" val="22690441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1" y="273055"/>
            <a:ext cx="5073113" cy="521334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050"/>
            </a:lvl1pPr>
            <a:lvl2pPr marL="342819" indent="0">
              <a:buNone/>
              <a:defRPr sz="900"/>
            </a:lvl2pPr>
            <a:lvl3pPr marL="685640" indent="0">
              <a:buNone/>
              <a:defRPr sz="750"/>
            </a:lvl3pPr>
            <a:lvl4pPr marL="1028459" indent="0">
              <a:buNone/>
              <a:defRPr sz="675"/>
            </a:lvl4pPr>
            <a:lvl5pPr marL="1371280" indent="0">
              <a:buNone/>
              <a:defRPr sz="675"/>
            </a:lvl5pPr>
            <a:lvl6pPr marL="1714100" indent="0">
              <a:buNone/>
              <a:defRPr sz="675"/>
            </a:lvl6pPr>
            <a:lvl7pPr marL="2056919" indent="0">
              <a:buNone/>
              <a:defRPr sz="675"/>
            </a:lvl7pPr>
            <a:lvl8pPr marL="2399739" indent="0">
              <a:buNone/>
              <a:defRPr sz="675"/>
            </a:lvl8pPr>
            <a:lvl9pPr marL="2742558" indent="0">
              <a:buNone/>
              <a:defRPr sz="675"/>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323F4F99-07DE-4F12-A405-A74050CC805E}"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2" y="5660266"/>
            <a:ext cx="926411" cy="521535"/>
          </a:xfrm>
          <a:prstGeom prst="rect">
            <a:avLst/>
          </a:prstGeom>
        </p:spPr>
      </p:pic>
    </p:spTree>
    <p:extLst>
      <p:ext uri="{BB962C8B-B14F-4D97-AF65-F5344CB8AC3E}">
        <p14:creationId xmlns:p14="http://schemas.microsoft.com/office/powerpoint/2010/main" val="11633674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5921" y="4617059"/>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405921" y="402431"/>
            <a:ext cx="5486400" cy="4114800"/>
          </a:xfrm>
        </p:spPr>
        <p:txBody>
          <a:bodyPr/>
          <a:lstStyle>
            <a:lvl1pPr marL="0" indent="0">
              <a:buNone/>
              <a:defRPr sz="2400"/>
            </a:lvl1pPr>
            <a:lvl2pPr marL="342819" indent="0">
              <a:buNone/>
              <a:defRPr sz="2100"/>
            </a:lvl2pPr>
            <a:lvl3pPr marL="685640" indent="0">
              <a:buNone/>
              <a:defRPr sz="1800"/>
            </a:lvl3pPr>
            <a:lvl4pPr marL="1028459" indent="0">
              <a:buNone/>
              <a:defRPr sz="1500"/>
            </a:lvl4pPr>
            <a:lvl5pPr marL="1371280" indent="0">
              <a:buNone/>
              <a:defRPr sz="1500"/>
            </a:lvl5pPr>
            <a:lvl6pPr marL="1714100" indent="0">
              <a:buNone/>
              <a:defRPr sz="1500"/>
            </a:lvl6pPr>
            <a:lvl7pPr marL="2056919" indent="0">
              <a:buNone/>
              <a:defRPr sz="1500"/>
            </a:lvl7pPr>
            <a:lvl8pPr marL="2399739" indent="0">
              <a:buNone/>
              <a:defRPr sz="1500"/>
            </a:lvl8pPr>
            <a:lvl9pPr marL="2742558" indent="0">
              <a:buNone/>
              <a:defRPr sz="1500"/>
            </a:lvl9pPr>
          </a:lstStyle>
          <a:p>
            <a:pPr lvl="0"/>
            <a:endParaRPr lang="en-US" noProof="0" dirty="0"/>
          </a:p>
        </p:txBody>
      </p:sp>
      <p:sp>
        <p:nvSpPr>
          <p:cNvPr id="4" name="Text Placeholder 3"/>
          <p:cNvSpPr>
            <a:spLocks noGrp="1"/>
          </p:cNvSpPr>
          <p:nvPr>
            <p:ph type="body" sz="half" idx="2"/>
          </p:nvPr>
        </p:nvSpPr>
        <p:spPr>
          <a:xfrm>
            <a:off x="1405921" y="5283625"/>
            <a:ext cx="5486400" cy="804862"/>
          </a:xfrm>
        </p:spPr>
        <p:txBody>
          <a:bodyPr/>
          <a:lstStyle>
            <a:lvl1pPr marL="0" indent="0">
              <a:buNone/>
              <a:defRPr sz="1050"/>
            </a:lvl1pPr>
            <a:lvl2pPr marL="342819" indent="0">
              <a:buNone/>
              <a:defRPr sz="900"/>
            </a:lvl2pPr>
            <a:lvl3pPr marL="685640" indent="0">
              <a:buNone/>
              <a:defRPr sz="750"/>
            </a:lvl3pPr>
            <a:lvl4pPr marL="1028459" indent="0">
              <a:buNone/>
              <a:defRPr sz="675"/>
            </a:lvl4pPr>
            <a:lvl5pPr marL="1371280" indent="0">
              <a:buNone/>
              <a:defRPr sz="675"/>
            </a:lvl5pPr>
            <a:lvl6pPr marL="1714100" indent="0">
              <a:buNone/>
              <a:defRPr sz="675"/>
            </a:lvl6pPr>
            <a:lvl7pPr marL="2056919" indent="0">
              <a:buNone/>
              <a:defRPr sz="675"/>
            </a:lvl7pPr>
            <a:lvl8pPr marL="2399739" indent="0">
              <a:buNone/>
              <a:defRPr sz="675"/>
            </a:lvl8pPr>
            <a:lvl9pPr marL="2742558" indent="0">
              <a:buNone/>
              <a:defRPr sz="675"/>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9256BE08-5050-4F4B-94AC-754A4A9BC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4902" y="5657753"/>
            <a:ext cx="765122" cy="430735"/>
          </a:xfrm>
          <a:prstGeom prst="rect">
            <a:avLst/>
          </a:prstGeom>
        </p:spPr>
      </p:pic>
    </p:spTree>
    <p:extLst>
      <p:ext uri="{BB962C8B-B14F-4D97-AF65-F5344CB8AC3E}">
        <p14:creationId xmlns:p14="http://schemas.microsoft.com/office/powerpoint/2010/main" val="19818489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1" y="1600205"/>
            <a:ext cx="8145887" cy="379290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8EAA164E-9776-4052-B6AD-22C50950C745}"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1038" y="5633853"/>
            <a:ext cx="984063" cy="553991"/>
          </a:xfrm>
          <a:prstGeom prst="rect">
            <a:avLst/>
          </a:prstGeom>
        </p:spPr>
      </p:pic>
    </p:spTree>
    <p:extLst>
      <p:ext uri="{BB962C8B-B14F-4D97-AF65-F5344CB8AC3E}">
        <p14:creationId xmlns:p14="http://schemas.microsoft.com/office/powerpoint/2010/main" val="26174123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530" y="274641"/>
            <a:ext cx="1938270" cy="525683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34097" y="274642"/>
            <a:ext cx="5742904" cy="5305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E9A04C84-34EC-4AFE-8930-C9793F0ABD90}"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4221" y="5719126"/>
            <a:ext cx="818289" cy="460666"/>
          </a:xfrm>
          <a:prstGeom prst="rect">
            <a:avLst/>
          </a:prstGeom>
        </p:spPr>
      </p:pic>
    </p:spTree>
    <p:extLst>
      <p:ext uri="{BB962C8B-B14F-4D97-AF65-F5344CB8AC3E}">
        <p14:creationId xmlns:p14="http://schemas.microsoft.com/office/powerpoint/2010/main" val="22919577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5"/>
            <a:ext cx="4038600" cy="3886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40" y="6491292"/>
            <a:ext cx="1289539" cy="337651"/>
          </a:xfrm>
          <a:prstGeom prst="rect">
            <a:avLst/>
          </a:prstGeom>
          <a:ln/>
        </p:spPr>
        <p:txBody>
          <a:bodyPr/>
          <a:lstStyle>
            <a:lvl1pPr>
              <a:defRPr>
                <a:solidFill>
                  <a:schemeClr val="bg1"/>
                </a:solidFill>
              </a:defRPr>
            </a:lvl1pPr>
          </a:lstStyle>
          <a:p>
            <a:pPr>
              <a:defRPr/>
            </a:pPr>
            <a:fld id="{1333F40E-AD9F-4D32-A0D7-20331C7C4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0499" y="5744176"/>
            <a:ext cx="869219" cy="489338"/>
          </a:xfrm>
          <a:prstGeom prst="rect">
            <a:avLst/>
          </a:prstGeom>
        </p:spPr>
      </p:pic>
    </p:spTree>
    <p:extLst>
      <p:ext uri="{BB962C8B-B14F-4D97-AF65-F5344CB8AC3E}">
        <p14:creationId xmlns:p14="http://schemas.microsoft.com/office/powerpoint/2010/main" val="23347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userDrawn="1"/>
        </p:nvSpPr>
        <p:spPr bwMode="auto">
          <a:xfrm>
            <a:off x="0" y="63246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lstStyle/>
          <a:p>
            <a:pPr fontAlgn="base">
              <a:spcBef>
                <a:spcPct val="0"/>
              </a:spcBef>
              <a:spcAft>
                <a:spcPct val="0"/>
              </a:spcAft>
            </a:pPr>
            <a:endParaRPr lang="en-US" dirty="0">
              <a:solidFill>
                <a:srgbClr val="000000"/>
              </a:solidFill>
              <a:latin typeface="Arial"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2" name="Text Box 8"/>
          <p:cNvSpPr txBox="1">
            <a:spLocks noChangeArrowheads="1"/>
          </p:cNvSpPr>
          <p:nvPr userDrawn="1"/>
        </p:nvSpPr>
        <p:spPr bwMode="auto">
          <a:xfrm>
            <a:off x="0" y="6491288"/>
            <a:ext cx="914400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dirty="0">
              <a:solidFill>
                <a:srgbClr val="000000"/>
              </a:solidFill>
            </a:endParaRPr>
          </a:p>
        </p:txBody>
      </p:sp>
      <p:sp>
        <p:nvSpPr>
          <p:cNvPr id="11" name="Rectangle 5"/>
          <p:cNvSpPr txBox="1">
            <a:spLocks noChangeArrowheads="1"/>
          </p:cNvSpPr>
          <p:nvPr userDrawn="1"/>
        </p:nvSpPr>
        <p:spPr>
          <a:xfrm>
            <a:off x="1447800" y="6448429"/>
            <a:ext cx="6019800" cy="409575"/>
          </a:xfrm>
          <a:prstGeom prst="rect">
            <a:avLst/>
          </a:prstGeom>
          <a:ln/>
        </p:spPr>
        <p:txBody>
          <a:bodyPr lIns="91418" tIns="45709" rIns="91418" bIns="45709"/>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srgbClr val="FFFFFF"/>
                </a:solidFill>
              </a:rPr>
              <a:t>District of Columbia Department of Behavioral Health</a:t>
            </a:r>
          </a:p>
        </p:txBody>
      </p:sp>
      <p:sp>
        <p:nvSpPr>
          <p:cNvPr id="10" name="Rectangle 6"/>
          <p:cNvSpPr>
            <a:spLocks noGrp="1" noChangeArrowheads="1"/>
          </p:cNvSpPr>
          <p:nvPr>
            <p:ph type="sldNum" sz="quarter" idx="4"/>
          </p:nvPr>
        </p:nvSpPr>
        <p:spPr>
          <a:xfrm>
            <a:off x="7690339" y="6491290"/>
            <a:ext cx="1289539" cy="337651"/>
          </a:xfrm>
          <a:prstGeom prst="rect">
            <a:avLst/>
          </a:prstGeom>
          <a:ln/>
        </p:spPr>
        <p:txBody>
          <a:bodyPr lIns="91418" tIns="45709" rIns="91418" bIns="45709"/>
          <a:lstStyle>
            <a:lvl1pPr>
              <a:defRPr>
                <a:solidFill>
                  <a:schemeClr val="bg1"/>
                </a:solidFill>
              </a:defRPr>
            </a:lvl1pPr>
          </a:lstStyle>
          <a:p>
            <a:pPr>
              <a:defRPr/>
            </a:pPr>
            <a:fld id="{58EBCBB6-6101-435F-A5EB-89A828195421}" type="slidenum">
              <a:rPr lang="en-US" smtClean="0"/>
              <a:pPr>
                <a:defRPr/>
              </a:pPr>
              <a:t>‹#›</a:t>
            </a:fld>
            <a:endParaRPr lang="en-US" dirty="0"/>
          </a:p>
        </p:txBody>
      </p:sp>
    </p:spTree>
    <p:extLst>
      <p:ext uri="{BB962C8B-B14F-4D97-AF65-F5344CB8AC3E}">
        <p14:creationId xmlns:p14="http://schemas.microsoft.com/office/powerpoint/2010/main" val="4136304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092" algn="ctr" rtl="0" fontAlgn="base">
        <a:spcBef>
          <a:spcPct val="0"/>
        </a:spcBef>
        <a:spcAft>
          <a:spcPct val="0"/>
        </a:spcAft>
        <a:defRPr sz="4400">
          <a:solidFill>
            <a:schemeClr val="tx2"/>
          </a:solidFill>
          <a:latin typeface="Century Gothic" pitchFamily="34" charset="0"/>
        </a:defRPr>
      </a:lvl6pPr>
      <a:lvl7pPr marL="914186" algn="ctr" rtl="0" fontAlgn="base">
        <a:spcBef>
          <a:spcPct val="0"/>
        </a:spcBef>
        <a:spcAft>
          <a:spcPct val="0"/>
        </a:spcAft>
        <a:defRPr sz="4400">
          <a:solidFill>
            <a:schemeClr val="tx2"/>
          </a:solidFill>
          <a:latin typeface="Century Gothic" pitchFamily="34" charset="0"/>
        </a:defRPr>
      </a:lvl7pPr>
      <a:lvl8pPr marL="1371279" algn="ctr" rtl="0" fontAlgn="base">
        <a:spcBef>
          <a:spcPct val="0"/>
        </a:spcBef>
        <a:spcAft>
          <a:spcPct val="0"/>
        </a:spcAft>
        <a:defRPr sz="4400">
          <a:solidFill>
            <a:schemeClr val="tx2"/>
          </a:solidFill>
          <a:latin typeface="Century Gothic" pitchFamily="34" charset="0"/>
        </a:defRPr>
      </a:lvl8pPr>
      <a:lvl9pPr marL="1828373" algn="ctr" rtl="0" fontAlgn="base">
        <a:spcBef>
          <a:spcPct val="0"/>
        </a:spcBef>
        <a:spcAft>
          <a:spcPct val="0"/>
        </a:spcAft>
        <a:defRPr sz="4400">
          <a:solidFill>
            <a:schemeClr val="tx2"/>
          </a:solidFill>
          <a:latin typeface="Century Gothic" pitchFamily="34" charset="0"/>
        </a:defRPr>
      </a:lvl9pPr>
    </p:titleStyle>
    <p:body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userDrawn="1"/>
        </p:nvSpPr>
        <p:spPr bwMode="auto">
          <a:xfrm>
            <a:off x="0" y="63246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4" tIns="34282" rIns="68564" bIns="34282"/>
          <a:lstStyle/>
          <a:p>
            <a:pPr fontAlgn="base">
              <a:spcBef>
                <a:spcPct val="0"/>
              </a:spcBef>
              <a:spcAft>
                <a:spcPct val="0"/>
              </a:spcAft>
            </a:pPr>
            <a:endParaRPr lang="en-US" sz="1350" dirty="0">
              <a:solidFill>
                <a:srgbClr val="000000"/>
              </a:solidFill>
              <a:latin typeface="Arial"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2" name="Text Box 8"/>
          <p:cNvSpPr txBox="1">
            <a:spLocks noChangeArrowheads="1"/>
          </p:cNvSpPr>
          <p:nvPr userDrawn="1"/>
        </p:nvSpPr>
        <p:spPr bwMode="auto">
          <a:xfrm>
            <a:off x="0" y="6491288"/>
            <a:ext cx="9144000" cy="27698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4" tIns="34282" rIns="68564" bIns="3428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sz="1350" dirty="0">
              <a:solidFill>
                <a:srgbClr val="000000"/>
              </a:solidFill>
            </a:endParaRPr>
          </a:p>
        </p:txBody>
      </p:sp>
      <p:sp>
        <p:nvSpPr>
          <p:cNvPr id="11" name="Rectangle 5"/>
          <p:cNvSpPr txBox="1">
            <a:spLocks noChangeArrowheads="1"/>
          </p:cNvSpPr>
          <p:nvPr userDrawn="1"/>
        </p:nvSpPr>
        <p:spPr>
          <a:xfrm>
            <a:off x="1447800" y="6448431"/>
            <a:ext cx="6019800" cy="409575"/>
          </a:xfrm>
          <a:prstGeom prst="rect">
            <a:avLst/>
          </a:prstGeom>
          <a:ln/>
        </p:spPr>
        <p:txBody>
          <a:bodyPr lIns="68564" tIns="34282" rIns="68564" bIns="34282"/>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350" dirty="0">
                <a:solidFill>
                  <a:srgbClr val="FFFFFF"/>
                </a:solidFill>
              </a:rPr>
              <a:t>District of Columbia Department of Behavioral Health</a:t>
            </a:r>
          </a:p>
        </p:txBody>
      </p:sp>
      <p:sp>
        <p:nvSpPr>
          <p:cNvPr id="10" name="Rectangle 6"/>
          <p:cNvSpPr>
            <a:spLocks noGrp="1" noChangeArrowheads="1"/>
          </p:cNvSpPr>
          <p:nvPr>
            <p:ph type="sldNum" sz="quarter" idx="4"/>
          </p:nvPr>
        </p:nvSpPr>
        <p:spPr>
          <a:xfrm>
            <a:off x="7690340" y="6491292"/>
            <a:ext cx="1289539" cy="337651"/>
          </a:xfrm>
          <a:prstGeom prst="rect">
            <a:avLst/>
          </a:prstGeom>
          <a:ln/>
        </p:spPr>
        <p:txBody>
          <a:bodyPr lIns="91418" tIns="45709" rIns="91418" bIns="45709"/>
          <a:lstStyle>
            <a:lvl1pPr>
              <a:defRPr>
                <a:solidFill>
                  <a:schemeClr val="bg1"/>
                </a:solidFill>
              </a:defRPr>
            </a:lvl1pPr>
          </a:lstStyle>
          <a:p>
            <a:pPr>
              <a:defRPr/>
            </a:pPr>
            <a:fld id="{58EBCBB6-6101-435F-A5EB-89A828195421}"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152355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eaLnBrk="0" fontAlgn="base" hangingPunct="0">
        <a:spcBef>
          <a:spcPct val="0"/>
        </a:spcBef>
        <a:spcAft>
          <a:spcPct val="0"/>
        </a:spcAft>
        <a:defRPr sz="33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3300">
          <a:solidFill>
            <a:schemeClr val="tx2"/>
          </a:solidFill>
          <a:latin typeface="Century Gothic" pitchFamily="34" charset="0"/>
        </a:defRPr>
      </a:lvl2pPr>
      <a:lvl3pPr algn="ctr" rtl="0" eaLnBrk="0" fontAlgn="base" hangingPunct="0">
        <a:spcBef>
          <a:spcPct val="0"/>
        </a:spcBef>
        <a:spcAft>
          <a:spcPct val="0"/>
        </a:spcAft>
        <a:defRPr sz="3300">
          <a:solidFill>
            <a:schemeClr val="tx2"/>
          </a:solidFill>
          <a:latin typeface="Century Gothic" pitchFamily="34" charset="0"/>
        </a:defRPr>
      </a:lvl3pPr>
      <a:lvl4pPr algn="ctr" rtl="0" eaLnBrk="0" fontAlgn="base" hangingPunct="0">
        <a:spcBef>
          <a:spcPct val="0"/>
        </a:spcBef>
        <a:spcAft>
          <a:spcPct val="0"/>
        </a:spcAft>
        <a:defRPr sz="3300">
          <a:solidFill>
            <a:schemeClr val="tx2"/>
          </a:solidFill>
          <a:latin typeface="Century Gothic" pitchFamily="34" charset="0"/>
        </a:defRPr>
      </a:lvl4pPr>
      <a:lvl5pPr algn="ctr" rtl="0" eaLnBrk="0" fontAlgn="base" hangingPunct="0">
        <a:spcBef>
          <a:spcPct val="0"/>
        </a:spcBef>
        <a:spcAft>
          <a:spcPct val="0"/>
        </a:spcAft>
        <a:defRPr sz="3300">
          <a:solidFill>
            <a:schemeClr val="tx2"/>
          </a:solidFill>
          <a:latin typeface="Century Gothic" pitchFamily="34" charset="0"/>
        </a:defRPr>
      </a:lvl5pPr>
      <a:lvl6pPr marL="342819" algn="ctr" rtl="0" fontAlgn="base">
        <a:spcBef>
          <a:spcPct val="0"/>
        </a:spcBef>
        <a:spcAft>
          <a:spcPct val="0"/>
        </a:spcAft>
        <a:defRPr sz="3300">
          <a:solidFill>
            <a:schemeClr val="tx2"/>
          </a:solidFill>
          <a:latin typeface="Century Gothic" pitchFamily="34" charset="0"/>
        </a:defRPr>
      </a:lvl6pPr>
      <a:lvl7pPr marL="685640" algn="ctr" rtl="0" fontAlgn="base">
        <a:spcBef>
          <a:spcPct val="0"/>
        </a:spcBef>
        <a:spcAft>
          <a:spcPct val="0"/>
        </a:spcAft>
        <a:defRPr sz="3300">
          <a:solidFill>
            <a:schemeClr val="tx2"/>
          </a:solidFill>
          <a:latin typeface="Century Gothic" pitchFamily="34" charset="0"/>
        </a:defRPr>
      </a:lvl7pPr>
      <a:lvl8pPr marL="1028459" algn="ctr" rtl="0" fontAlgn="base">
        <a:spcBef>
          <a:spcPct val="0"/>
        </a:spcBef>
        <a:spcAft>
          <a:spcPct val="0"/>
        </a:spcAft>
        <a:defRPr sz="3300">
          <a:solidFill>
            <a:schemeClr val="tx2"/>
          </a:solidFill>
          <a:latin typeface="Century Gothic" pitchFamily="34" charset="0"/>
        </a:defRPr>
      </a:lvl8pPr>
      <a:lvl9pPr marL="1371280" algn="ctr" rtl="0" fontAlgn="base">
        <a:spcBef>
          <a:spcPct val="0"/>
        </a:spcBef>
        <a:spcAft>
          <a:spcPct val="0"/>
        </a:spcAft>
        <a:defRPr sz="3300">
          <a:solidFill>
            <a:schemeClr val="tx2"/>
          </a:solidFill>
          <a:latin typeface="Century Gothic" pitchFamily="34" charset="0"/>
        </a:defRPr>
      </a:lvl9pPr>
    </p:titleStyle>
    <p:bodyStyle>
      <a:lvl1pPr marL="257115" indent="-257115" algn="l" rtl="0" eaLnBrk="0" fontAlgn="base" hangingPunct="0">
        <a:spcBef>
          <a:spcPct val="20000"/>
        </a:spcBef>
        <a:spcAft>
          <a:spcPct val="0"/>
        </a:spcAft>
        <a:buChar char="•"/>
        <a:defRPr sz="2400">
          <a:solidFill>
            <a:schemeClr val="tx1"/>
          </a:solidFill>
          <a:latin typeface="Cambria" panose="02040503050406030204" pitchFamily="18" charset="0"/>
          <a:ea typeface="+mn-ea"/>
          <a:cs typeface="+mn-cs"/>
        </a:defRPr>
      </a:lvl1pPr>
      <a:lvl2pPr marL="557082" indent="-214263" algn="l" rtl="0" eaLnBrk="0" fontAlgn="base" hangingPunct="0">
        <a:spcBef>
          <a:spcPct val="20000"/>
        </a:spcBef>
        <a:spcAft>
          <a:spcPct val="0"/>
        </a:spcAft>
        <a:buChar char="–"/>
        <a:defRPr sz="2100">
          <a:solidFill>
            <a:schemeClr val="tx1"/>
          </a:solidFill>
          <a:latin typeface="Cambria" panose="02040503050406030204" pitchFamily="18" charset="0"/>
        </a:defRPr>
      </a:lvl2pPr>
      <a:lvl3pPr marL="857050" indent="-171410" algn="l" rtl="0" eaLnBrk="0" fontAlgn="base" hangingPunct="0">
        <a:spcBef>
          <a:spcPct val="20000"/>
        </a:spcBef>
        <a:spcAft>
          <a:spcPct val="0"/>
        </a:spcAft>
        <a:buChar char="•"/>
        <a:defRPr sz="1800">
          <a:solidFill>
            <a:schemeClr val="tx1"/>
          </a:solidFill>
          <a:latin typeface="Cambria" panose="02040503050406030204" pitchFamily="18" charset="0"/>
        </a:defRPr>
      </a:lvl3pPr>
      <a:lvl4pPr marL="1199869" indent="-171410" algn="l" rtl="0" eaLnBrk="0" fontAlgn="base" hangingPunct="0">
        <a:spcBef>
          <a:spcPct val="20000"/>
        </a:spcBef>
        <a:spcAft>
          <a:spcPct val="0"/>
        </a:spcAft>
        <a:buChar char="–"/>
        <a:defRPr sz="1500">
          <a:solidFill>
            <a:schemeClr val="tx1"/>
          </a:solidFill>
          <a:latin typeface="Cambria" panose="02040503050406030204" pitchFamily="18" charset="0"/>
        </a:defRPr>
      </a:lvl4pPr>
      <a:lvl5pPr marL="1542689" indent="-171410" algn="l" rtl="0" eaLnBrk="0" fontAlgn="base" hangingPunct="0">
        <a:spcBef>
          <a:spcPct val="20000"/>
        </a:spcBef>
        <a:spcAft>
          <a:spcPct val="0"/>
        </a:spcAft>
        <a:buChar char="»"/>
        <a:defRPr sz="1500">
          <a:solidFill>
            <a:schemeClr val="tx1"/>
          </a:solidFill>
          <a:latin typeface="Cambria" panose="02040503050406030204" pitchFamily="18" charset="0"/>
        </a:defRPr>
      </a:lvl5pPr>
      <a:lvl6pPr marL="1885509" indent="-171410" algn="l" rtl="0" fontAlgn="base">
        <a:spcBef>
          <a:spcPct val="20000"/>
        </a:spcBef>
        <a:spcAft>
          <a:spcPct val="0"/>
        </a:spcAft>
        <a:buChar char="»"/>
        <a:defRPr sz="1500">
          <a:solidFill>
            <a:schemeClr val="tx1"/>
          </a:solidFill>
          <a:latin typeface="+mn-lt"/>
        </a:defRPr>
      </a:lvl6pPr>
      <a:lvl7pPr marL="2228330" indent="-171410" algn="l" rtl="0" fontAlgn="base">
        <a:spcBef>
          <a:spcPct val="20000"/>
        </a:spcBef>
        <a:spcAft>
          <a:spcPct val="0"/>
        </a:spcAft>
        <a:buChar char="»"/>
        <a:defRPr sz="1500">
          <a:solidFill>
            <a:schemeClr val="tx1"/>
          </a:solidFill>
          <a:latin typeface="+mn-lt"/>
        </a:defRPr>
      </a:lvl7pPr>
      <a:lvl8pPr marL="2571149" indent="-171410" algn="l" rtl="0" fontAlgn="base">
        <a:spcBef>
          <a:spcPct val="20000"/>
        </a:spcBef>
        <a:spcAft>
          <a:spcPct val="0"/>
        </a:spcAft>
        <a:buChar char="»"/>
        <a:defRPr sz="1500">
          <a:solidFill>
            <a:schemeClr val="tx1"/>
          </a:solidFill>
          <a:latin typeface="+mn-lt"/>
        </a:defRPr>
      </a:lvl8pPr>
      <a:lvl9pPr marL="2913969" indent="-17141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640" rtl="0" eaLnBrk="1" latinLnBrk="0" hangingPunct="1">
        <a:defRPr sz="1350" kern="1200">
          <a:solidFill>
            <a:schemeClr val="tx1"/>
          </a:solidFill>
          <a:latin typeface="+mn-lt"/>
          <a:ea typeface="+mn-ea"/>
          <a:cs typeface="+mn-cs"/>
        </a:defRPr>
      </a:lvl1pPr>
      <a:lvl2pPr marL="342819" algn="l" defTabSz="685640" rtl="0" eaLnBrk="1" latinLnBrk="0" hangingPunct="1">
        <a:defRPr sz="1350" kern="1200">
          <a:solidFill>
            <a:schemeClr val="tx1"/>
          </a:solidFill>
          <a:latin typeface="+mn-lt"/>
          <a:ea typeface="+mn-ea"/>
          <a:cs typeface="+mn-cs"/>
        </a:defRPr>
      </a:lvl2pPr>
      <a:lvl3pPr marL="685640" algn="l" defTabSz="685640" rtl="0" eaLnBrk="1" latinLnBrk="0" hangingPunct="1">
        <a:defRPr sz="1350" kern="1200">
          <a:solidFill>
            <a:schemeClr val="tx1"/>
          </a:solidFill>
          <a:latin typeface="+mn-lt"/>
          <a:ea typeface="+mn-ea"/>
          <a:cs typeface="+mn-cs"/>
        </a:defRPr>
      </a:lvl3pPr>
      <a:lvl4pPr marL="1028459" algn="l" defTabSz="685640" rtl="0" eaLnBrk="1" latinLnBrk="0" hangingPunct="1">
        <a:defRPr sz="1350" kern="1200">
          <a:solidFill>
            <a:schemeClr val="tx1"/>
          </a:solidFill>
          <a:latin typeface="+mn-lt"/>
          <a:ea typeface="+mn-ea"/>
          <a:cs typeface="+mn-cs"/>
        </a:defRPr>
      </a:lvl4pPr>
      <a:lvl5pPr marL="1371280" algn="l" defTabSz="685640" rtl="0" eaLnBrk="1" latinLnBrk="0" hangingPunct="1">
        <a:defRPr sz="1350" kern="1200">
          <a:solidFill>
            <a:schemeClr val="tx1"/>
          </a:solidFill>
          <a:latin typeface="+mn-lt"/>
          <a:ea typeface="+mn-ea"/>
          <a:cs typeface="+mn-cs"/>
        </a:defRPr>
      </a:lvl5pPr>
      <a:lvl6pPr marL="1714100" algn="l" defTabSz="685640" rtl="0" eaLnBrk="1" latinLnBrk="0" hangingPunct="1">
        <a:defRPr sz="1350" kern="1200">
          <a:solidFill>
            <a:schemeClr val="tx1"/>
          </a:solidFill>
          <a:latin typeface="+mn-lt"/>
          <a:ea typeface="+mn-ea"/>
          <a:cs typeface="+mn-cs"/>
        </a:defRPr>
      </a:lvl6pPr>
      <a:lvl7pPr marL="2056919" algn="l" defTabSz="685640" rtl="0" eaLnBrk="1" latinLnBrk="0" hangingPunct="1">
        <a:defRPr sz="1350" kern="1200">
          <a:solidFill>
            <a:schemeClr val="tx1"/>
          </a:solidFill>
          <a:latin typeface="+mn-lt"/>
          <a:ea typeface="+mn-ea"/>
          <a:cs typeface="+mn-cs"/>
        </a:defRPr>
      </a:lvl7pPr>
      <a:lvl8pPr marL="2399739" algn="l" defTabSz="685640" rtl="0" eaLnBrk="1" latinLnBrk="0" hangingPunct="1">
        <a:defRPr sz="1350" kern="1200">
          <a:solidFill>
            <a:schemeClr val="tx1"/>
          </a:solidFill>
          <a:latin typeface="+mn-lt"/>
          <a:ea typeface="+mn-ea"/>
          <a:cs typeface="+mn-cs"/>
        </a:defRPr>
      </a:lvl8pPr>
      <a:lvl9pPr marL="2742558" algn="l" defTabSz="68564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userDrawn="1"/>
        </p:nvSpPr>
        <p:spPr bwMode="auto">
          <a:xfrm>
            <a:off x="0" y="63246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4" tIns="34282" rIns="68564" bIns="34282"/>
          <a:lstStyle/>
          <a:p>
            <a:pPr fontAlgn="base">
              <a:spcBef>
                <a:spcPct val="0"/>
              </a:spcBef>
              <a:spcAft>
                <a:spcPct val="0"/>
              </a:spcAft>
            </a:pPr>
            <a:endParaRPr lang="en-US" sz="1350" dirty="0">
              <a:solidFill>
                <a:srgbClr val="000000"/>
              </a:solidFill>
              <a:latin typeface="Arial"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2" name="Text Box 8"/>
          <p:cNvSpPr txBox="1">
            <a:spLocks noChangeArrowheads="1"/>
          </p:cNvSpPr>
          <p:nvPr userDrawn="1"/>
        </p:nvSpPr>
        <p:spPr bwMode="auto">
          <a:xfrm>
            <a:off x="0" y="6491288"/>
            <a:ext cx="9144000" cy="27698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4" tIns="34282" rIns="68564" bIns="3428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sz="1350" dirty="0">
              <a:solidFill>
                <a:srgbClr val="000000"/>
              </a:solidFill>
            </a:endParaRPr>
          </a:p>
        </p:txBody>
      </p:sp>
      <p:sp>
        <p:nvSpPr>
          <p:cNvPr id="11" name="Rectangle 5"/>
          <p:cNvSpPr txBox="1">
            <a:spLocks noChangeArrowheads="1"/>
          </p:cNvSpPr>
          <p:nvPr userDrawn="1"/>
        </p:nvSpPr>
        <p:spPr>
          <a:xfrm>
            <a:off x="1447800" y="6448431"/>
            <a:ext cx="6019800" cy="409575"/>
          </a:xfrm>
          <a:prstGeom prst="rect">
            <a:avLst/>
          </a:prstGeom>
          <a:ln/>
        </p:spPr>
        <p:txBody>
          <a:bodyPr lIns="68564" tIns="34282" rIns="68564" bIns="34282"/>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350" dirty="0">
                <a:solidFill>
                  <a:srgbClr val="FFFFFF"/>
                </a:solidFill>
              </a:rPr>
              <a:t>District of Columbia Department of Behavioral Health</a:t>
            </a:r>
          </a:p>
        </p:txBody>
      </p:sp>
      <p:sp>
        <p:nvSpPr>
          <p:cNvPr id="10" name="Rectangle 6"/>
          <p:cNvSpPr>
            <a:spLocks noGrp="1" noChangeArrowheads="1"/>
          </p:cNvSpPr>
          <p:nvPr>
            <p:ph type="sldNum" sz="quarter" idx="4"/>
          </p:nvPr>
        </p:nvSpPr>
        <p:spPr>
          <a:xfrm>
            <a:off x="7690340" y="6491292"/>
            <a:ext cx="1289539" cy="337651"/>
          </a:xfrm>
          <a:prstGeom prst="rect">
            <a:avLst/>
          </a:prstGeom>
          <a:ln/>
        </p:spPr>
        <p:txBody>
          <a:bodyPr lIns="91418" tIns="45709" rIns="91418" bIns="45709"/>
          <a:lstStyle>
            <a:lvl1pPr>
              <a:defRPr>
                <a:solidFill>
                  <a:schemeClr val="bg1"/>
                </a:solidFill>
              </a:defRPr>
            </a:lvl1pPr>
          </a:lstStyle>
          <a:p>
            <a:pPr>
              <a:defRPr/>
            </a:pPr>
            <a:fld id="{58EBCBB6-6101-435F-A5EB-89A828195421}"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8631746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sz="33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3300">
          <a:solidFill>
            <a:schemeClr val="tx2"/>
          </a:solidFill>
          <a:latin typeface="Century Gothic" pitchFamily="34" charset="0"/>
        </a:defRPr>
      </a:lvl2pPr>
      <a:lvl3pPr algn="ctr" rtl="0" eaLnBrk="0" fontAlgn="base" hangingPunct="0">
        <a:spcBef>
          <a:spcPct val="0"/>
        </a:spcBef>
        <a:spcAft>
          <a:spcPct val="0"/>
        </a:spcAft>
        <a:defRPr sz="3300">
          <a:solidFill>
            <a:schemeClr val="tx2"/>
          </a:solidFill>
          <a:latin typeface="Century Gothic" pitchFamily="34" charset="0"/>
        </a:defRPr>
      </a:lvl3pPr>
      <a:lvl4pPr algn="ctr" rtl="0" eaLnBrk="0" fontAlgn="base" hangingPunct="0">
        <a:spcBef>
          <a:spcPct val="0"/>
        </a:spcBef>
        <a:spcAft>
          <a:spcPct val="0"/>
        </a:spcAft>
        <a:defRPr sz="3300">
          <a:solidFill>
            <a:schemeClr val="tx2"/>
          </a:solidFill>
          <a:latin typeface="Century Gothic" pitchFamily="34" charset="0"/>
        </a:defRPr>
      </a:lvl4pPr>
      <a:lvl5pPr algn="ctr" rtl="0" eaLnBrk="0" fontAlgn="base" hangingPunct="0">
        <a:spcBef>
          <a:spcPct val="0"/>
        </a:spcBef>
        <a:spcAft>
          <a:spcPct val="0"/>
        </a:spcAft>
        <a:defRPr sz="3300">
          <a:solidFill>
            <a:schemeClr val="tx2"/>
          </a:solidFill>
          <a:latin typeface="Century Gothic" pitchFamily="34" charset="0"/>
        </a:defRPr>
      </a:lvl5pPr>
      <a:lvl6pPr marL="342819" algn="ctr" rtl="0" fontAlgn="base">
        <a:spcBef>
          <a:spcPct val="0"/>
        </a:spcBef>
        <a:spcAft>
          <a:spcPct val="0"/>
        </a:spcAft>
        <a:defRPr sz="3300">
          <a:solidFill>
            <a:schemeClr val="tx2"/>
          </a:solidFill>
          <a:latin typeface="Century Gothic" pitchFamily="34" charset="0"/>
        </a:defRPr>
      </a:lvl6pPr>
      <a:lvl7pPr marL="685640" algn="ctr" rtl="0" fontAlgn="base">
        <a:spcBef>
          <a:spcPct val="0"/>
        </a:spcBef>
        <a:spcAft>
          <a:spcPct val="0"/>
        </a:spcAft>
        <a:defRPr sz="3300">
          <a:solidFill>
            <a:schemeClr val="tx2"/>
          </a:solidFill>
          <a:latin typeface="Century Gothic" pitchFamily="34" charset="0"/>
        </a:defRPr>
      </a:lvl7pPr>
      <a:lvl8pPr marL="1028459" algn="ctr" rtl="0" fontAlgn="base">
        <a:spcBef>
          <a:spcPct val="0"/>
        </a:spcBef>
        <a:spcAft>
          <a:spcPct val="0"/>
        </a:spcAft>
        <a:defRPr sz="3300">
          <a:solidFill>
            <a:schemeClr val="tx2"/>
          </a:solidFill>
          <a:latin typeface="Century Gothic" pitchFamily="34" charset="0"/>
        </a:defRPr>
      </a:lvl8pPr>
      <a:lvl9pPr marL="1371280" algn="ctr" rtl="0" fontAlgn="base">
        <a:spcBef>
          <a:spcPct val="0"/>
        </a:spcBef>
        <a:spcAft>
          <a:spcPct val="0"/>
        </a:spcAft>
        <a:defRPr sz="3300">
          <a:solidFill>
            <a:schemeClr val="tx2"/>
          </a:solidFill>
          <a:latin typeface="Century Gothic" pitchFamily="34" charset="0"/>
        </a:defRPr>
      </a:lvl9pPr>
    </p:titleStyle>
    <p:bodyStyle>
      <a:lvl1pPr marL="257115" indent="-257115" algn="l" rtl="0" eaLnBrk="0" fontAlgn="base" hangingPunct="0">
        <a:spcBef>
          <a:spcPct val="20000"/>
        </a:spcBef>
        <a:spcAft>
          <a:spcPct val="0"/>
        </a:spcAft>
        <a:buChar char="•"/>
        <a:defRPr sz="2400">
          <a:solidFill>
            <a:schemeClr val="tx1"/>
          </a:solidFill>
          <a:latin typeface="Cambria" panose="02040503050406030204" pitchFamily="18" charset="0"/>
          <a:ea typeface="+mn-ea"/>
          <a:cs typeface="+mn-cs"/>
        </a:defRPr>
      </a:lvl1pPr>
      <a:lvl2pPr marL="557082" indent="-214263" algn="l" rtl="0" eaLnBrk="0" fontAlgn="base" hangingPunct="0">
        <a:spcBef>
          <a:spcPct val="20000"/>
        </a:spcBef>
        <a:spcAft>
          <a:spcPct val="0"/>
        </a:spcAft>
        <a:buChar char="–"/>
        <a:defRPr sz="2100">
          <a:solidFill>
            <a:schemeClr val="tx1"/>
          </a:solidFill>
          <a:latin typeface="Cambria" panose="02040503050406030204" pitchFamily="18" charset="0"/>
        </a:defRPr>
      </a:lvl2pPr>
      <a:lvl3pPr marL="857050" indent="-171410" algn="l" rtl="0" eaLnBrk="0" fontAlgn="base" hangingPunct="0">
        <a:spcBef>
          <a:spcPct val="20000"/>
        </a:spcBef>
        <a:spcAft>
          <a:spcPct val="0"/>
        </a:spcAft>
        <a:buChar char="•"/>
        <a:defRPr sz="1800">
          <a:solidFill>
            <a:schemeClr val="tx1"/>
          </a:solidFill>
          <a:latin typeface="Cambria" panose="02040503050406030204" pitchFamily="18" charset="0"/>
        </a:defRPr>
      </a:lvl3pPr>
      <a:lvl4pPr marL="1199869" indent="-171410" algn="l" rtl="0" eaLnBrk="0" fontAlgn="base" hangingPunct="0">
        <a:spcBef>
          <a:spcPct val="20000"/>
        </a:spcBef>
        <a:spcAft>
          <a:spcPct val="0"/>
        </a:spcAft>
        <a:buChar char="–"/>
        <a:defRPr sz="1500">
          <a:solidFill>
            <a:schemeClr val="tx1"/>
          </a:solidFill>
          <a:latin typeface="Cambria" panose="02040503050406030204" pitchFamily="18" charset="0"/>
        </a:defRPr>
      </a:lvl4pPr>
      <a:lvl5pPr marL="1542689" indent="-171410" algn="l" rtl="0" eaLnBrk="0" fontAlgn="base" hangingPunct="0">
        <a:spcBef>
          <a:spcPct val="20000"/>
        </a:spcBef>
        <a:spcAft>
          <a:spcPct val="0"/>
        </a:spcAft>
        <a:buChar char="»"/>
        <a:defRPr sz="1500">
          <a:solidFill>
            <a:schemeClr val="tx1"/>
          </a:solidFill>
          <a:latin typeface="Cambria" panose="02040503050406030204" pitchFamily="18" charset="0"/>
        </a:defRPr>
      </a:lvl5pPr>
      <a:lvl6pPr marL="1885509" indent="-171410" algn="l" rtl="0" fontAlgn="base">
        <a:spcBef>
          <a:spcPct val="20000"/>
        </a:spcBef>
        <a:spcAft>
          <a:spcPct val="0"/>
        </a:spcAft>
        <a:buChar char="»"/>
        <a:defRPr sz="1500">
          <a:solidFill>
            <a:schemeClr val="tx1"/>
          </a:solidFill>
          <a:latin typeface="+mn-lt"/>
        </a:defRPr>
      </a:lvl6pPr>
      <a:lvl7pPr marL="2228330" indent="-171410" algn="l" rtl="0" fontAlgn="base">
        <a:spcBef>
          <a:spcPct val="20000"/>
        </a:spcBef>
        <a:spcAft>
          <a:spcPct val="0"/>
        </a:spcAft>
        <a:buChar char="»"/>
        <a:defRPr sz="1500">
          <a:solidFill>
            <a:schemeClr val="tx1"/>
          </a:solidFill>
          <a:latin typeface="+mn-lt"/>
        </a:defRPr>
      </a:lvl7pPr>
      <a:lvl8pPr marL="2571149" indent="-171410" algn="l" rtl="0" fontAlgn="base">
        <a:spcBef>
          <a:spcPct val="20000"/>
        </a:spcBef>
        <a:spcAft>
          <a:spcPct val="0"/>
        </a:spcAft>
        <a:buChar char="»"/>
        <a:defRPr sz="1500">
          <a:solidFill>
            <a:schemeClr val="tx1"/>
          </a:solidFill>
          <a:latin typeface="+mn-lt"/>
        </a:defRPr>
      </a:lvl8pPr>
      <a:lvl9pPr marL="2913969" indent="-17141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640" rtl="0" eaLnBrk="1" latinLnBrk="0" hangingPunct="1">
        <a:defRPr sz="1350" kern="1200">
          <a:solidFill>
            <a:schemeClr val="tx1"/>
          </a:solidFill>
          <a:latin typeface="+mn-lt"/>
          <a:ea typeface="+mn-ea"/>
          <a:cs typeface="+mn-cs"/>
        </a:defRPr>
      </a:lvl1pPr>
      <a:lvl2pPr marL="342819" algn="l" defTabSz="685640" rtl="0" eaLnBrk="1" latinLnBrk="0" hangingPunct="1">
        <a:defRPr sz="1350" kern="1200">
          <a:solidFill>
            <a:schemeClr val="tx1"/>
          </a:solidFill>
          <a:latin typeface="+mn-lt"/>
          <a:ea typeface="+mn-ea"/>
          <a:cs typeface="+mn-cs"/>
        </a:defRPr>
      </a:lvl2pPr>
      <a:lvl3pPr marL="685640" algn="l" defTabSz="685640" rtl="0" eaLnBrk="1" latinLnBrk="0" hangingPunct="1">
        <a:defRPr sz="1350" kern="1200">
          <a:solidFill>
            <a:schemeClr val="tx1"/>
          </a:solidFill>
          <a:latin typeface="+mn-lt"/>
          <a:ea typeface="+mn-ea"/>
          <a:cs typeface="+mn-cs"/>
        </a:defRPr>
      </a:lvl3pPr>
      <a:lvl4pPr marL="1028459" algn="l" defTabSz="685640" rtl="0" eaLnBrk="1" latinLnBrk="0" hangingPunct="1">
        <a:defRPr sz="1350" kern="1200">
          <a:solidFill>
            <a:schemeClr val="tx1"/>
          </a:solidFill>
          <a:latin typeface="+mn-lt"/>
          <a:ea typeface="+mn-ea"/>
          <a:cs typeface="+mn-cs"/>
        </a:defRPr>
      </a:lvl4pPr>
      <a:lvl5pPr marL="1371280" algn="l" defTabSz="685640" rtl="0" eaLnBrk="1" latinLnBrk="0" hangingPunct="1">
        <a:defRPr sz="1350" kern="1200">
          <a:solidFill>
            <a:schemeClr val="tx1"/>
          </a:solidFill>
          <a:latin typeface="+mn-lt"/>
          <a:ea typeface="+mn-ea"/>
          <a:cs typeface="+mn-cs"/>
        </a:defRPr>
      </a:lvl5pPr>
      <a:lvl6pPr marL="1714100" algn="l" defTabSz="685640" rtl="0" eaLnBrk="1" latinLnBrk="0" hangingPunct="1">
        <a:defRPr sz="1350" kern="1200">
          <a:solidFill>
            <a:schemeClr val="tx1"/>
          </a:solidFill>
          <a:latin typeface="+mn-lt"/>
          <a:ea typeface="+mn-ea"/>
          <a:cs typeface="+mn-cs"/>
        </a:defRPr>
      </a:lvl6pPr>
      <a:lvl7pPr marL="2056919" algn="l" defTabSz="685640" rtl="0" eaLnBrk="1" latinLnBrk="0" hangingPunct="1">
        <a:defRPr sz="1350" kern="1200">
          <a:solidFill>
            <a:schemeClr val="tx1"/>
          </a:solidFill>
          <a:latin typeface="+mn-lt"/>
          <a:ea typeface="+mn-ea"/>
          <a:cs typeface="+mn-cs"/>
        </a:defRPr>
      </a:lvl7pPr>
      <a:lvl8pPr marL="2399739" algn="l" defTabSz="685640" rtl="0" eaLnBrk="1" latinLnBrk="0" hangingPunct="1">
        <a:defRPr sz="1350" kern="1200">
          <a:solidFill>
            <a:schemeClr val="tx1"/>
          </a:solidFill>
          <a:latin typeface="+mn-lt"/>
          <a:ea typeface="+mn-ea"/>
          <a:cs typeface="+mn-cs"/>
        </a:defRPr>
      </a:lvl8pPr>
      <a:lvl9pPr marL="2742558" algn="l" defTabSz="68564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userDrawn="1"/>
        </p:nvSpPr>
        <p:spPr bwMode="auto">
          <a:xfrm>
            <a:off x="0" y="63246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4" tIns="34282" rIns="68564" bIns="34282"/>
          <a:lstStyle/>
          <a:p>
            <a:pPr fontAlgn="base">
              <a:spcBef>
                <a:spcPct val="0"/>
              </a:spcBef>
              <a:spcAft>
                <a:spcPct val="0"/>
              </a:spcAft>
            </a:pPr>
            <a:endParaRPr lang="en-US" sz="1350" dirty="0">
              <a:solidFill>
                <a:srgbClr val="000000"/>
              </a:solidFill>
              <a:latin typeface="Arial"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2" name="Text Box 8"/>
          <p:cNvSpPr txBox="1">
            <a:spLocks noChangeArrowheads="1"/>
          </p:cNvSpPr>
          <p:nvPr userDrawn="1"/>
        </p:nvSpPr>
        <p:spPr bwMode="auto">
          <a:xfrm>
            <a:off x="0" y="6491288"/>
            <a:ext cx="9144000" cy="27698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4" tIns="34282" rIns="68564" bIns="3428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sz="1350" dirty="0">
              <a:solidFill>
                <a:srgbClr val="000000"/>
              </a:solidFill>
            </a:endParaRPr>
          </a:p>
        </p:txBody>
      </p:sp>
      <p:sp>
        <p:nvSpPr>
          <p:cNvPr id="11" name="Rectangle 5"/>
          <p:cNvSpPr txBox="1">
            <a:spLocks noChangeArrowheads="1"/>
          </p:cNvSpPr>
          <p:nvPr userDrawn="1"/>
        </p:nvSpPr>
        <p:spPr>
          <a:xfrm>
            <a:off x="1447800" y="6448431"/>
            <a:ext cx="6019800" cy="409575"/>
          </a:xfrm>
          <a:prstGeom prst="rect">
            <a:avLst/>
          </a:prstGeom>
          <a:ln/>
        </p:spPr>
        <p:txBody>
          <a:bodyPr lIns="68564" tIns="34282" rIns="68564" bIns="34282"/>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350" dirty="0">
                <a:solidFill>
                  <a:srgbClr val="FFFFFF"/>
                </a:solidFill>
              </a:rPr>
              <a:t>District of Columbia Department of Behavioral Health</a:t>
            </a:r>
          </a:p>
        </p:txBody>
      </p:sp>
      <p:sp>
        <p:nvSpPr>
          <p:cNvPr id="10" name="Rectangle 6"/>
          <p:cNvSpPr>
            <a:spLocks noGrp="1" noChangeArrowheads="1"/>
          </p:cNvSpPr>
          <p:nvPr>
            <p:ph type="sldNum" sz="quarter" idx="4"/>
          </p:nvPr>
        </p:nvSpPr>
        <p:spPr>
          <a:xfrm>
            <a:off x="7690340" y="6491292"/>
            <a:ext cx="1289539" cy="337651"/>
          </a:xfrm>
          <a:prstGeom prst="rect">
            <a:avLst/>
          </a:prstGeom>
          <a:ln/>
        </p:spPr>
        <p:txBody>
          <a:bodyPr lIns="91418" tIns="45709" rIns="91418" bIns="45709"/>
          <a:lstStyle>
            <a:lvl1pPr>
              <a:defRPr>
                <a:solidFill>
                  <a:schemeClr val="bg1"/>
                </a:solidFill>
              </a:defRPr>
            </a:lvl1pPr>
          </a:lstStyle>
          <a:p>
            <a:pPr>
              <a:defRPr/>
            </a:pPr>
            <a:fld id="{58EBCBB6-6101-435F-A5EB-89A828195421}"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140267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rtl="0" eaLnBrk="0" fontAlgn="base" hangingPunct="0">
        <a:spcBef>
          <a:spcPct val="0"/>
        </a:spcBef>
        <a:spcAft>
          <a:spcPct val="0"/>
        </a:spcAft>
        <a:defRPr sz="33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3300">
          <a:solidFill>
            <a:schemeClr val="tx2"/>
          </a:solidFill>
          <a:latin typeface="Century Gothic" pitchFamily="34" charset="0"/>
        </a:defRPr>
      </a:lvl2pPr>
      <a:lvl3pPr algn="ctr" rtl="0" eaLnBrk="0" fontAlgn="base" hangingPunct="0">
        <a:spcBef>
          <a:spcPct val="0"/>
        </a:spcBef>
        <a:spcAft>
          <a:spcPct val="0"/>
        </a:spcAft>
        <a:defRPr sz="3300">
          <a:solidFill>
            <a:schemeClr val="tx2"/>
          </a:solidFill>
          <a:latin typeface="Century Gothic" pitchFamily="34" charset="0"/>
        </a:defRPr>
      </a:lvl3pPr>
      <a:lvl4pPr algn="ctr" rtl="0" eaLnBrk="0" fontAlgn="base" hangingPunct="0">
        <a:spcBef>
          <a:spcPct val="0"/>
        </a:spcBef>
        <a:spcAft>
          <a:spcPct val="0"/>
        </a:spcAft>
        <a:defRPr sz="3300">
          <a:solidFill>
            <a:schemeClr val="tx2"/>
          </a:solidFill>
          <a:latin typeface="Century Gothic" pitchFamily="34" charset="0"/>
        </a:defRPr>
      </a:lvl4pPr>
      <a:lvl5pPr algn="ctr" rtl="0" eaLnBrk="0" fontAlgn="base" hangingPunct="0">
        <a:spcBef>
          <a:spcPct val="0"/>
        </a:spcBef>
        <a:spcAft>
          <a:spcPct val="0"/>
        </a:spcAft>
        <a:defRPr sz="3300">
          <a:solidFill>
            <a:schemeClr val="tx2"/>
          </a:solidFill>
          <a:latin typeface="Century Gothic" pitchFamily="34" charset="0"/>
        </a:defRPr>
      </a:lvl5pPr>
      <a:lvl6pPr marL="342819" algn="ctr" rtl="0" fontAlgn="base">
        <a:spcBef>
          <a:spcPct val="0"/>
        </a:spcBef>
        <a:spcAft>
          <a:spcPct val="0"/>
        </a:spcAft>
        <a:defRPr sz="3300">
          <a:solidFill>
            <a:schemeClr val="tx2"/>
          </a:solidFill>
          <a:latin typeface="Century Gothic" pitchFamily="34" charset="0"/>
        </a:defRPr>
      </a:lvl6pPr>
      <a:lvl7pPr marL="685640" algn="ctr" rtl="0" fontAlgn="base">
        <a:spcBef>
          <a:spcPct val="0"/>
        </a:spcBef>
        <a:spcAft>
          <a:spcPct val="0"/>
        </a:spcAft>
        <a:defRPr sz="3300">
          <a:solidFill>
            <a:schemeClr val="tx2"/>
          </a:solidFill>
          <a:latin typeface="Century Gothic" pitchFamily="34" charset="0"/>
        </a:defRPr>
      </a:lvl7pPr>
      <a:lvl8pPr marL="1028459" algn="ctr" rtl="0" fontAlgn="base">
        <a:spcBef>
          <a:spcPct val="0"/>
        </a:spcBef>
        <a:spcAft>
          <a:spcPct val="0"/>
        </a:spcAft>
        <a:defRPr sz="3300">
          <a:solidFill>
            <a:schemeClr val="tx2"/>
          </a:solidFill>
          <a:latin typeface="Century Gothic" pitchFamily="34" charset="0"/>
        </a:defRPr>
      </a:lvl8pPr>
      <a:lvl9pPr marL="1371280" algn="ctr" rtl="0" fontAlgn="base">
        <a:spcBef>
          <a:spcPct val="0"/>
        </a:spcBef>
        <a:spcAft>
          <a:spcPct val="0"/>
        </a:spcAft>
        <a:defRPr sz="3300">
          <a:solidFill>
            <a:schemeClr val="tx2"/>
          </a:solidFill>
          <a:latin typeface="Century Gothic" pitchFamily="34" charset="0"/>
        </a:defRPr>
      </a:lvl9pPr>
    </p:titleStyle>
    <p:bodyStyle>
      <a:lvl1pPr marL="257115" indent="-257115" algn="l" rtl="0" eaLnBrk="0" fontAlgn="base" hangingPunct="0">
        <a:spcBef>
          <a:spcPct val="20000"/>
        </a:spcBef>
        <a:spcAft>
          <a:spcPct val="0"/>
        </a:spcAft>
        <a:buChar char="•"/>
        <a:defRPr sz="2400">
          <a:solidFill>
            <a:schemeClr val="tx1"/>
          </a:solidFill>
          <a:latin typeface="Cambria" panose="02040503050406030204" pitchFamily="18" charset="0"/>
          <a:ea typeface="+mn-ea"/>
          <a:cs typeface="+mn-cs"/>
        </a:defRPr>
      </a:lvl1pPr>
      <a:lvl2pPr marL="557082" indent="-214263" algn="l" rtl="0" eaLnBrk="0" fontAlgn="base" hangingPunct="0">
        <a:spcBef>
          <a:spcPct val="20000"/>
        </a:spcBef>
        <a:spcAft>
          <a:spcPct val="0"/>
        </a:spcAft>
        <a:buChar char="–"/>
        <a:defRPr sz="2100">
          <a:solidFill>
            <a:schemeClr val="tx1"/>
          </a:solidFill>
          <a:latin typeface="Cambria" panose="02040503050406030204" pitchFamily="18" charset="0"/>
        </a:defRPr>
      </a:lvl2pPr>
      <a:lvl3pPr marL="857050" indent="-171410" algn="l" rtl="0" eaLnBrk="0" fontAlgn="base" hangingPunct="0">
        <a:spcBef>
          <a:spcPct val="20000"/>
        </a:spcBef>
        <a:spcAft>
          <a:spcPct val="0"/>
        </a:spcAft>
        <a:buChar char="•"/>
        <a:defRPr sz="1800">
          <a:solidFill>
            <a:schemeClr val="tx1"/>
          </a:solidFill>
          <a:latin typeface="Cambria" panose="02040503050406030204" pitchFamily="18" charset="0"/>
        </a:defRPr>
      </a:lvl3pPr>
      <a:lvl4pPr marL="1199869" indent="-171410" algn="l" rtl="0" eaLnBrk="0" fontAlgn="base" hangingPunct="0">
        <a:spcBef>
          <a:spcPct val="20000"/>
        </a:spcBef>
        <a:spcAft>
          <a:spcPct val="0"/>
        </a:spcAft>
        <a:buChar char="–"/>
        <a:defRPr sz="1500">
          <a:solidFill>
            <a:schemeClr val="tx1"/>
          </a:solidFill>
          <a:latin typeface="Cambria" panose="02040503050406030204" pitchFamily="18" charset="0"/>
        </a:defRPr>
      </a:lvl4pPr>
      <a:lvl5pPr marL="1542689" indent="-171410" algn="l" rtl="0" eaLnBrk="0" fontAlgn="base" hangingPunct="0">
        <a:spcBef>
          <a:spcPct val="20000"/>
        </a:spcBef>
        <a:spcAft>
          <a:spcPct val="0"/>
        </a:spcAft>
        <a:buChar char="»"/>
        <a:defRPr sz="1500">
          <a:solidFill>
            <a:schemeClr val="tx1"/>
          </a:solidFill>
          <a:latin typeface="Cambria" panose="02040503050406030204" pitchFamily="18" charset="0"/>
        </a:defRPr>
      </a:lvl5pPr>
      <a:lvl6pPr marL="1885509" indent="-171410" algn="l" rtl="0" fontAlgn="base">
        <a:spcBef>
          <a:spcPct val="20000"/>
        </a:spcBef>
        <a:spcAft>
          <a:spcPct val="0"/>
        </a:spcAft>
        <a:buChar char="»"/>
        <a:defRPr sz="1500">
          <a:solidFill>
            <a:schemeClr val="tx1"/>
          </a:solidFill>
          <a:latin typeface="+mn-lt"/>
        </a:defRPr>
      </a:lvl6pPr>
      <a:lvl7pPr marL="2228330" indent="-171410" algn="l" rtl="0" fontAlgn="base">
        <a:spcBef>
          <a:spcPct val="20000"/>
        </a:spcBef>
        <a:spcAft>
          <a:spcPct val="0"/>
        </a:spcAft>
        <a:buChar char="»"/>
        <a:defRPr sz="1500">
          <a:solidFill>
            <a:schemeClr val="tx1"/>
          </a:solidFill>
          <a:latin typeface="+mn-lt"/>
        </a:defRPr>
      </a:lvl7pPr>
      <a:lvl8pPr marL="2571149" indent="-171410" algn="l" rtl="0" fontAlgn="base">
        <a:spcBef>
          <a:spcPct val="20000"/>
        </a:spcBef>
        <a:spcAft>
          <a:spcPct val="0"/>
        </a:spcAft>
        <a:buChar char="»"/>
        <a:defRPr sz="1500">
          <a:solidFill>
            <a:schemeClr val="tx1"/>
          </a:solidFill>
          <a:latin typeface="+mn-lt"/>
        </a:defRPr>
      </a:lvl8pPr>
      <a:lvl9pPr marL="2913969" indent="-17141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640" rtl="0" eaLnBrk="1" latinLnBrk="0" hangingPunct="1">
        <a:defRPr sz="1350" kern="1200">
          <a:solidFill>
            <a:schemeClr val="tx1"/>
          </a:solidFill>
          <a:latin typeface="+mn-lt"/>
          <a:ea typeface="+mn-ea"/>
          <a:cs typeface="+mn-cs"/>
        </a:defRPr>
      </a:lvl1pPr>
      <a:lvl2pPr marL="342819" algn="l" defTabSz="685640" rtl="0" eaLnBrk="1" latinLnBrk="0" hangingPunct="1">
        <a:defRPr sz="1350" kern="1200">
          <a:solidFill>
            <a:schemeClr val="tx1"/>
          </a:solidFill>
          <a:latin typeface="+mn-lt"/>
          <a:ea typeface="+mn-ea"/>
          <a:cs typeface="+mn-cs"/>
        </a:defRPr>
      </a:lvl2pPr>
      <a:lvl3pPr marL="685640" algn="l" defTabSz="685640" rtl="0" eaLnBrk="1" latinLnBrk="0" hangingPunct="1">
        <a:defRPr sz="1350" kern="1200">
          <a:solidFill>
            <a:schemeClr val="tx1"/>
          </a:solidFill>
          <a:latin typeface="+mn-lt"/>
          <a:ea typeface="+mn-ea"/>
          <a:cs typeface="+mn-cs"/>
        </a:defRPr>
      </a:lvl3pPr>
      <a:lvl4pPr marL="1028459" algn="l" defTabSz="685640" rtl="0" eaLnBrk="1" latinLnBrk="0" hangingPunct="1">
        <a:defRPr sz="1350" kern="1200">
          <a:solidFill>
            <a:schemeClr val="tx1"/>
          </a:solidFill>
          <a:latin typeface="+mn-lt"/>
          <a:ea typeface="+mn-ea"/>
          <a:cs typeface="+mn-cs"/>
        </a:defRPr>
      </a:lvl4pPr>
      <a:lvl5pPr marL="1371280" algn="l" defTabSz="685640" rtl="0" eaLnBrk="1" latinLnBrk="0" hangingPunct="1">
        <a:defRPr sz="1350" kern="1200">
          <a:solidFill>
            <a:schemeClr val="tx1"/>
          </a:solidFill>
          <a:latin typeface="+mn-lt"/>
          <a:ea typeface="+mn-ea"/>
          <a:cs typeface="+mn-cs"/>
        </a:defRPr>
      </a:lvl5pPr>
      <a:lvl6pPr marL="1714100" algn="l" defTabSz="685640" rtl="0" eaLnBrk="1" latinLnBrk="0" hangingPunct="1">
        <a:defRPr sz="1350" kern="1200">
          <a:solidFill>
            <a:schemeClr val="tx1"/>
          </a:solidFill>
          <a:latin typeface="+mn-lt"/>
          <a:ea typeface="+mn-ea"/>
          <a:cs typeface="+mn-cs"/>
        </a:defRPr>
      </a:lvl6pPr>
      <a:lvl7pPr marL="2056919" algn="l" defTabSz="685640" rtl="0" eaLnBrk="1" latinLnBrk="0" hangingPunct="1">
        <a:defRPr sz="1350" kern="1200">
          <a:solidFill>
            <a:schemeClr val="tx1"/>
          </a:solidFill>
          <a:latin typeface="+mn-lt"/>
          <a:ea typeface="+mn-ea"/>
          <a:cs typeface="+mn-cs"/>
        </a:defRPr>
      </a:lvl7pPr>
      <a:lvl8pPr marL="2399739" algn="l" defTabSz="685640" rtl="0" eaLnBrk="1" latinLnBrk="0" hangingPunct="1">
        <a:defRPr sz="1350" kern="1200">
          <a:solidFill>
            <a:schemeClr val="tx1"/>
          </a:solidFill>
          <a:latin typeface="+mn-lt"/>
          <a:ea typeface="+mn-ea"/>
          <a:cs typeface="+mn-cs"/>
        </a:defRPr>
      </a:lvl8pPr>
      <a:lvl9pPr marL="2742558" algn="l" defTabSz="68564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userDrawn="1"/>
        </p:nvSpPr>
        <p:spPr bwMode="auto">
          <a:xfrm>
            <a:off x="0" y="63246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4" tIns="34282" rIns="68564" bIns="34282"/>
          <a:lstStyle/>
          <a:p>
            <a:pPr fontAlgn="base">
              <a:spcBef>
                <a:spcPct val="0"/>
              </a:spcBef>
              <a:spcAft>
                <a:spcPct val="0"/>
              </a:spcAft>
            </a:pPr>
            <a:endParaRPr lang="en-US" sz="1350" dirty="0">
              <a:solidFill>
                <a:srgbClr val="000000"/>
              </a:solidFill>
              <a:latin typeface="Arial"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2" name="Text Box 8"/>
          <p:cNvSpPr txBox="1">
            <a:spLocks noChangeArrowheads="1"/>
          </p:cNvSpPr>
          <p:nvPr userDrawn="1"/>
        </p:nvSpPr>
        <p:spPr bwMode="auto">
          <a:xfrm>
            <a:off x="0" y="6491288"/>
            <a:ext cx="9144000" cy="27698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4" tIns="34282" rIns="68564" bIns="3428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sz="1350" dirty="0">
              <a:solidFill>
                <a:srgbClr val="000000"/>
              </a:solidFill>
            </a:endParaRPr>
          </a:p>
        </p:txBody>
      </p:sp>
      <p:sp>
        <p:nvSpPr>
          <p:cNvPr id="11" name="Rectangle 5"/>
          <p:cNvSpPr txBox="1">
            <a:spLocks noChangeArrowheads="1"/>
          </p:cNvSpPr>
          <p:nvPr userDrawn="1"/>
        </p:nvSpPr>
        <p:spPr>
          <a:xfrm>
            <a:off x="1447800" y="6448431"/>
            <a:ext cx="6019800" cy="409575"/>
          </a:xfrm>
          <a:prstGeom prst="rect">
            <a:avLst/>
          </a:prstGeom>
          <a:ln/>
        </p:spPr>
        <p:txBody>
          <a:bodyPr lIns="68564" tIns="34282" rIns="68564" bIns="34282"/>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350" dirty="0">
                <a:solidFill>
                  <a:srgbClr val="FFFFFF"/>
                </a:solidFill>
              </a:rPr>
              <a:t>District of Columbia Department of Behavioral Health</a:t>
            </a:r>
          </a:p>
        </p:txBody>
      </p:sp>
      <p:sp>
        <p:nvSpPr>
          <p:cNvPr id="10" name="Rectangle 6"/>
          <p:cNvSpPr>
            <a:spLocks noGrp="1" noChangeArrowheads="1"/>
          </p:cNvSpPr>
          <p:nvPr>
            <p:ph type="sldNum" sz="quarter" idx="4"/>
          </p:nvPr>
        </p:nvSpPr>
        <p:spPr>
          <a:xfrm>
            <a:off x="7690340" y="6491292"/>
            <a:ext cx="1289539" cy="337651"/>
          </a:xfrm>
          <a:prstGeom prst="rect">
            <a:avLst/>
          </a:prstGeom>
          <a:ln/>
        </p:spPr>
        <p:txBody>
          <a:bodyPr lIns="91418" tIns="45709" rIns="91418" bIns="45709"/>
          <a:lstStyle>
            <a:lvl1pPr>
              <a:defRPr>
                <a:solidFill>
                  <a:schemeClr val="bg1"/>
                </a:solidFill>
              </a:defRPr>
            </a:lvl1pPr>
          </a:lstStyle>
          <a:p>
            <a:pPr>
              <a:defRPr/>
            </a:pPr>
            <a:fld id="{58EBCBB6-6101-435F-A5EB-89A828195421}"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7235129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ctr" rtl="0" eaLnBrk="0" fontAlgn="base" hangingPunct="0">
        <a:spcBef>
          <a:spcPct val="0"/>
        </a:spcBef>
        <a:spcAft>
          <a:spcPct val="0"/>
        </a:spcAft>
        <a:defRPr sz="33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3300">
          <a:solidFill>
            <a:schemeClr val="tx2"/>
          </a:solidFill>
          <a:latin typeface="Century Gothic" pitchFamily="34" charset="0"/>
        </a:defRPr>
      </a:lvl2pPr>
      <a:lvl3pPr algn="ctr" rtl="0" eaLnBrk="0" fontAlgn="base" hangingPunct="0">
        <a:spcBef>
          <a:spcPct val="0"/>
        </a:spcBef>
        <a:spcAft>
          <a:spcPct val="0"/>
        </a:spcAft>
        <a:defRPr sz="3300">
          <a:solidFill>
            <a:schemeClr val="tx2"/>
          </a:solidFill>
          <a:latin typeface="Century Gothic" pitchFamily="34" charset="0"/>
        </a:defRPr>
      </a:lvl3pPr>
      <a:lvl4pPr algn="ctr" rtl="0" eaLnBrk="0" fontAlgn="base" hangingPunct="0">
        <a:spcBef>
          <a:spcPct val="0"/>
        </a:spcBef>
        <a:spcAft>
          <a:spcPct val="0"/>
        </a:spcAft>
        <a:defRPr sz="3300">
          <a:solidFill>
            <a:schemeClr val="tx2"/>
          </a:solidFill>
          <a:latin typeface="Century Gothic" pitchFamily="34" charset="0"/>
        </a:defRPr>
      </a:lvl4pPr>
      <a:lvl5pPr algn="ctr" rtl="0" eaLnBrk="0" fontAlgn="base" hangingPunct="0">
        <a:spcBef>
          <a:spcPct val="0"/>
        </a:spcBef>
        <a:spcAft>
          <a:spcPct val="0"/>
        </a:spcAft>
        <a:defRPr sz="3300">
          <a:solidFill>
            <a:schemeClr val="tx2"/>
          </a:solidFill>
          <a:latin typeface="Century Gothic" pitchFamily="34" charset="0"/>
        </a:defRPr>
      </a:lvl5pPr>
      <a:lvl6pPr marL="342819" algn="ctr" rtl="0" fontAlgn="base">
        <a:spcBef>
          <a:spcPct val="0"/>
        </a:spcBef>
        <a:spcAft>
          <a:spcPct val="0"/>
        </a:spcAft>
        <a:defRPr sz="3300">
          <a:solidFill>
            <a:schemeClr val="tx2"/>
          </a:solidFill>
          <a:latin typeface="Century Gothic" pitchFamily="34" charset="0"/>
        </a:defRPr>
      </a:lvl6pPr>
      <a:lvl7pPr marL="685640" algn="ctr" rtl="0" fontAlgn="base">
        <a:spcBef>
          <a:spcPct val="0"/>
        </a:spcBef>
        <a:spcAft>
          <a:spcPct val="0"/>
        </a:spcAft>
        <a:defRPr sz="3300">
          <a:solidFill>
            <a:schemeClr val="tx2"/>
          </a:solidFill>
          <a:latin typeface="Century Gothic" pitchFamily="34" charset="0"/>
        </a:defRPr>
      </a:lvl7pPr>
      <a:lvl8pPr marL="1028459" algn="ctr" rtl="0" fontAlgn="base">
        <a:spcBef>
          <a:spcPct val="0"/>
        </a:spcBef>
        <a:spcAft>
          <a:spcPct val="0"/>
        </a:spcAft>
        <a:defRPr sz="3300">
          <a:solidFill>
            <a:schemeClr val="tx2"/>
          </a:solidFill>
          <a:latin typeface="Century Gothic" pitchFamily="34" charset="0"/>
        </a:defRPr>
      </a:lvl8pPr>
      <a:lvl9pPr marL="1371280" algn="ctr" rtl="0" fontAlgn="base">
        <a:spcBef>
          <a:spcPct val="0"/>
        </a:spcBef>
        <a:spcAft>
          <a:spcPct val="0"/>
        </a:spcAft>
        <a:defRPr sz="3300">
          <a:solidFill>
            <a:schemeClr val="tx2"/>
          </a:solidFill>
          <a:latin typeface="Century Gothic" pitchFamily="34" charset="0"/>
        </a:defRPr>
      </a:lvl9pPr>
    </p:titleStyle>
    <p:bodyStyle>
      <a:lvl1pPr marL="257115" indent="-257115" algn="l" rtl="0" eaLnBrk="0" fontAlgn="base" hangingPunct="0">
        <a:spcBef>
          <a:spcPct val="20000"/>
        </a:spcBef>
        <a:spcAft>
          <a:spcPct val="0"/>
        </a:spcAft>
        <a:buChar char="•"/>
        <a:defRPr sz="2400">
          <a:solidFill>
            <a:schemeClr val="tx1"/>
          </a:solidFill>
          <a:latin typeface="Cambria" panose="02040503050406030204" pitchFamily="18" charset="0"/>
          <a:ea typeface="+mn-ea"/>
          <a:cs typeface="+mn-cs"/>
        </a:defRPr>
      </a:lvl1pPr>
      <a:lvl2pPr marL="557082" indent="-214263" algn="l" rtl="0" eaLnBrk="0" fontAlgn="base" hangingPunct="0">
        <a:spcBef>
          <a:spcPct val="20000"/>
        </a:spcBef>
        <a:spcAft>
          <a:spcPct val="0"/>
        </a:spcAft>
        <a:buChar char="–"/>
        <a:defRPr sz="2100">
          <a:solidFill>
            <a:schemeClr val="tx1"/>
          </a:solidFill>
          <a:latin typeface="Cambria" panose="02040503050406030204" pitchFamily="18" charset="0"/>
        </a:defRPr>
      </a:lvl2pPr>
      <a:lvl3pPr marL="857050" indent="-171410" algn="l" rtl="0" eaLnBrk="0" fontAlgn="base" hangingPunct="0">
        <a:spcBef>
          <a:spcPct val="20000"/>
        </a:spcBef>
        <a:spcAft>
          <a:spcPct val="0"/>
        </a:spcAft>
        <a:buChar char="•"/>
        <a:defRPr sz="1800">
          <a:solidFill>
            <a:schemeClr val="tx1"/>
          </a:solidFill>
          <a:latin typeface="Cambria" panose="02040503050406030204" pitchFamily="18" charset="0"/>
        </a:defRPr>
      </a:lvl3pPr>
      <a:lvl4pPr marL="1199869" indent="-171410" algn="l" rtl="0" eaLnBrk="0" fontAlgn="base" hangingPunct="0">
        <a:spcBef>
          <a:spcPct val="20000"/>
        </a:spcBef>
        <a:spcAft>
          <a:spcPct val="0"/>
        </a:spcAft>
        <a:buChar char="–"/>
        <a:defRPr sz="1500">
          <a:solidFill>
            <a:schemeClr val="tx1"/>
          </a:solidFill>
          <a:latin typeface="Cambria" panose="02040503050406030204" pitchFamily="18" charset="0"/>
        </a:defRPr>
      </a:lvl4pPr>
      <a:lvl5pPr marL="1542689" indent="-171410" algn="l" rtl="0" eaLnBrk="0" fontAlgn="base" hangingPunct="0">
        <a:spcBef>
          <a:spcPct val="20000"/>
        </a:spcBef>
        <a:spcAft>
          <a:spcPct val="0"/>
        </a:spcAft>
        <a:buChar char="»"/>
        <a:defRPr sz="1500">
          <a:solidFill>
            <a:schemeClr val="tx1"/>
          </a:solidFill>
          <a:latin typeface="Cambria" panose="02040503050406030204" pitchFamily="18" charset="0"/>
        </a:defRPr>
      </a:lvl5pPr>
      <a:lvl6pPr marL="1885509" indent="-171410" algn="l" rtl="0" fontAlgn="base">
        <a:spcBef>
          <a:spcPct val="20000"/>
        </a:spcBef>
        <a:spcAft>
          <a:spcPct val="0"/>
        </a:spcAft>
        <a:buChar char="»"/>
        <a:defRPr sz="1500">
          <a:solidFill>
            <a:schemeClr val="tx1"/>
          </a:solidFill>
          <a:latin typeface="+mn-lt"/>
        </a:defRPr>
      </a:lvl6pPr>
      <a:lvl7pPr marL="2228330" indent="-171410" algn="l" rtl="0" fontAlgn="base">
        <a:spcBef>
          <a:spcPct val="20000"/>
        </a:spcBef>
        <a:spcAft>
          <a:spcPct val="0"/>
        </a:spcAft>
        <a:buChar char="»"/>
        <a:defRPr sz="1500">
          <a:solidFill>
            <a:schemeClr val="tx1"/>
          </a:solidFill>
          <a:latin typeface="+mn-lt"/>
        </a:defRPr>
      </a:lvl7pPr>
      <a:lvl8pPr marL="2571149" indent="-171410" algn="l" rtl="0" fontAlgn="base">
        <a:spcBef>
          <a:spcPct val="20000"/>
        </a:spcBef>
        <a:spcAft>
          <a:spcPct val="0"/>
        </a:spcAft>
        <a:buChar char="»"/>
        <a:defRPr sz="1500">
          <a:solidFill>
            <a:schemeClr val="tx1"/>
          </a:solidFill>
          <a:latin typeface="+mn-lt"/>
        </a:defRPr>
      </a:lvl8pPr>
      <a:lvl9pPr marL="2913969" indent="-17141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640" rtl="0" eaLnBrk="1" latinLnBrk="0" hangingPunct="1">
        <a:defRPr sz="1350" kern="1200">
          <a:solidFill>
            <a:schemeClr val="tx1"/>
          </a:solidFill>
          <a:latin typeface="+mn-lt"/>
          <a:ea typeface="+mn-ea"/>
          <a:cs typeface="+mn-cs"/>
        </a:defRPr>
      </a:lvl1pPr>
      <a:lvl2pPr marL="342819" algn="l" defTabSz="685640" rtl="0" eaLnBrk="1" latinLnBrk="0" hangingPunct="1">
        <a:defRPr sz="1350" kern="1200">
          <a:solidFill>
            <a:schemeClr val="tx1"/>
          </a:solidFill>
          <a:latin typeface="+mn-lt"/>
          <a:ea typeface="+mn-ea"/>
          <a:cs typeface="+mn-cs"/>
        </a:defRPr>
      </a:lvl2pPr>
      <a:lvl3pPr marL="685640" algn="l" defTabSz="685640" rtl="0" eaLnBrk="1" latinLnBrk="0" hangingPunct="1">
        <a:defRPr sz="1350" kern="1200">
          <a:solidFill>
            <a:schemeClr val="tx1"/>
          </a:solidFill>
          <a:latin typeface="+mn-lt"/>
          <a:ea typeface="+mn-ea"/>
          <a:cs typeface="+mn-cs"/>
        </a:defRPr>
      </a:lvl3pPr>
      <a:lvl4pPr marL="1028459" algn="l" defTabSz="685640" rtl="0" eaLnBrk="1" latinLnBrk="0" hangingPunct="1">
        <a:defRPr sz="1350" kern="1200">
          <a:solidFill>
            <a:schemeClr val="tx1"/>
          </a:solidFill>
          <a:latin typeface="+mn-lt"/>
          <a:ea typeface="+mn-ea"/>
          <a:cs typeface="+mn-cs"/>
        </a:defRPr>
      </a:lvl4pPr>
      <a:lvl5pPr marL="1371280" algn="l" defTabSz="685640" rtl="0" eaLnBrk="1" latinLnBrk="0" hangingPunct="1">
        <a:defRPr sz="1350" kern="1200">
          <a:solidFill>
            <a:schemeClr val="tx1"/>
          </a:solidFill>
          <a:latin typeface="+mn-lt"/>
          <a:ea typeface="+mn-ea"/>
          <a:cs typeface="+mn-cs"/>
        </a:defRPr>
      </a:lvl5pPr>
      <a:lvl6pPr marL="1714100" algn="l" defTabSz="685640" rtl="0" eaLnBrk="1" latinLnBrk="0" hangingPunct="1">
        <a:defRPr sz="1350" kern="1200">
          <a:solidFill>
            <a:schemeClr val="tx1"/>
          </a:solidFill>
          <a:latin typeface="+mn-lt"/>
          <a:ea typeface="+mn-ea"/>
          <a:cs typeface="+mn-cs"/>
        </a:defRPr>
      </a:lvl6pPr>
      <a:lvl7pPr marL="2056919" algn="l" defTabSz="685640" rtl="0" eaLnBrk="1" latinLnBrk="0" hangingPunct="1">
        <a:defRPr sz="1350" kern="1200">
          <a:solidFill>
            <a:schemeClr val="tx1"/>
          </a:solidFill>
          <a:latin typeface="+mn-lt"/>
          <a:ea typeface="+mn-ea"/>
          <a:cs typeface="+mn-cs"/>
        </a:defRPr>
      </a:lvl7pPr>
      <a:lvl8pPr marL="2399739" algn="l" defTabSz="685640" rtl="0" eaLnBrk="1" latinLnBrk="0" hangingPunct="1">
        <a:defRPr sz="1350" kern="1200">
          <a:solidFill>
            <a:schemeClr val="tx1"/>
          </a:solidFill>
          <a:latin typeface="+mn-lt"/>
          <a:ea typeface="+mn-ea"/>
          <a:cs typeface="+mn-cs"/>
        </a:defRPr>
      </a:lvl8pPr>
      <a:lvl9pPr marL="2742558" algn="l" defTabSz="68564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userDrawn="1"/>
        </p:nvSpPr>
        <p:spPr bwMode="auto">
          <a:xfrm>
            <a:off x="0" y="63246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4" tIns="34282" rIns="68564" bIns="34282"/>
          <a:lstStyle/>
          <a:p>
            <a:pPr fontAlgn="base">
              <a:spcBef>
                <a:spcPct val="0"/>
              </a:spcBef>
              <a:spcAft>
                <a:spcPct val="0"/>
              </a:spcAft>
            </a:pPr>
            <a:endParaRPr lang="en-US" sz="1350" dirty="0">
              <a:solidFill>
                <a:srgbClr val="000000"/>
              </a:solidFill>
              <a:latin typeface="Arial"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2" name="Text Box 8"/>
          <p:cNvSpPr txBox="1">
            <a:spLocks noChangeArrowheads="1"/>
          </p:cNvSpPr>
          <p:nvPr userDrawn="1"/>
        </p:nvSpPr>
        <p:spPr bwMode="auto">
          <a:xfrm>
            <a:off x="0" y="6491288"/>
            <a:ext cx="9144000" cy="27698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4" tIns="34282" rIns="68564" bIns="3428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sz="1350" dirty="0">
              <a:solidFill>
                <a:srgbClr val="000000"/>
              </a:solidFill>
            </a:endParaRPr>
          </a:p>
        </p:txBody>
      </p:sp>
      <p:sp>
        <p:nvSpPr>
          <p:cNvPr id="11" name="Rectangle 5"/>
          <p:cNvSpPr txBox="1">
            <a:spLocks noChangeArrowheads="1"/>
          </p:cNvSpPr>
          <p:nvPr userDrawn="1"/>
        </p:nvSpPr>
        <p:spPr>
          <a:xfrm>
            <a:off x="1447800" y="6448431"/>
            <a:ext cx="6019800" cy="409575"/>
          </a:xfrm>
          <a:prstGeom prst="rect">
            <a:avLst/>
          </a:prstGeom>
          <a:ln/>
        </p:spPr>
        <p:txBody>
          <a:bodyPr lIns="68564" tIns="34282" rIns="68564" bIns="34282"/>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350" dirty="0">
                <a:solidFill>
                  <a:srgbClr val="FFFFFF"/>
                </a:solidFill>
              </a:rPr>
              <a:t>District of Columbia Department of Behavioral Health</a:t>
            </a:r>
          </a:p>
        </p:txBody>
      </p:sp>
      <p:sp>
        <p:nvSpPr>
          <p:cNvPr id="10" name="Rectangle 6"/>
          <p:cNvSpPr>
            <a:spLocks noGrp="1" noChangeArrowheads="1"/>
          </p:cNvSpPr>
          <p:nvPr>
            <p:ph type="sldNum" sz="quarter" idx="4"/>
          </p:nvPr>
        </p:nvSpPr>
        <p:spPr>
          <a:xfrm>
            <a:off x="7690340" y="6491292"/>
            <a:ext cx="1289539" cy="337651"/>
          </a:xfrm>
          <a:prstGeom prst="rect">
            <a:avLst/>
          </a:prstGeom>
          <a:ln/>
        </p:spPr>
        <p:txBody>
          <a:bodyPr lIns="91418" tIns="45709" rIns="91418" bIns="45709"/>
          <a:lstStyle>
            <a:lvl1pPr>
              <a:defRPr>
                <a:solidFill>
                  <a:schemeClr val="bg1"/>
                </a:solidFill>
              </a:defRPr>
            </a:lvl1pPr>
          </a:lstStyle>
          <a:p>
            <a:pPr>
              <a:defRPr/>
            </a:pPr>
            <a:fld id="{58EBCBB6-6101-435F-A5EB-89A828195421}"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7268287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ctr" rtl="0" eaLnBrk="0" fontAlgn="base" hangingPunct="0">
        <a:spcBef>
          <a:spcPct val="0"/>
        </a:spcBef>
        <a:spcAft>
          <a:spcPct val="0"/>
        </a:spcAft>
        <a:defRPr sz="33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3300">
          <a:solidFill>
            <a:schemeClr val="tx2"/>
          </a:solidFill>
          <a:latin typeface="Century Gothic" pitchFamily="34" charset="0"/>
        </a:defRPr>
      </a:lvl2pPr>
      <a:lvl3pPr algn="ctr" rtl="0" eaLnBrk="0" fontAlgn="base" hangingPunct="0">
        <a:spcBef>
          <a:spcPct val="0"/>
        </a:spcBef>
        <a:spcAft>
          <a:spcPct val="0"/>
        </a:spcAft>
        <a:defRPr sz="3300">
          <a:solidFill>
            <a:schemeClr val="tx2"/>
          </a:solidFill>
          <a:latin typeface="Century Gothic" pitchFamily="34" charset="0"/>
        </a:defRPr>
      </a:lvl3pPr>
      <a:lvl4pPr algn="ctr" rtl="0" eaLnBrk="0" fontAlgn="base" hangingPunct="0">
        <a:spcBef>
          <a:spcPct val="0"/>
        </a:spcBef>
        <a:spcAft>
          <a:spcPct val="0"/>
        </a:spcAft>
        <a:defRPr sz="3300">
          <a:solidFill>
            <a:schemeClr val="tx2"/>
          </a:solidFill>
          <a:latin typeface="Century Gothic" pitchFamily="34" charset="0"/>
        </a:defRPr>
      </a:lvl4pPr>
      <a:lvl5pPr algn="ctr" rtl="0" eaLnBrk="0" fontAlgn="base" hangingPunct="0">
        <a:spcBef>
          <a:spcPct val="0"/>
        </a:spcBef>
        <a:spcAft>
          <a:spcPct val="0"/>
        </a:spcAft>
        <a:defRPr sz="3300">
          <a:solidFill>
            <a:schemeClr val="tx2"/>
          </a:solidFill>
          <a:latin typeface="Century Gothic" pitchFamily="34" charset="0"/>
        </a:defRPr>
      </a:lvl5pPr>
      <a:lvl6pPr marL="342819" algn="ctr" rtl="0" fontAlgn="base">
        <a:spcBef>
          <a:spcPct val="0"/>
        </a:spcBef>
        <a:spcAft>
          <a:spcPct val="0"/>
        </a:spcAft>
        <a:defRPr sz="3300">
          <a:solidFill>
            <a:schemeClr val="tx2"/>
          </a:solidFill>
          <a:latin typeface="Century Gothic" pitchFamily="34" charset="0"/>
        </a:defRPr>
      </a:lvl6pPr>
      <a:lvl7pPr marL="685640" algn="ctr" rtl="0" fontAlgn="base">
        <a:spcBef>
          <a:spcPct val="0"/>
        </a:spcBef>
        <a:spcAft>
          <a:spcPct val="0"/>
        </a:spcAft>
        <a:defRPr sz="3300">
          <a:solidFill>
            <a:schemeClr val="tx2"/>
          </a:solidFill>
          <a:latin typeface="Century Gothic" pitchFamily="34" charset="0"/>
        </a:defRPr>
      </a:lvl7pPr>
      <a:lvl8pPr marL="1028459" algn="ctr" rtl="0" fontAlgn="base">
        <a:spcBef>
          <a:spcPct val="0"/>
        </a:spcBef>
        <a:spcAft>
          <a:spcPct val="0"/>
        </a:spcAft>
        <a:defRPr sz="3300">
          <a:solidFill>
            <a:schemeClr val="tx2"/>
          </a:solidFill>
          <a:latin typeface="Century Gothic" pitchFamily="34" charset="0"/>
        </a:defRPr>
      </a:lvl8pPr>
      <a:lvl9pPr marL="1371280" algn="ctr" rtl="0" fontAlgn="base">
        <a:spcBef>
          <a:spcPct val="0"/>
        </a:spcBef>
        <a:spcAft>
          <a:spcPct val="0"/>
        </a:spcAft>
        <a:defRPr sz="3300">
          <a:solidFill>
            <a:schemeClr val="tx2"/>
          </a:solidFill>
          <a:latin typeface="Century Gothic" pitchFamily="34" charset="0"/>
        </a:defRPr>
      </a:lvl9pPr>
    </p:titleStyle>
    <p:bodyStyle>
      <a:lvl1pPr marL="257115" indent="-257115" algn="l" rtl="0" eaLnBrk="0" fontAlgn="base" hangingPunct="0">
        <a:spcBef>
          <a:spcPct val="20000"/>
        </a:spcBef>
        <a:spcAft>
          <a:spcPct val="0"/>
        </a:spcAft>
        <a:buChar char="•"/>
        <a:defRPr sz="2400">
          <a:solidFill>
            <a:schemeClr val="tx1"/>
          </a:solidFill>
          <a:latin typeface="Cambria" panose="02040503050406030204" pitchFamily="18" charset="0"/>
          <a:ea typeface="+mn-ea"/>
          <a:cs typeface="+mn-cs"/>
        </a:defRPr>
      </a:lvl1pPr>
      <a:lvl2pPr marL="557082" indent="-214263" algn="l" rtl="0" eaLnBrk="0" fontAlgn="base" hangingPunct="0">
        <a:spcBef>
          <a:spcPct val="20000"/>
        </a:spcBef>
        <a:spcAft>
          <a:spcPct val="0"/>
        </a:spcAft>
        <a:buChar char="–"/>
        <a:defRPr sz="2100">
          <a:solidFill>
            <a:schemeClr val="tx1"/>
          </a:solidFill>
          <a:latin typeface="Cambria" panose="02040503050406030204" pitchFamily="18" charset="0"/>
        </a:defRPr>
      </a:lvl2pPr>
      <a:lvl3pPr marL="857050" indent="-171410" algn="l" rtl="0" eaLnBrk="0" fontAlgn="base" hangingPunct="0">
        <a:spcBef>
          <a:spcPct val="20000"/>
        </a:spcBef>
        <a:spcAft>
          <a:spcPct val="0"/>
        </a:spcAft>
        <a:buChar char="•"/>
        <a:defRPr sz="1800">
          <a:solidFill>
            <a:schemeClr val="tx1"/>
          </a:solidFill>
          <a:latin typeface="Cambria" panose="02040503050406030204" pitchFamily="18" charset="0"/>
        </a:defRPr>
      </a:lvl3pPr>
      <a:lvl4pPr marL="1199869" indent="-171410" algn="l" rtl="0" eaLnBrk="0" fontAlgn="base" hangingPunct="0">
        <a:spcBef>
          <a:spcPct val="20000"/>
        </a:spcBef>
        <a:spcAft>
          <a:spcPct val="0"/>
        </a:spcAft>
        <a:buChar char="–"/>
        <a:defRPr sz="1500">
          <a:solidFill>
            <a:schemeClr val="tx1"/>
          </a:solidFill>
          <a:latin typeface="Cambria" panose="02040503050406030204" pitchFamily="18" charset="0"/>
        </a:defRPr>
      </a:lvl4pPr>
      <a:lvl5pPr marL="1542689" indent="-171410" algn="l" rtl="0" eaLnBrk="0" fontAlgn="base" hangingPunct="0">
        <a:spcBef>
          <a:spcPct val="20000"/>
        </a:spcBef>
        <a:spcAft>
          <a:spcPct val="0"/>
        </a:spcAft>
        <a:buChar char="»"/>
        <a:defRPr sz="1500">
          <a:solidFill>
            <a:schemeClr val="tx1"/>
          </a:solidFill>
          <a:latin typeface="Cambria" panose="02040503050406030204" pitchFamily="18" charset="0"/>
        </a:defRPr>
      </a:lvl5pPr>
      <a:lvl6pPr marL="1885509" indent="-171410" algn="l" rtl="0" fontAlgn="base">
        <a:spcBef>
          <a:spcPct val="20000"/>
        </a:spcBef>
        <a:spcAft>
          <a:spcPct val="0"/>
        </a:spcAft>
        <a:buChar char="»"/>
        <a:defRPr sz="1500">
          <a:solidFill>
            <a:schemeClr val="tx1"/>
          </a:solidFill>
          <a:latin typeface="+mn-lt"/>
        </a:defRPr>
      </a:lvl6pPr>
      <a:lvl7pPr marL="2228330" indent="-171410" algn="l" rtl="0" fontAlgn="base">
        <a:spcBef>
          <a:spcPct val="20000"/>
        </a:spcBef>
        <a:spcAft>
          <a:spcPct val="0"/>
        </a:spcAft>
        <a:buChar char="»"/>
        <a:defRPr sz="1500">
          <a:solidFill>
            <a:schemeClr val="tx1"/>
          </a:solidFill>
          <a:latin typeface="+mn-lt"/>
        </a:defRPr>
      </a:lvl7pPr>
      <a:lvl8pPr marL="2571149" indent="-171410" algn="l" rtl="0" fontAlgn="base">
        <a:spcBef>
          <a:spcPct val="20000"/>
        </a:spcBef>
        <a:spcAft>
          <a:spcPct val="0"/>
        </a:spcAft>
        <a:buChar char="»"/>
        <a:defRPr sz="1500">
          <a:solidFill>
            <a:schemeClr val="tx1"/>
          </a:solidFill>
          <a:latin typeface="+mn-lt"/>
        </a:defRPr>
      </a:lvl8pPr>
      <a:lvl9pPr marL="2913969" indent="-17141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640" rtl="0" eaLnBrk="1" latinLnBrk="0" hangingPunct="1">
        <a:defRPr sz="1350" kern="1200">
          <a:solidFill>
            <a:schemeClr val="tx1"/>
          </a:solidFill>
          <a:latin typeface="+mn-lt"/>
          <a:ea typeface="+mn-ea"/>
          <a:cs typeface="+mn-cs"/>
        </a:defRPr>
      </a:lvl1pPr>
      <a:lvl2pPr marL="342819" algn="l" defTabSz="685640" rtl="0" eaLnBrk="1" latinLnBrk="0" hangingPunct="1">
        <a:defRPr sz="1350" kern="1200">
          <a:solidFill>
            <a:schemeClr val="tx1"/>
          </a:solidFill>
          <a:latin typeface="+mn-lt"/>
          <a:ea typeface="+mn-ea"/>
          <a:cs typeface="+mn-cs"/>
        </a:defRPr>
      </a:lvl2pPr>
      <a:lvl3pPr marL="685640" algn="l" defTabSz="685640" rtl="0" eaLnBrk="1" latinLnBrk="0" hangingPunct="1">
        <a:defRPr sz="1350" kern="1200">
          <a:solidFill>
            <a:schemeClr val="tx1"/>
          </a:solidFill>
          <a:latin typeface="+mn-lt"/>
          <a:ea typeface="+mn-ea"/>
          <a:cs typeface="+mn-cs"/>
        </a:defRPr>
      </a:lvl3pPr>
      <a:lvl4pPr marL="1028459" algn="l" defTabSz="685640" rtl="0" eaLnBrk="1" latinLnBrk="0" hangingPunct="1">
        <a:defRPr sz="1350" kern="1200">
          <a:solidFill>
            <a:schemeClr val="tx1"/>
          </a:solidFill>
          <a:latin typeface="+mn-lt"/>
          <a:ea typeface="+mn-ea"/>
          <a:cs typeface="+mn-cs"/>
        </a:defRPr>
      </a:lvl4pPr>
      <a:lvl5pPr marL="1371280" algn="l" defTabSz="685640" rtl="0" eaLnBrk="1" latinLnBrk="0" hangingPunct="1">
        <a:defRPr sz="1350" kern="1200">
          <a:solidFill>
            <a:schemeClr val="tx1"/>
          </a:solidFill>
          <a:latin typeface="+mn-lt"/>
          <a:ea typeface="+mn-ea"/>
          <a:cs typeface="+mn-cs"/>
        </a:defRPr>
      </a:lvl5pPr>
      <a:lvl6pPr marL="1714100" algn="l" defTabSz="685640" rtl="0" eaLnBrk="1" latinLnBrk="0" hangingPunct="1">
        <a:defRPr sz="1350" kern="1200">
          <a:solidFill>
            <a:schemeClr val="tx1"/>
          </a:solidFill>
          <a:latin typeface="+mn-lt"/>
          <a:ea typeface="+mn-ea"/>
          <a:cs typeface="+mn-cs"/>
        </a:defRPr>
      </a:lvl6pPr>
      <a:lvl7pPr marL="2056919" algn="l" defTabSz="685640" rtl="0" eaLnBrk="1" latinLnBrk="0" hangingPunct="1">
        <a:defRPr sz="1350" kern="1200">
          <a:solidFill>
            <a:schemeClr val="tx1"/>
          </a:solidFill>
          <a:latin typeface="+mn-lt"/>
          <a:ea typeface="+mn-ea"/>
          <a:cs typeface="+mn-cs"/>
        </a:defRPr>
      </a:lvl7pPr>
      <a:lvl8pPr marL="2399739" algn="l" defTabSz="685640" rtl="0" eaLnBrk="1" latinLnBrk="0" hangingPunct="1">
        <a:defRPr sz="1350" kern="1200">
          <a:solidFill>
            <a:schemeClr val="tx1"/>
          </a:solidFill>
          <a:latin typeface="+mn-lt"/>
          <a:ea typeface="+mn-ea"/>
          <a:cs typeface="+mn-cs"/>
        </a:defRPr>
      </a:lvl8pPr>
      <a:lvl9pPr marL="2742558" algn="l" defTabSz="68564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userDrawn="1"/>
        </p:nvSpPr>
        <p:spPr bwMode="auto">
          <a:xfrm>
            <a:off x="0" y="63246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4" tIns="34282" rIns="68564" bIns="34282"/>
          <a:lstStyle/>
          <a:p>
            <a:pPr fontAlgn="base">
              <a:spcBef>
                <a:spcPct val="0"/>
              </a:spcBef>
              <a:spcAft>
                <a:spcPct val="0"/>
              </a:spcAft>
            </a:pPr>
            <a:endParaRPr lang="en-US" sz="1350" dirty="0">
              <a:solidFill>
                <a:srgbClr val="000000"/>
              </a:solidFill>
              <a:latin typeface="Arial"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2" name="Text Box 8"/>
          <p:cNvSpPr txBox="1">
            <a:spLocks noChangeArrowheads="1"/>
          </p:cNvSpPr>
          <p:nvPr userDrawn="1"/>
        </p:nvSpPr>
        <p:spPr bwMode="auto">
          <a:xfrm>
            <a:off x="0" y="6491288"/>
            <a:ext cx="9144000" cy="27698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4" tIns="34282" rIns="68564" bIns="3428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sz="1350" dirty="0">
              <a:solidFill>
                <a:srgbClr val="000000"/>
              </a:solidFill>
            </a:endParaRPr>
          </a:p>
        </p:txBody>
      </p:sp>
      <p:sp>
        <p:nvSpPr>
          <p:cNvPr id="11" name="Rectangle 5"/>
          <p:cNvSpPr txBox="1">
            <a:spLocks noChangeArrowheads="1"/>
          </p:cNvSpPr>
          <p:nvPr userDrawn="1"/>
        </p:nvSpPr>
        <p:spPr>
          <a:xfrm>
            <a:off x="1447800" y="6448431"/>
            <a:ext cx="6019800" cy="409575"/>
          </a:xfrm>
          <a:prstGeom prst="rect">
            <a:avLst/>
          </a:prstGeom>
          <a:ln/>
        </p:spPr>
        <p:txBody>
          <a:bodyPr lIns="68564" tIns="34282" rIns="68564" bIns="34282"/>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350" dirty="0">
                <a:solidFill>
                  <a:srgbClr val="FFFFFF"/>
                </a:solidFill>
              </a:rPr>
              <a:t>District of Columbia Department of Behavioral Health</a:t>
            </a:r>
          </a:p>
        </p:txBody>
      </p:sp>
      <p:sp>
        <p:nvSpPr>
          <p:cNvPr id="10" name="Rectangle 6"/>
          <p:cNvSpPr>
            <a:spLocks noGrp="1" noChangeArrowheads="1"/>
          </p:cNvSpPr>
          <p:nvPr>
            <p:ph type="sldNum" sz="quarter" idx="4"/>
          </p:nvPr>
        </p:nvSpPr>
        <p:spPr>
          <a:xfrm>
            <a:off x="7690340" y="6491292"/>
            <a:ext cx="1289539" cy="337651"/>
          </a:xfrm>
          <a:prstGeom prst="rect">
            <a:avLst/>
          </a:prstGeom>
          <a:ln/>
        </p:spPr>
        <p:txBody>
          <a:bodyPr lIns="91418" tIns="45709" rIns="91418" bIns="45709"/>
          <a:lstStyle>
            <a:lvl1pPr>
              <a:defRPr>
                <a:solidFill>
                  <a:schemeClr val="bg1"/>
                </a:solidFill>
              </a:defRPr>
            </a:lvl1pPr>
          </a:lstStyle>
          <a:p>
            <a:pPr>
              <a:defRPr/>
            </a:pPr>
            <a:fld id="{58EBCBB6-6101-435F-A5EB-89A828195421}"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793398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hdr="0" ftr="0" dt="0"/>
  <p:txStyles>
    <p:titleStyle>
      <a:lvl1pPr algn="ctr" rtl="0" eaLnBrk="0" fontAlgn="base" hangingPunct="0">
        <a:spcBef>
          <a:spcPct val="0"/>
        </a:spcBef>
        <a:spcAft>
          <a:spcPct val="0"/>
        </a:spcAft>
        <a:defRPr sz="33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3300">
          <a:solidFill>
            <a:schemeClr val="tx2"/>
          </a:solidFill>
          <a:latin typeface="Century Gothic" pitchFamily="34" charset="0"/>
        </a:defRPr>
      </a:lvl2pPr>
      <a:lvl3pPr algn="ctr" rtl="0" eaLnBrk="0" fontAlgn="base" hangingPunct="0">
        <a:spcBef>
          <a:spcPct val="0"/>
        </a:spcBef>
        <a:spcAft>
          <a:spcPct val="0"/>
        </a:spcAft>
        <a:defRPr sz="3300">
          <a:solidFill>
            <a:schemeClr val="tx2"/>
          </a:solidFill>
          <a:latin typeface="Century Gothic" pitchFamily="34" charset="0"/>
        </a:defRPr>
      </a:lvl3pPr>
      <a:lvl4pPr algn="ctr" rtl="0" eaLnBrk="0" fontAlgn="base" hangingPunct="0">
        <a:spcBef>
          <a:spcPct val="0"/>
        </a:spcBef>
        <a:spcAft>
          <a:spcPct val="0"/>
        </a:spcAft>
        <a:defRPr sz="3300">
          <a:solidFill>
            <a:schemeClr val="tx2"/>
          </a:solidFill>
          <a:latin typeface="Century Gothic" pitchFamily="34" charset="0"/>
        </a:defRPr>
      </a:lvl4pPr>
      <a:lvl5pPr algn="ctr" rtl="0" eaLnBrk="0" fontAlgn="base" hangingPunct="0">
        <a:spcBef>
          <a:spcPct val="0"/>
        </a:spcBef>
        <a:spcAft>
          <a:spcPct val="0"/>
        </a:spcAft>
        <a:defRPr sz="3300">
          <a:solidFill>
            <a:schemeClr val="tx2"/>
          </a:solidFill>
          <a:latin typeface="Century Gothic" pitchFamily="34" charset="0"/>
        </a:defRPr>
      </a:lvl5pPr>
      <a:lvl6pPr marL="342819" algn="ctr" rtl="0" fontAlgn="base">
        <a:spcBef>
          <a:spcPct val="0"/>
        </a:spcBef>
        <a:spcAft>
          <a:spcPct val="0"/>
        </a:spcAft>
        <a:defRPr sz="3300">
          <a:solidFill>
            <a:schemeClr val="tx2"/>
          </a:solidFill>
          <a:latin typeface="Century Gothic" pitchFamily="34" charset="0"/>
        </a:defRPr>
      </a:lvl6pPr>
      <a:lvl7pPr marL="685640" algn="ctr" rtl="0" fontAlgn="base">
        <a:spcBef>
          <a:spcPct val="0"/>
        </a:spcBef>
        <a:spcAft>
          <a:spcPct val="0"/>
        </a:spcAft>
        <a:defRPr sz="3300">
          <a:solidFill>
            <a:schemeClr val="tx2"/>
          </a:solidFill>
          <a:latin typeface="Century Gothic" pitchFamily="34" charset="0"/>
        </a:defRPr>
      </a:lvl7pPr>
      <a:lvl8pPr marL="1028459" algn="ctr" rtl="0" fontAlgn="base">
        <a:spcBef>
          <a:spcPct val="0"/>
        </a:spcBef>
        <a:spcAft>
          <a:spcPct val="0"/>
        </a:spcAft>
        <a:defRPr sz="3300">
          <a:solidFill>
            <a:schemeClr val="tx2"/>
          </a:solidFill>
          <a:latin typeface="Century Gothic" pitchFamily="34" charset="0"/>
        </a:defRPr>
      </a:lvl8pPr>
      <a:lvl9pPr marL="1371280" algn="ctr" rtl="0" fontAlgn="base">
        <a:spcBef>
          <a:spcPct val="0"/>
        </a:spcBef>
        <a:spcAft>
          <a:spcPct val="0"/>
        </a:spcAft>
        <a:defRPr sz="3300">
          <a:solidFill>
            <a:schemeClr val="tx2"/>
          </a:solidFill>
          <a:latin typeface="Century Gothic" pitchFamily="34" charset="0"/>
        </a:defRPr>
      </a:lvl9pPr>
    </p:titleStyle>
    <p:bodyStyle>
      <a:lvl1pPr marL="257115" indent="-257115" algn="l" rtl="0" eaLnBrk="0" fontAlgn="base" hangingPunct="0">
        <a:spcBef>
          <a:spcPct val="20000"/>
        </a:spcBef>
        <a:spcAft>
          <a:spcPct val="0"/>
        </a:spcAft>
        <a:buChar char="•"/>
        <a:defRPr sz="2400">
          <a:solidFill>
            <a:schemeClr val="tx1"/>
          </a:solidFill>
          <a:latin typeface="Cambria" panose="02040503050406030204" pitchFamily="18" charset="0"/>
          <a:ea typeface="+mn-ea"/>
          <a:cs typeface="+mn-cs"/>
        </a:defRPr>
      </a:lvl1pPr>
      <a:lvl2pPr marL="557082" indent="-214263" algn="l" rtl="0" eaLnBrk="0" fontAlgn="base" hangingPunct="0">
        <a:spcBef>
          <a:spcPct val="20000"/>
        </a:spcBef>
        <a:spcAft>
          <a:spcPct val="0"/>
        </a:spcAft>
        <a:buChar char="–"/>
        <a:defRPr sz="2100">
          <a:solidFill>
            <a:schemeClr val="tx1"/>
          </a:solidFill>
          <a:latin typeface="Cambria" panose="02040503050406030204" pitchFamily="18" charset="0"/>
        </a:defRPr>
      </a:lvl2pPr>
      <a:lvl3pPr marL="857050" indent="-171410" algn="l" rtl="0" eaLnBrk="0" fontAlgn="base" hangingPunct="0">
        <a:spcBef>
          <a:spcPct val="20000"/>
        </a:spcBef>
        <a:spcAft>
          <a:spcPct val="0"/>
        </a:spcAft>
        <a:buChar char="•"/>
        <a:defRPr sz="1800">
          <a:solidFill>
            <a:schemeClr val="tx1"/>
          </a:solidFill>
          <a:latin typeface="Cambria" panose="02040503050406030204" pitchFamily="18" charset="0"/>
        </a:defRPr>
      </a:lvl3pPr>
      <a:lvl4pPr marL="1199869" indent="-171410" algn="l" rtl="0" eaLnBrk="0" fontAlgn="base" hangingPunct="0">
        <a:spcBef>
          <a:spcPct val="20000"/>
        </a:spcBef>
        <a:spcAft>
          <a:spcPct val="0"/>
        </a:spcAft>
        <a:buChar char="–"/>
        <a:defRPr sz="1500">
          <a:solidFill>
            <a:schemeClr val="tx1"/>
          </a:solidFill>
          <a:latin typeface="Cambria" panose="02040503050406030204" pitchFamily="18" charset="0"/>
        </a:defRPr>
      </a:lvl4pPr>
      <a:lvl5pPr marL="1542689" indent="-171410" algn="l" rtl="0" eaLnBrk="0" fontAlgn="base" hangingPunct="0">
        <a:spcBef>
          <a:spcPct val="20000"/>
        </a:spcBef>
        <a:spcAft>
          <a:spcPct val="0"/>
        </a:spcAft>
        <a:buChar char="»"/>
        <a:defRPr sz="1500">
          <a:solidFill>
            <a:schemeClr val="tx1"/>
          </a:solidFill>
          <a:latin typeface="Cambria" panose="02040503050406030204" pitchFamily="18" charset="0"/>
        </a:defRPr>
      </a:lvl5pPr>
      <a:lvl6pPr marL="1885509" indent="-171410" algn="l" rtl="0" fontAlgn="base">
        <a:spcBef>
          <a:spcPct val="20000"/>
        </a:spcBef>
        <a:spcAft>
          <a:spcPct val="0"/>
        </a:spcAft>
        <a:buChar char="»"/>
        <a:defRPr sz="1500">
          <a:solidFill>
            <a:schemeClr val="tx1"/>
          </a:solidFill>
          <a:latin typeface="+mn-lt"/>
        </a:defRPr>
      </a:lvl6pPr>
      <a:lvl7pPr marL="2228330" indent="-171410" algn="l" rtl="0" fontAlgn="base">
        <a:spcBef>
          <a:spcPct val="20000"/>
        </a:spcBef>
        <a:spcAft>
          <a:spcPct val="0"/>
        </a:spcAft>
        <a:buChar char="»"/>
        <a:defRPr sz="1500">
          <a:solidFill>
            <a:schemeClr val="tx1"/>
          </a:solidFill>
          <a:latin typeface="+mn-lt"/>
        </a:defRPr>
      </a:lvl7pPr>
      <a:lvl8pPr marL="2571149" indent="-171410" algn="l" rtl="0" fontAlgn="base">
        <a:spcBef>
          <a:spcPct val="20000"/>
        </a:spcBef>
        <a:spcAft>
          <a:spcPct val="0"/>
        </a:spcAft>
        <a:buChar char="»"/>
        <a:defRPr sz="1500">
          <a:solidFill>
            <a:schemeClr val="tx1"/>
          </a:solidFill>
          <a:latin typeface="+mn-lt"/>
        </a:defRPr>
      </a:lvl8pPr>
      <a:lvl9pPr marL="2913969" indent="-17141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640" rtl="0" eaLnBrk="1" latinLnBrk="0" hangingPunct="1">
        <a:defRPr sz="1350" kern="1200">
          <a:solidFill>
            <a:schemeClr val="tx1"/>
          </a:solidFill>
          <a:latin typeface="+mn-lt"/>
          <a:ea typeface="+mn-ea"/>
          <a:cs typeface="+mn-cs"/>
        </a:defRPr>
      </a:lvl1pPr>
      <a:lvl2pPr marL="342819" algn="l" defTabSz="685640" rtl="0" eaLnBrk="1" latinLnBrk="0" hangingPunct="1">
        <a:defRPr sz="1350" kern="1200">
          <a:solidFill>
            <a:schemeClr val="tx1"/>
          </a:solidFill>
          <a:latin typeface="+mn-lt"/>
          <a:ea typeface="+mn-ea"/>
          <a:cs typeface="+mn-cs"/>
        </a:defRPr>
      </a:lvl2pPr>
      <a:lvl3pPr marL="685640" algn="l" defTabSz="685640" rtl="0" eaLnBrk="1" latinLnBrk="0" hangingPunct="1">
        <a:defRPr sz="1350" kern="1200">
          <a:solidFill>
            <a:schemeClr val="tx1"/>
          </a:solidFill>
          <a:latin typeface="+mn-lt"/>
          <a:ea typeface="+mn-ea"/>
          <a:cs typeface="+mn-cs"/>
        </a:defRPr>
      </a:lvl3pPr>
      <a:lvl4pPr marL="1028459" algn="l" defTabSz="685640" rtl="0" eaLnBrk="1" latinLnBrk="0" hangingPunct="1">
        <a:defRPr sz="1350" kern="1200">
          <a:solidFill>
            <a:schemeClr val="tx1"/>
          </a:solidFill>
          <a:latin typeface="+mn-lt"/>
          <a:ea typeface="+mn-ea"/>
          <a:cs typeface="+mn-cs"/>
        </a:defRPr>
      </a:lvl4pPr>
      <a:lvl5pPr marL="1371280" algn="l" defTabSz="685640" rtl="0" eaLnBrk="1" latinLnBrk="0" hangingPunct="1">
        <a:defRPr sz="1350" kern="1200">
          <a:solidFill>
            <a:schemeClr val="tx1"/>
          </a:solidFill>
          <a:latin typeface="+mn-lt"/>
          <a:ea typeface="+mn-ea"/>
          <a:cs typeface="+mn-cs"/>
        </a:defRPr>
      </a:lvl5pPr>
      <a:lvl6pPr marL="1714100" algn="l" defTabSz="685640" rtl="0" eaLnBrk="1" latinLnBrk="0" hangingPunct="1">
        <a:defRPr sz="1350" kern="1200">
          <a:solidFill>
            <a:schemeClr val="tx1"/>
          </a:solidFill>
          <a:latin typeface="+mn-lt"/>
          <a:ea typeface="+mn-ea"/>
          <a:cs typeface="+mn-cs"/>
        </a:defRPr>
      </a:lvl6pPr>
      <a:lvl7pPr marL="2056919" algn="l" defTabSz="685640" rtl="0" eaLnBrk="1" latinLnBrk="0" hangingPunct="1">
        <a:defRPr sz="1350" kern="1200">
          <a:solidFill>
            <a:schemeClr val="tx1"/>
          </a:solidFill>
          <a:latin typeface="+mn-lt"/>
          <a:ea typeface="+mn-ea"/>
          <a:cs typeface="+mn-cs"/>
        </a:defRPr>
      </a:lvl7pPr>
      <a:lvl8pPr marL="2399739" algn="l" defTabSz="685640" rtl="0" eaLnBrk="1" latinLnBrk="0" hangingPunct="1">
        <a:defRPr sz="1350" kern="1200">
          <a:solidFill>
            <a:schemeClr val="tx1"/>
          </a:solidFill>
          <a:latin typeface="+mn-lt"/>
          <a:ea typeface="+mn-ea"/>
          <a:cs typeface="+mn-cs"/>
        </a:defRPr>
      </a:lvl8pPr>
      <a:lvl9pPr marL="2742558" algn="l" defTabSz="68564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userDrawn="1"/>
        </p:nvSpPr>
        <p:spPr bwMode="auto">
          <a:xfrm>
            <a:off x="0" y="63246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4" tIns="34282" rIns="68564" bIns="34282"/>
          <a:lstStyle/>
          <a:p>
            <a:pPr fontAlgn="base">
              <a:spcBef>
                <a:spcPct val="0"/>
              </a:spcBef>
              <a:spcAft>
                <a:spcPct val="0"/>
              </a:spcAft>
            </a:pPr>
            <a:endParaRPr lang="en-US" sz="1350" dirty="0">
              <a:solidFill>
                <a:srgbClr val="000000"/>
              </a:solidFill>
              <a:latin typeface="Arial"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2" name="Text Box 8"/>
          <p:cNvSpPr txBox="1">
            <a:spLocks noChangeArrowheads="1"/>
          </p:cNvSpPr>
          <p:nvPr userDrawn="1"/>
        </p:nvSpPr>
        <p:spPr bwMode="auto">
          <a:xfrm>
            <a:off x="0" y="6491288"/>
            <a:ext cx="9144000" cy="27698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4" tIns="34282" rIns="68564" bIns="3428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sz="1350" dirty="0">
              <a:solidFill>
                <a:srgbClr val="000000"/>
              </a:solidFill>
            </a:endParaRPr>
          </a:p>
        </p:txBody>
      </p:sp>
      <p:sp>
        <p:nvSpPr>
          <p:cNvPr id="11" name="Rectangle 5"/>
          <p:cNvSpPr txBox="1">
            <a:spLocks noChangeArrowheads="1"/>
          </p:cNvSpPr>
          <p:nvPr userDrawn="1"/>
        </p:nvSpPr>
        <p:spPr>
          <a:xfrm>
            <a:off x="1447800" y="6448431"/>
            <a:ext cx="6019800" cy="409575"/>
          </a:xfrm>
          <a:prstGeom prst="rect">
            <a:avLst/>
          </a:prstGeom>
          <a:ln/>
        </p:spPr>
        <p:txBody>
          <a:bodyPr lIns="68564" tIns="34282" rIns="68564" bIns="34282"/>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350" dirty="0">
                <a:solidFill>
                  <a:srgbClr val="FFFFFF"/>
                </a:solidFill>
              </a:rPr>
              <a:t>District of Columbia Department of Behavioral Health</a:t>
            </a:r>
          </a:p>
        </p:txBody>
      </p:sp>
      <p:sp>
        <p:nvSpPr>
          <p:cNvPr id="10" name="Rectangle 6"/>
          <p:cNvSpPr>
            <a:spLocks noGrp="1" noChangeArrowheads="1"/>
          </p:cNvSpPr>
          <p:nvPr>
            <p:ph type="sldNum" sz="quarter" idx="4"/>
          </p:nvPr>
        </p:nvSpPr>
        <p:spPr>
          <a:xfrm>
            <a:off x="7690340" y="6491292"/>
            <a:ext cx="1289539" cy="337651"/>
          </a:xfrm>
          <a:prstGeom prst="rect">
            <a:avLst/>
          </a:prstGeom>
          <a:ln/>
        </p:spPr>
        <p:txBody>
          <a:bodyPr lIns="91418" tIns="45709" rIns="91418" bIns="45709"/>
          <a:lstStyle>
            <a:lvl1pPr>
              <a:defRPr>
                <a:solidFill>
                  <a:schemeClr val="bg1"/>
                </a:solidFill>
              </a:defRPr>
            </a:lvl1pPr>
          </a:lstStyle>
          <a:p>
            <a:pPr>
              <a:defRPr/>
            </a:pPr>
            <a:fld id="{58EBCBB6-6101-435F-A5EB-89A828195421}"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1058737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hdr="0" ftr="0" dt="0"/>
  <p:txStyles>
    <p:titleStyle>
      <a:lvl1pPr algn="ctr" rtl="0" eaLnBrk="0" fontAlgn="base" hangingPunct="0">
        <a:spcBef>
          <a:spcPct val="0"/>
        </a:spcBef>
        <a:spcAft>
          <a:spcPct val="0"/>
        </a:spcAft>
        <a:defRPr sz="33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3300">
          <a:solidFill>
            <a:schemeClr val="tx2"/>
          </a:solidFill>
          <a:latin typeface="Century Gothic" pitchFamily="34" charset="0"/>
        </a:defRPr>
      </a:lvl2pPr>
      <a:lvl3pPr algn="ctr" rtl="0" eaLnBrk="0" fontAlgn="base" hangingPunct="0">
        <a:spcBef>
          <a:spcPct val="0"/>
        </a:spcBef>
        <a:spcAft>
          <a:spcPct val="0"/>
        </a:spcAft>
        <a:defRPr sz="3300">
          <a:solidFill>
            <a:schemeClr val="tx2"/>
          </a:solidFill>
          <a:latin typeface="Century Gothic" pitchFamily="34" charset="0"/>
        </a:defRPr>
      </a:lvl3pPr>
      <a:lvl4pPr algn="ctr" rtl="0" eaLnBrk="0" fontAlgn="base" hangingPunct="0">
        <a:spcBef>
          <a:spcPct val="0"/>
        </a:spcBef>
        <a:spcAft>
          <a:spcPct val="0"/>
        </a:spcAft>
        <a:defRPr sz="3300">
          <a:solidFill>
            <a:schemeClr val="tx2"/>
          </a:solidFill>
          <a:latin typeface="Century Gothic" pitchFamily="34" charset="0"/>
        </a:defRPr>
      </a:lvl4pPr>
      <a:lvl5pPr algn="ctr" rtl="0" eaLnBrk="0" fontAlgn="base" hangingPunct="0">
        <a:spcBef>
          <a:spcPct val="0"/>
        </a:spcBef>
        <a:spcAft>
          <a:spcPct val="0"/>
        </a:spcAft>
        <a:defRPr sz="3300">
          <a:solidFill>
            <a:schemeClr val="tx2"/>
          </a:solidFill>
          <a:latin typeface="Century Gothic" pitchFamily="34" charset="0"/>
        </a:defRPr>
      </a:lvl5pPr>
      <a:lvl6pPr marL="342819" algn="ctr" rtl="0" fontAlgn="base">
        <a:spcBef>
          <a:spcPct val="0"/>
        </a:spcBef>
        <a:spcAft>
          <a:spcPct val="0"/>
        </a:spcAft>
        <a:defRPr sz="3300">
          <a:solidFill>
            <a:schemeClr val="tx2"/>
          </a:solidFill>
          <a:latin typeface="Century Gothic" pitchFamily="34" charset="0"/>
        </a:defRPr>
      </a:lvl6pPr>
      <a:lvl7pPr marL="685640" algn="ctr" rtl="0" fontAlgn="base">
        <a:spcBef>
          <a:spcPct val="0"/>
        </a:spcBef>
        <a:spcAft>
          <a:spcPct val="0"/>
        </a:spcAft>
        <a:defRPr sz="3300">
          <a:solidFill>
            <a:schemeClr val="tx2"/>
          </a:solidFill>
          <a:latin typeface="Century Gothic" pitchFamily="34" charset="0"/>
        </a:defRPr>
      </a:lvl7pPr>
      <a:lvl8pPr marL="1028459" algn="ctr" rtl="0" fontAlgn="base">
        <a:spcBef>
          <a:spcPct val="0"/>
        </a:spcBef>
        <a:spcAft>
          <a:spcPct val="0"/>
        </a:spcAft>
        <a:defRPr sz="3300">
          <a:solidFill>
            <a:schemeClr val="tx2"/>
          </a:solidFill>
          <a:latin typeface="Century Gothic" pitchFamily="34" charset="0"/>
        </a:defRPr>
      </a:lvl8pPr>
      <a:lvl9pPr marL="1371280" algn="ctr" rtl="0" fontAlgn="base">
        <a:spcBef>
          <a:spcPct val="0"/>
        </a:spcBef>
        <a:spcAft>
          <a:spcPct val="0"/>
        </a:spcAft>
        <a:defRPr sz="3300">
          <a:solidFill>
            <a:schemeClr val="tx2"/>
          </a:solidFill>
          <a:latin typeface="Century Gothic" pitchFamily="34" charset="0"/>
        </a:defRPr>
      </a:lvl9pPr>
    </p:titleStyle>
    <p:bodyStyle>
      <a:lvl1pPr marL="257115" indent="-257115" algn="l" rtl="0" eaLnBrk="0" fontAlgn="base" hangingPunct="0">
        <a:spcBef>
          <a:spcPct val="20000"/>
        </a:spcBef>
        <a:spcAft>
          <a:spcPct val="0"/>
        </a:spcAft>
        <a:buChar char="•"/>
        <a:defRPr sz="2400">
          <a:solidFill>
            <a:schemeClr val="tx1"/>
          </a:solidFill>
          <a:latin typeface="Cambria" panose="02040503050406030204" pitchFamily="18" charset="0"/>
          <a:ea typeface="+mn-ea"/>
          <a:cs typeface="+mn-cs"/>
        </a:defRPr>
      </a:lvl1pPr>
      <a:lvl2pPr marL="557082" indent="-214263" algn="l" rtl="0" eaLnBrk="0" fontAlgn="base" hangingPunct="0">
        <a:spcBef>
          <a:spcPct val="20000"/>
        </a:spcBef>
        <a:spcAft>
          <a:spcPct val="0"/>
        </a:spcAft>
        <a:buChar char="–"/>
        <a:defRPr sz="2100">
          <a:solidFill>
            <a:schemeClr val="tx1"/>
          </a:solidFill>
          <a:latin typeface="Cambria" panose="02040503050406030204" pitchFamily="18" charset="0"/>
        </a:defRPr>
      </a:lvl2pPr>
      <a:lvl3pPr marL="857050" indent="-171410" algn="l" rtl="0" eaLnBrk="0" fontAlgn="base" hangingPunct="0">
        <a:spcBef>
          <a:spcPct val="20000"/>
        </a:spcBef>
        <a:spcAft>
          <a:spcPct val="0"/>
        </a:spcAft>
        <a:buChar char="•"/>
        <a:defRPr sz="1800">
          <a:solidFill>
            <a:schemeClr val="tx1"/>
          </a:solidFill>
          <a:latin typeface="Cambria" panose="02040503050406030204" pitchFamily="18" charset="0"/>
        </a:defRPr>
      </a:lvl3pPr>
      <a:lvl4pPr marL="1199869" indent="-171410" algn="l" rtl="0" eaLnBrk="0" fontAlgn="base" hangingPunct="0">
        <a:spcBef>
          <a:spcPct val="20000"/>
        </a:spcBef>
        <a:spcAft>
          <a:spcPct val="0"/>
        </a:spcAft>
        <a:buChar char="–"/>
        <a:defRPr sz="1500">
          <a:solidFill>
            <a:schemeClr val="tx1"/>
          </a:solidFill>
          <a:latin typeface="Cambria" panose="02040503050406030204" pitchFamily="18" charset="0"/>
        </a:defRPr>
      </a:lvl4pPr>
      <a:lvl5pPr marL="1542689" indent="-171410" algn="l" rtl="0" eaLnBrk="0" fontAlgn="base" hangingPunct="0">
        <a:spcBef>
          <a:spcPct val="20000"/>
        </a:spcBef>
        <a:spcAft>
          <a:spcPct val="0"/>
        </a:spcAft>
        <a:buChar char="»"/>
        <a:defRPr sz="1500">
          <a:solidFill>
            <a:schemeClr val="tx1"/>
          </a:solidFill>
          <a:latin typeface="Cambria" panose="02040503050406030204" pitchFamily="18" charset="0"/>
        </a:defRPr>
      </a:lvl5pPr>
      <a:lvl6pPr marL="1885509" indent="-171410" algn="l" rtl="0" fontAlgn="base">
        <a:spcBef>
          <a:spcPct val="20000"/>
        </a:spcBef>
        <a:spcAft>
          <a:spcPct val="0"/>
        </a:spcAft>
        <a:buChar char="»"/>
        <a:defRPr sz="1500">
          <a:solidFill>
            <a:schemeClr val="tx1"/>
          </a:solidFill>
          <a:latin typeface="+mn-lt"/>
        </a:defRPr>
      </a:lvl6pPr>
      <a:lvl7pPr marL="2228330" indent="-171410" algn="l" rtl="0" fontAlgn="base">
        <a:spcBef>
          <a:spcPct val="20000"/>
        </a:spcBef>
        <a:spcAft>
          <a:spcPct val="0"/>
        </a:spcAft>
        <a:buChar char="»"/>
        <a:defRPr sz="1500">
          <a:solidFill>
            <a:schemeClr val="tx1"/>
          </a:solidFill>
          <a:latin typeface="+mn-lt"/>
        </a:defRPr>
      </a:lvl7pPr>
      <a:lvl8pPr marL="2571149" indent="-171410" algn="l" rtl="0" fontAlgn="base">
        <a:spcBef>
          <a:spcPct val="20000"/>
        </a:spcBef>
        <a:spcAft>
          <a:spcPct val="0"/>
        </a:spcAft>
        <a:buChar char="»"/>
        <a:defRPr sz="1500">
          <a:solidFill>
            <a:schemeClr val="tx1"/>
          </a:solidFill>
          <a:latin typeface="+mn-lt"/>
        </a:defRPr>
      </a:lvl8pPr>
      <a:lvl9pPr marL="2913969" indent="-17141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640" rtl="0" eaLnBrk="1" latinLnBrk="0" hangingPunct="1">
        <a:defRPr sz="1350" kern="1200">
          <a:solidFill>
            <a:schemeClr val="tx1"/>
          </a:solidFill>
          <a:latin typeface="+mn-lt"/>
          <a:ea typeface="+mn-ea"/>
          <a:cs typeface="+mn-cs"/>
        </a:defRPr>
      </a:lvl1pPr>
      <a:lvl2pPr marL="342819" algn="l" defTabSz="685640" rtl="0" eaLnBrk="1" latinLnBrk="0" hangingPunct="1">
        <a:defRPr sz="1350" kern="1200">
          <a:solidFill>
            <a:schemeClr val="tx1"/>
          </a:solidFill>
          <a:latin typeface="+mn-lt"/>
          <a:ea typeface="+mn-ea"/>
          <a:cs typeface="+mn-cs"/>
        </a:defRPr>
      </a:lvl2pPr>
      <a:lvl3pPr marL="685640" algn="l" defTabSz="685640" rtl="0" eaLnBrk="1" latinLnBrk="0" hangingPunct="1">
        <a:defRPr sz="1350" kern="1200">
          <a:solidFill>
            <a:schemeClr val="tx1"/>
          </a:solidFill>
          <a:latin typeface="+mn-lt"/>
          <a:ea typeface="+mn-ea"/>
          <a:cs typeface="+mn-cs"/>
        </a:defRPr>
      </a:lvl3pPr>
      <a:lvl4pPr marL="1028459" algn="l" defTabSz="685640" rtl="0" eaLnBrk="1" latinLnBrk="0" hangingPunct="1">
        <a:defRPr sz="1350" kern="1200">
          <a:solidFill>
            <a:schemeClr val="tx1"/>
          </a:solidFill>
          <a:latin typeface="+mn-lt"/>
          <a:ea typeface="+mn-ea"/>
          <a:cs typeface="+mn-cs"/>
        </a:defRPr>
      </a:lvl4pPr>
      <a:lvl5pPr marL="1371280" algn="l" defTabSz="685640" rtl="0" eaLnBrk="1" latinLnBrk="0" hangingPunct="1">
        <a:defRPr sz="1350" kern="1200">
          <a:solidFill>
            <a:schemeClr val="tx1"/>
          </a:solidFill>
          <a:latin typeface="+mn-lt"/>
          <a:ea typeface="+mn-ea"/>
          <a:cs typeface="+mn-cs"/>
        </a:defRPr>
      </a:lvl5pPr>
      <a:lvl6pPr marL="1714100" algn="l" defTabSz="685640" rtl="0" eaLnBrk="1" latinLnBrk="0" hangingPunct="1">
        <a:defRPr sz="1350" kern="1200">
          <a:solidFill>
            <a:schemeClr val="tx1"/>
          </a:solidFill>
          <a:latin typeface="+mn-lt"/>
          <a:ea typeface="+mn-ea"/>
          <a:cs typeface="+mn-cs"/>
        </a:defRPr>
      </a:lvl6pPr>
      <a:lvl7pPr marL="2056919" algn="l" defTabSz="685640" rtl="0" eaLnBrk="1" latinLnBrk="0" hangingPunct="1">
        <a:defRPr sz="1350" kern="1200">
          <a:solidFill>
            <a:schemeClr val="tx1"/>
          </a:solidFill>
          <a:latin typeface="+mn-lt"/>
          <a:ea typeface="+mn-ea"/>
          <a:cs typeface="+mn-cs"/>
        </a:defRPr>
      </a:lvl7pPr>
      <a:lvl8pPr marL="2399739" algn="l" defTabSz="685640" rtl="0" eaLnBrk="1" latinLnBrk="0" hangingPunct="1">
        <a:defRPr sz="1350" kern="1200">
          <a:solidFill>
            <a:schemeClr val="tx1"/>
          </a:solidFill>
          <a:latin typeface="+mn-lt"/>
          <a:ea typeface="+mn-ea"/>
          <a:cs typeface="+mn-cs"/>
        </a:defRPr>
      </a:lvl8pPr>
      <a:lvl9pPr marL="2742558" algn="l" defTabSz="68564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62.xml"/><Relationship Id="rId4" Type="http://schemas.openxmlformats.org/officeDocument/2006/relationships/hyperlink" Target="https://www.irs.gov/forms-pubs/about-form-99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38.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notesSlide" Target="../notesSlides/notesSlide42.xml"/><Relationship Id="rId1" Type="http://schemas.openxmlformats.org/officeDocument/2006/relationships/slideLayout" Target="../slideLayouts/slideLayout38.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6.xml"/></Relationships>
</file>

<file path=ppt/slides/_rels/slide4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6.xml"/></Relationships>
</file>

<file path=ppt/slides/_rels/slide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DBH.Grants@dc.gov"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communityaffairs.dc.gov/content/community-grant-program#4"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mailto:DBH.Grants@dc.gov" TargetMode="External"/><Relationship Id="rId4" Type="http://schemas.openxmlformats.org/officeDocument/2006/relationships/hyperlink" Target="https://dbh.dc.gov/page/request-applications-01"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tywana.reed@dc.gov"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mailto:renee.evans@dc.gov"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343" y="0"/>
            <a:ext cx="7772400" cy="1817698"/>
          </a:xfrm>
        </p:spPr>
        <p:txBody>
          <a:bodyPr/>
          <a:lstStyle/>
          <a:p>
            <a:pPr eaLnBrk="1" hangingPunct="1">
              <a:spcAft>
                <a:spcPct val="15000"/>
              </a:spcAft>
            </a:pPr>
            <a:r>
              <a:rPr lang="en-US" altLang="en-US" sz="2400" b="1" dirty="0">
                <a:solidFill>
                  <a:schemeClr val="tx1"/>
                </a:solidFill>
                <a:cs typeface="Calibri" panose="020F0502020204030204" pitchFamily="34" charset="0"/>
              </a:rPr>
              <a:t>District of Columbia </a:t>
            </a:r>
            <a:br>
              <a:rPr lang="en-US" altLang="en-US" sz="2400" b="1" dirty="0">
                <a:solidFill>
                  <a:schemeClr val="tx1"/>
                </a:solidFill>
                <a:cs typeface="Calibri" panose="020F0502020204030204" pitchFamily="34" charset="0"/>
              </a:rPr>
            </a:br>
            <a:r>
              <a:rPr lang="en-US" altLang="en-US" sz="2400" b="1" dirty="0">
                <a:solidFill>
                  <a:schemeClr val="tx1"/>
                </a:solidFill>
                <a:cs typeface="Calibri" panose="020F0502020204030204" pitchFamily="34" charset="0"/>
              </a:rPr>
              <a:t>Department of Behavioral Health (DBH)</a:t>
            </a:r>
            <a:br>
              <a:rPr lang="en-US" altLang="en-US" sz="2400" b="1" dirty="0">
                <a:solidFill>
                  <a:schemeClr val="tx1"/>
                </a:solidFill>
                <a:cs typeface="Calibri" panose="020F0502020204030204" pitchFamily="34" charset="0"/>
              </a:rPr>
            </a:br>
            <a:br>
              <a:rPr lang="en-US" altLang="en-US" sz="2400" b="1" dirty="0">
                <a:solidFill>
                  <a:schemeClr val="tx1"/>
                </a:solidFill>
                <a:cs typeface="Calibri" panose="020F0502020204030204" pitchFamily="34" charset="0"/>
              </a:rPr>
            </a:br>
            <a:r>
              <a:rPr lang="en-US" altLang="en-US" sz="2400" b="1" dirty="0">
                <a:solidFill>
                  <a:schemeClr val="tx1"/>
                </a:solidFill>
                <a:cs typeface="Calibri" panose="020F0502020204030204" pitchFamily="34" charset="0"/>
              </a:rPr>
              <a:t>Pre-Application Conference</a:t>
            </a:r>
          </a:p>
        </p:txBody>
      </p:sp>
      <p:sp>
        <p:nvSpPr>
          <p:cNvPr id="3" name="Subtitle 2"/>
          <p:cNvSpPr>
            <a:spLocks noGrp="1"/>
          </p:cNvSpPr>
          <p:nvPr>
            <p:ph type="subTitle" idx="1"/>
          </p:nvPr>
        </p:nvSpPr>
        <p:spPr>
          <a:xfrm>
            <a:off x="226422" y="1737982"/>
            <a:ext cx="8299269" cy="4008687"/>
          </a:xfrm>
        </p:spPr>
        <p:txBody>
          <a:bodyPr/>
          <a:lstStyle/>
          <a:p>
            <a:pPr>
              <a:spcBef>
                <a:spcPts val="0"/>
              </a:spcBef>
              <a:spcAft>
                <a:spcPts val="0"/>
              </a:spcAft>
            </a:pPr>
            <a:r>
              <a:rPr lang="en-US" sz="2400" b="1" dirty="0">
                <a:latin typeface="Calibri" panose="020F0502020204030204" pitchFamily="34" charset="0"/>
                <a:ea typeface="Calibri" panose="020F0502020204030204" pitchFamily="34" charset="0"/>
              </a:rPr>
              <a:t>RFA No. RM0 SBPP020224</a:t>
            </a:r>
            <a:endParaRPr lang="en-US" sz="2400" b="1" dirty="0">
              <a:effectLst/>
              <a:latin typeface="Twentieth Century"/>
              <a:ea typeface="Twentieth Century"/>
              <a:cs typeface="Twentieth Century"/>
            </a:endParaRPr>
          </a:p>
          <a:p>
            <a:pPr>
              <a:spcBef>
                <a:spcPts val="0"/>
              </a:spcBef>
              <a:spcAft>
                <a:spcPts val="0"/>
              </a:spcAft>
            </a:pPr>
            <a:endParaRPr lang="en-US" sz="2400" b="1" dirty="0">
              <a:highlight>
                <a:srgbClr val="FFFF00"/>
              </a:highlight>
              <a:latin typeface="Calibri" panose="020F0502020204030204" pitchFamily="34" charset="0"/>
              <a:ea typeface="Calibri" panose="020F0502020204030204" pitchFamily="34" charset="0"/>
            </a:endParaRPr>
          </a:p>
          <a:p>
            <a:pPr>
              <a:spcBef>
                <a:spcPts val="0"/>
              </a:spcBef>
              <a:spcAft>
                <a:spcPts val="0"/>
              </a:spcAft>
            </a:pPr>
            <a:endParaRPr lang="en-US" sz="2400" dirty="0">
              <a:latin typeface="Calibri" panose="020F0502020204030204" pitchFamily="34" charset="0"/>
              <a:ea typeface="Calibri" panose="020F0502020204030204" pitchFamily="34" charset="0"/>
            </a:endParaRPr>
          </a:p>
          <a:p>
            <a:pPr>
              <a:spcBef>
                <a:spcPts val="0"/>
              </a:spcBef>
              <a:spcAft>
                <a:spcPts val="0"/>
              </a:spcAft>
            </a:pPr>
            <a:endParaRPr lang="en-US" sz="2400" dirty="0">
              <a:latin typeface="Calibri" panose="020F0502020204030204" pitchFamily="34" charset="0"/>
              <a:ea typeface="Calibri" panose="020F0502020204030204" pitchFamily="34" charset="0"/>
            </a:endParaRPr>
          </a:p>
          <a:p>
            <a:pPr>
              <a:spcBef>
                <a:spcPts val="0"/>
              </a:spcBef>
              <a:spcAft>
                <a:spcPts val="0"/>
              </a:spcAft>
            </a:pPr>
            <a:endParaRPr lang="en-US" sz="2400" dirty="0">
              <a:latin typeface="Calibri" panose="020F0502020204030204" pitchFamily="34" charset="0"/>
              <a:ea typeface="Calibri" panose="020F0502020204030204" pitchFamily="34" charset="0"/>
            </a:endParaRPr>
          </a:p>
          <a:p>
            <a:pPr>
              <a:spcBef>
                <a:spcPts val="0"/>
              </a:spcBef>
              <a:spcAft>
                <a:spcPts val="0"/>
              </a:spcAft>
            </a:pPr>
            <a:br>
              <a:rPr lang="en-US" sz="2400" dirty="0">
                <a:latin typeface="Calibri" panose="020F0502020204030204" pitchFamily="34" charset="0"/>
                <a:ea typeface="Calibri" panose="020F0502020204030204" pitchFamily="34" charset="0"/>
              </a:rPr>
            </a:br>
            <a:r>
              <a:rPr lang="en-US" sz="2000" b="1" dirty="0">
                <a:latin typeface="Calibri" panose="020F0502020204030204" pitchFamily="34" charset="0"/>
                <a:ea typeface="Calibri" panose="020F0502020204030204" pitchFamily="34" charset="0"/>
              </a:rPr>
              <a:t>School-Based Behavioral Health Student Peer Educator Pilot Program</a:t>
            </a:r>
          </a:p>
          <a:p>
            <a:pPr>
              <a:spcBef>
                <a:spcPts val="0"/>
              </a:spcBef>
              <a:spcAft>
                <a:spcPts val="0"/>
              </a:spcAft>
            </a:pPr>
            <a:endParaRPr lang="en-US" sz="1100" b="1" dirty="0">
              <a:latin typeface="Calibri" panose="020F0502020204030204" pitchFamily="34" charset="0"/>
              <a:ea typeface="Calibri" panose="020F0502020204030204" pitchFamily="34" charset="0"/>
            </a:endParaRPr>
          </a:p>
          <a:p>
            <a:pPr>
              <a:spcBef>
                <a:spcPts val="0"/>
              </a:spcBef>
              <a:spcAft>
                <a:spcPts val="0"/>
              </a:spcAft>
            </a:pPr>
            <a:r>
              <a:rPr lang="en-US" sz="2000" b="1" dirty="0">
                <a:latin typeface="Calibri" panose="020F0502020204030204" pitchFamily="34" charset="0"/>
                <a:ea typeface="Calibri" panose="020F0502020204030204" pitchFamily="34" charset="0"/>
              </a:rPr>
              <a:t>Tuesday, February 6, 2024 |  1:00 PM – 2:00 PM </a:t>
            </a:r>
            <a:br>
              <a:rPr lang="en-US" sz="2400" dirty="0">
                <a:highlight>
                  <a:srgbClr val="FFFF00"/>
                </a:highlight>
                <a:latin typeface="Calibri" panose="020F0502020204030204" pitchFamily="34" charset="0"/>
                <a:ea typeface="Calibri" panose="020F0502020204030204" pitchFamily="34" charset="0"/>
              </a:rPr>
            </a:br>
            <a:endParaRPr lang="en-US" altLang="en-US" sz="2400" b="1" dirty="0">
              <a:highlight>
                <a:srgbClr val="FFFF00"/>
              </a:highlight>
              <a:cs typeface="Calibri" panose="020F0502020204030204" pitchFamily="34" charset="0"/>
            </a:endParaRPr>
          </a:p>
          <a:p>
            <a:pPr algn="r">
              <a:spcBef>
                <a:spcPts val="0"/>
              </a:spcBef>
            </a:pPr>
            <a:endParaRPr lang="en-US" altLang="en-US" sz="1400" dirty="0">
              <a:ea typeface="Cambria" panose="02040503050406030204" pitchFamily="18" charset="0"/>
            </a:endParaRPr>
          </a:p>
          <a:p>
            <a:pPr algn="r">
              <a:spcBef>
                <a:spcPts val="0"/>
              </a:spcBef>
            </a:pPr>
            <a:endParaRPr lang="en-US" altLang="en-US" sz="1400" dirty="0"/>
          </a:p>
          <a:p>
            <a:pPr algn="r">
              <a:spcBef>
                <a:spcPts val="0"/>
              </a:spcBef>
            </a:pPr>
            <a:endParaRPr lang="en-US" altLang="en-US" sz="1400" dirty="0"/>
          </a:p>
          <a:p>
            <a:pPr algn="r">
              <a:spcBef>
                <a:spcPts val="0"/>
              </a:spcBef>
            </a:pPr>
            <a:endParaRPr lang="en-US" altLang="en-US" sz="1600" dirty="0"/>
          </a:p>
          <a:p>
            <a:pPr algn="l">
              <a:spcBef>
                <a:spcPts val="0"/>
              </a:spcBef>
            </a:pPr>
            <a:endParaRPr lang="en-US" altLang="en-US" sz="2600" b="1" dirty="0"/>
          </a:p>
          <a:p>
            <a:pPr algn="l">
              <a:spcBef>
                <a:spcPts val="0"/>
              </a:spcBef>
            </a:pPr>
            <a:endParaRPr lang="en-US" altLang="en-US" sz="2600" b="1" dirty="0"/>
          </a:p>
        </p:txBody>
      </p:sp>
      <p:sp>
        <p:nvSpPr>
          <p:cNvPr id="8" name="Line 4"/>
          <p:cNvSpPr>
            <a:spLocks noChangeShapeType="1"/>
          </p:cNvSpPr>
          <p:nvPr/>
        </p:nvSpPr>
        <p:spPr bwMode="auto">
          <a:xfrm flipH="1">
            <a:off x="895243" y="111132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34591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t>Eligibility Requirements (p. 11)</a:t>
            </a:r>
          </a:p>
        </p:txBody>
      </p:sp>
      <p:sp>
        <p:nvSpPr>
          <p:cNvPr id="6148" name="Line 4"/>
          <p:cNvSpPr>
            <a:spLocks noChangeShapeType="1"/>
          </p:cNvSpPr>
          <p:nvPr/>
        </p:nvSpPr>
        <p:spPr bwMode="auto">
          <a:xfrm flipH="1">
            <a:off x="1066800" y="660777"/>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10</a:t>
            </a:fld>
            <a:endParaRPr lang="en-US" dirty="0"/>
          </a:p>
        </p:txBody>
      </p:sp>
      <p:sp>
        <p:nvSpPr>
          <p:cNvPr id="7" name="Rectangle 3"/>
          <p:cNvSpPr txBox="1">
            <a:spLocks noChangeArrowheads="1"/>
          </p:cNvSpPr>
          <p:nvPr/>
        </p:nvSpPr>
        <p:spPr bwMode="auto">
          <a:xfrm>
            <a:off x="984069" y="660777"/>
            <a:ext cx="7169331" cy="465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a:lstStyle>
          <a:p>
            <a:pPr marL="0" indent="0" defTabSz="914400">
              <a:buFontTx/>
              <a:buNone/>
            </a:pPr>
            <a:endParaRPr lang="en-US" sz="1350" b="1" kern="0" dirty="0"/>
          </a:p>
          <a:p>
            <a:pPr marL="0" indent="0" defTabSz="914400">
              <a:buFontTx/>
              <a:buNone/>
            </a:pPr>
            <a:r>
              <a:rPr lang="en-US" sz="2000" b="1" kern="0" dirty="0">
                <a:latin typeface="Tw Cen MT" panose="020B0602020104020603" pitchFamily="34" charset="0"/>
              </a:rPr>
              <a:t>Eligibility Criteria (pg. 11)</a:t>
            </a:r>
            <a:br>
              <a:rPr lang="en-US" sz="2000" b="1" kern="0" dirty="0">
                <a:latin typeface="Tw Cen MT" panose="020B0602020104020603" pitchFamily="34" charset="0"/>
              </a:rPr>
            </a:br>
            <a:r>
              <a:rPr lang="en-US" sz="2000" kern="0" dirty="0">
                <a:latin typeface="Tw Cen MT" panose="020B0602020104020603" pitchFamily="34" charset="0"/>
              </a:rPr>
              <a:t>Eligible entities who can apply for grant funds under this RFA are:</a:t>
            </a:r>
          </a:p>
          <a:p>
            <a:pPr marL="0" indent="0">
              <a:buNone/>
            </a:pPr>
            <a:r>
              <a:rPr lang="en-US" sz="2000" dirty="0">
                <a:latin typeface="Tw Cen MT" panose="020B0602020104020603" pitchFamily="34" charset="0"/>
              </a:rPr>
              <a:t>1. Non-governmental entity.</a:t>
            </a:r>
          </a:p>
          <a:p>
            <a:pPr marL="0" indent="0">
              <a:buNone/>
            </a:pPr>
            <a:r>
              <a:rPr lang="en-US" sz="2000" dirty="0">
                <a:latin typeface="Tw Cen MT" panose="020B0602020104020603" pitchFamily="34" charset="0"/>
              </a:rPr>
              <a:t>2. Located within the District of Columbia.</a:t>
            </a:r>
          </a:p>
          <a:p>
            <a:pPr marL="0" indent="0">
              <a:buNone/>
            </a:pPr>
            <a:r>
              <a:rPr lang="en-US" sz="2000" dirty="0">
                <a:latin typeface="Tw Cen MT" panose="020B0602020104020603" pitchFamily="34" charset="0"/>
              </a:rPr>
              <a:t>3. Eligible to participate in District-funded programs (not debarred) as evidenced by an exclusion verification.</a:t>
            </a:r>
          </a:p>
          <a:p>
            <a:pPr marL="0" indent="0">
              <a:buNone/>
            </a:pPr>
            <a:r>
              <a:rPr lang="en-US" sz="2000" dirty="0">
                <a:latin typeface="Tw Cen MT" panose="020B0602020104020603" pitchFamily="34" charset="0"/>
              </a:rPr>
              <a:t>4. Agree to use these funds to supplement and not supplant existing behavioral health services.</a:t>
            </a:r>
          </a:p>
          <a:p>
            <a:pPr marL="0" indent="0">
              <a:buNone/>
            </a:pPr>
            <a:r>
              <a:rPr lang="en-US" sz="2000" dirty="0">
                <a:latin typeface="Tw Cen MT" panose="020B0602020104020603" pitchFamily="34" charset="0"/>
              </a:rPr>
              <a:t>5. Must be in good standing with the District of Columbia.</a:t>
            </a:r>
          </a:p>
          <a:p>
            <a:pPr marL="0" indent="0">
              <a:buNone/>
            </a:pPr>
            <a:r>
              <a:rPr lang="en-US" sz="2000" dirty="0">
                <a:latin typeface="Tw Cen MT" panose="020B0602020104020603" pitchFamily="34" charset="0"/>
              </a:rPr>
              <a:t>6. Must have a minimum of three (3) years of experience in the recruiting, training, and supervising student peer educators.</a:t>
            </a:r>
          </a:p>
          <a:p>
            <a:pPr marL="0" indent="0" defTabSz="914400">
              <a:buNone/>
            </a:pPr>
            <a:endParaRPr lang="en-US" sz="1600" kern="0" dirty="0">
              <a:latin typeface="Tw Cen MT" panose="020B0602020104020603" pitchFamily="34" charset="0"/>
            </a:endParaRPr>
          </a:p>
          <a:p>
            <a:pPr marL="0" indent="0" defTabSz="914400">
              <a:buNone/>
            </a:pPr>
            <a:endParaRPr lang="en-US" sz="1400" kern="0" dirty="0">
              <a:latin typeface="Tw Cen MT" panose="020B0602020104020603" pitchFamily="34" charset="0"/>
              <a:ea typeface="Cambria" panose="02040503050406030204" pitchFamily="18" charset="0"/>
            </a:endParaRPr>
          </a:p>
        </p:txBody>
      </p:sp>
    </p:spTree>
    <p:extLst>
      <p:ext uri="{BB962C8B-B14F-4D97-AF65-F5344CB8AC3E}">
        <p14:creationId xmlns:p14="http://schemas.microsoft.com/office/powerpoint/2010/main" val="1361272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t>Performance Requirements (p. 13)</a:t>
            </a:r>
          </a:p>
        </p:txBody>
      </p:sp>
      <p:sp>
        <p:nvSpPr>
          <p:cNvPr id="6148" name="Line 4"/>
          <p:cNvSpPr>
            <a:spLocks noChangeShapeType="1"/>
          </p:cNvSpPr>
          <p:nvPr/>
        </p:nvSpPr>
        <p:spPr bwMode="auto">
          <a:xfrm flipH="1">
            <a:off x="1066800" y="660777"/>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11</a:t>
            </a:fld>
            <a:endParaRPr lang="en-US" dirty="0"/>
          </a:p>
        </p:txBody>
      </p:sp>
      <p:sp>
        <p:nvSpPr>
          <p:cNvPr id="7" name="Rectangle 3"/>
          <p:cNvSpPr txBox="1">
            <a:spLocks noChangeArrowheads="1"/>
          </p:cNvSpPr>
          <p:nvPr/>
        </p:nvSpPr>
        <p:spPr bwMode="auto">
          <a:xfrm>
            <a:off x="984069" y="660777"/>
            <a:ext cx="7169331" cy="465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a:lstStyle>
          <a:p>
            <a:pPr marL="0" indent="0" defTabSz="914400">
              <a:buFontTx/>
              <a:buNone/>
            </a:pPr>
            <a:r>
              <a:rPr lang="en-US" sz="1800" b="1" kern="0" dirty="0">
                <a:latin typeface="Tw Cen MT" panose="020B0602020104020603" pitchFamily="34" charset="0"/>
              </a:rPr>
              <a:t>Experience Criteria (pg. 13)</a:t>
            </a:r>
          </a:p>
          <a:p>
            <a:pPr marL="0" indent="0" defTabSz="914400">
              <a:buFontTx/>
              <a:buNone/>
            </a:pPr>
            <a:r>
              <a:rPr lang="en-US" sz="1800" kern="0" dirty="0">
                <a:latin typeface="Tw Cen MT" panose="020B0602020104020603" pitchFamily="34" charset="0"/>
              </a:rPr>
              <a:t>Those applying should meet the following criteria: </a:t>
            </a:r>
          </a:p>
          <a:p>
            <a:pPr marL="228600" lvl="0" indent="-228600">
              <a:buFont typeface="+mj-lt"/>
              <a:buAutoNum type="arabicPeriod"/>
            </a:pPr>
            <a:r>
              <a:rPr lang="en-US" sz="1800" dirty="0">
                <a:latin typeface="Tw Cen MT" panose="020B0602020104020603" pitchFamily="34" charset="0"/>
              </a:rPr>
              <a:t>Comply with all applicable District licensing, accreditation, and certification requirements, as of the due date of the application.</a:t>
            </a:r>
          </a:p>
          <a:p>
            <a:pPr marL="228600" lvl="0" indent="-228600">
              <a:buFont typeface="+mj-lt"/>
              <a:buAutoNum type="arabicPeriod"/>
            </a:pPr>
            <a:r>
              <a:rPr lang="en-US" sz="1800" dirty="0">
                <a:latin typeface="Tw Cen MT" panose="020B0602020104020603" pitchFamily="34" charset="0"/>
              </a:rPr>
              <a:t>Identify and provide the names of schools with which the applicant intends to partner with at least 3 public and public charter school high schools, with a preference for schools identified in Cohort 1 of DBH’s first year of implementation of the expansion of school behavioral health services or schools located in Wards 5, 7, or 8.</a:t>
            </a:r>
          </a:p>
          <a:p>
            <a:pPr marL="228600" lvl="0" indent="-228600">
              <a:buFont typeface="+mj-lt"/>
              <a:buAutoNum type="arabicPeriod"/>
            </a:pPr>
            <a:r>
              <a:rPr lang="en-US" sz="1800" dirty="0">
                <a:latin typeface="Tw Cen MT" panose="020B0602020104020603" pitchFamily="34" charset="0"/>
              </a:rPr>
              <a:t>Identify the types of interventions the applicant will train peer educators to perform and target numbers for each intervention type. </a:t>
            </a:r>
          </a:p>
          <a:p>
            <a:pPr marL="228600" lvl="0" indent="-228600">
              <a:buFont typeface="+mj-lt"/>
              <a:buAutoNum type="arabicPeriod"/>
            </a:pPr>
            <a:r>
              <a:rPr lang="en-US" sz="1800" dirty="0">
                <a:latin typeface="Tw Cen MT" panose="020B0602020104020603" pitchFamily="34" charset="0"/>
              </a:rPr>
              <a:t>Identify the maximum number of peer educators the applicant plans to recruit, train, and supervise.</a:t>
            </a:r>
          </a:p>
          <a:p>
            <a:pPr marL="228600" lvl="0" indent="-228600">
              <a:buFont typeface="+mj-lt"/>
              <a:buAutoNum type="arabicPeriod"/>
            </a:pPr>
            <a:r>
              <a:rPr lang="en-US" sz="1800" dirty="0">
                <a:latin typeface="Tw Cen MT" panose="020B0602020104020603" pitchFamily="34" charset="0"/>
              </a:rPr>
              <a:t>Have experience providing training, workshops, and programming to youth ages 14 to 21 on behavioral health, resiliency, and workforce readiness.</a:t>
            </a:r>
          </a:p>
          <a:p>
            <a:pPr marL="228600" lvl="0" indent="-228600">
              <a:buFont typeface="+mj-lt"/>
              <a:buAutoNum type="arabicPeriod"/>
            </a:pPr>
            <a:r>
              <a:rPr lang="en-US" sz="1800" dirty="0">
                <a:latin typeface="Tw Cen MT" panose="020B0602020104020603" pitchFamily="34" charset="0"/>
              </a:rPr>
              <a:t>Have experience in training youth on how to engage with peers, how to provide training and collaborate within a school setting.  </a:t>
            </a:r>
          </a:p>
        </p:txBody>
      </p:sp>
    </p:spTree>
    <p:extLst>
      <p:ext uri="{BB962C8B-B14F-4D97-AF65-F5344CB8AC3E}">
        <p14:creationId xmlns:p14="http://schemas.microsoft.com/office/powerpoint/2010/main" val="61056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t>Target Population (p. 13)</a:t>
            </a:r>
          </a:p>
        </p:txBody>
      </p:sp>
      <p:sp>
        <p:nvSpPr>
          <p:cNvPr id="6148" name="Line 4"/>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12</a:t>
            </a:fld>
            <a:endParaRPr lang="en-US" dirty="0"/>
          </a:p>
        </p:txBody>
      </p:sp>
      <p:sp>
        <p:nvSpPr>
          <p:cNvPr id="7" name="Rectangle 3"/>
          <p:cNvSpPr txBox="1">
            <a:spLocks noChangeArrowheads="1"/>
          </p:cNvSpPr>
          <p:nvPr/>
        </p:nvSpPr>
        <p:spPr bwMode="auto">
          <a:xfrm>
            <a:off x="1066800" y="849294"/>
            <a:ext cx="7485063" cy="389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a:lstStyle>
          <a:p>
            <a:pPr marL="0" indent="0" defTabSz="914400">
              <a:buNone/>
            </a:pPr>
            <a:r>
              <a:rPr lang="en-US" sz="1400" dirty="0">
                <a:latin typeface="Tw Cen MT" panose="020B0602020104020603" pitchFamily="34" charset="0"/>
              </a:rPr>
              <a:t>The target population covers youth currently enrolled in High School within the District of Columbia public and public charter schools, with a preference for schools identified in Cohort 1 of the School Behavioral Health Expansion implemented by DBH or located in Wards 5, 7, or 8</a:t>
            </a:r>
            <a:r>
              <a:rPr lang="en-US" sz="2400" dirty="0"/>
              <a:t>.</a:t>
            </a:r>
          </a:p>
          <a:p>
            <a:pPr marL="0" indent="0" defTabSz="914400">
              <a:buNone/>
            </a:pPr>
            <a:r>
              <a:rPr lang="en-US" sz="2400" kern="0" dirty="0">
                <a:ea typeface="Cambria" panose="02040503050406030204" pitchFamily="18" charset="0"/>
              </a:rPr>
              <a:t>	</a:t>
            </a:r>
          </a:p>
        </p:txBody>
      </p:sp>
      <p:pic>
        <p:nvPicPr>
          <p:cNvPr id="1026" name="Picture 2" descr="Peer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480" y="1763695"/>
            <a:ext cx="6812280" cy="399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06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t>Location of Services (p.13)</a:t>
            </a:r>
          </a:p>
        </p:txBody>
      </p:sp>
      <p:sp>
        <p:nvSpPr>
          <p:cNvPr id="6148" name="Line 4"/>
          <p:cNvSpPr>
            <a:spLocks noChangeShapeType="1"/>
          </p:cNvSpPr>
          <p:nvPr/>
        </p:nvSpPr>
        <p:spPr bwMode="auto">
          <a:xfrm flipH="1">
            <a:off x="1066801" y="677781"/>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a:xfrm>
            <a:off x="7716097" y="6515549"/>
            <a:ext cx="1289539" cy="337651"/>
          </a:xfrm>
        </p:spPr>
        <p:txBody>
          <a:bodyPr/>
          <a:lstStyle/>
          <a:p>
            <a:pPr>
              <a:defRPr/>
            </a:pPr>
            <a:fld id="{4537384E-86E4-45D8-B313-D6638C7ED0DF}" type="slidenum">
              <a:rPr lang="en-US" smtClean="0"/>
              <a:pPr>
                <a:defRPr/>
              </a:pPr>
              <a:t>13</a:t>
            </a:fld>
            <a:endParaRPr lang="en-US" dirty="0"/>
          </a:p>
        </p:txBody>
      </p:sp>
      <p:sp>
        <p:nvSpPr>
          <p:cNvPr id="7" name="Rectangle 3"/>
          <p:cNvSpPr txBox="1">
            <a:spLocks noChangeArrowheads="1"/>
          </p:cNvSpPr>
          <p:nvPr/>
        </p:nvSpPr>
        <p:spPr bwMode="auto">
          <a:xfrm>
            <a:off x="984069" y="917532"/>
            <a:ext cx="7169332" cy="515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a:lstStyle>
          <a:p>
            <a:pPr defTabSz="914400"/>
            <a:endParaRPr lang="en-US" sz="1400" kern="0" dirty="0">
              <a:latin typeface="Tw Cen MT" panose="020B0602020104020603" pitchFamily="34" charset="0"/>
              <a:ea typeface="Cambria" panose="02040503050406030204" pitchFamily="18" charset="0"/>
            </a:endParaRPr>
          </a:p>
          <a:p>
            <a:pPr marL="0" indent="0" defTabSz="914400">
              <a:buNone/>
            </a:pPr>
            <a:r>
              <a:rPr lang="en-US" sz="2400" dirty="0">
                <a:latin typeface="Tw Cen MT" panose="020B0602020104020603" pitchFamily="34" charset="0"/>
              </a:rPr>
              <a:t>Services associated with this grant must take place in the District of Columbia Public Schools and/or Public Charter Schools.</a:t>
            </a:r>
          </a:p>
          <a:p>
            <a:pPr marL="0" indent="0" defTabSz="914400">
              <a:buNone/>
            </a:pPr>
            <a:endParaRPr lang="en-US" sz="2400" b="1" kern="0" dirty="0">
              <a:highlight>
                <a:srgbClr val="FFFF00"/>
              </a:highlight>
              <a:latin typeface="Tw Cen MT" panose="020B0602020104020603" pitchFamily="34" charset="0"/>
              <a:ea typeface="Cambria" panose="02040503050406030204" pitchFamily="18" charset="0"/>
            </a:endParaRPr>
          </a:p>
          <a:p>
            <a:pPr defTabSz="914400"/>
            <a:endParaRPr lang="en-US" sz="1400" b="1" kern="0" dirty="0">
              <a:solidFill>
                <a:srgbClr val="FF0000"/>
              </a:solidFill>
              <a:highlight>
                <a:srgbClr val="FFFF00"/>
              </a:highlight>
              <a:latin typeface="Tw Cen MT" panose="020B0602020104020603" pitchFamily="34" charset="0"/>
              <a:ea typeface="Cambria" panose="02040503050406030204" pitchFamily="18" charset="0"/>
            </a:endParaRPr>
          </a:p>
          <a:p>
            <a:pPr marL="0" indent="0" defTabSz="914400">
              <a:buNone/>
            </a:pPr>
            <a:endParaRPr lang="en-US" sz="1400" kern="0" dirty="0">
              <a:latin typeface="Tw Cen MT" panose="020B0602020104020603" pitchFamily="34" charset="0"/>
              <a:ea typeface="Cambria" panose="02040503050406030204" pitchFamily="18" charset="0"/>
            </a:endParaRPr>
          </a:p>
        </p:txBody>
      </p:sp>
    </p:spTree>
    <p:extLst>
      <p:ext uri="{BB962C8B-B14F-4D97-AF65-F5344CB8AC3E}">
        <p14:creationId xmlns:p14="http://schemas.microsoft.com/office/powerpoint/2010/main" val="3358606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t>Scope of Services (pgs. 13-14)</a:t>
            </a: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14</a:t>
            </a:fld>
            <a:endParaRPr lang="en-US" dirty="0"/>
          </a:p>
        </p:txBody>
      </p:sp>
      <p:sp>
        <p:nvSpPr>
          <p:cNvPr id="7" name="Rectangle 3"/>
          <p:cNvSpPr txBox="1">
            <a:spLocks noChangeArrowheads="1"/>
          </p:cNvSpPr>
          <p:nvPr/>
        </p:nvSpPr>
        <p:spPr bwMode="auto">
          <a:xfrm>
            <a:off x="1028700" y="910547"/>
            <a:ext cx="7086600" cy="5036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a:lstStyle>
          <a:p>
            <a:pPr marL="0" indent="0">
              <a:buNone/>
            </a:pPr>
            <a:r>
              <a:rPr lang="en-US" sz="1400" dirty="0">
                <a:latin typeface="Tw Cen MT" panose="020B0602020104020603" pitchFamily="34" charset="0"/>
              </a:rPr>
              <a:t>The coordinating grantee organization shall:</a:t>
            </a:r>
          </a:p>
          <a:p>
            <a:pPr marL="0" indent="0">
              <a:buNone/>
            </a:pPr>
            <a:r>
              <a:rPr lang="en-US" sz="1400" dirty="0">
                <a:latin typeface="Tw Cen MT" panose="020B0602020104020603" pitchFamily="34" charset="0"/>
              </a:rPr>
              <a:t>A. Develop and collect behavioral health training curricula for peer educator training</a:t>
            </a:r>
          </a:p>
          <a:p>
            <a:pPr marL="0" indent="0">
              <a:buNone/>
            </a:pPr>
            <a:r>
              <a:rPr lang="en-US" sz="1400" dirty="0">
                <a:latin typeface="Tw Cen MT" panose="020B0602020104020603" pitchFamily="34" charset="0"/>
              </a:rPr>
              <a:t>B.  Collect and share on the public dashboard or database data on the peer educators' activities</a:t>
            </a:r>
          </a:p>
          <a:p>
            <a:pPr marL="0" indent="0">
              <a:buNone/>
            </a:pPr>
            <a:r>
              <a:rPr lang="en-US" sz="1400" dirty="0">
                <a:latin typeface="Tw Cen MT" panose="020B0602020104020603" pitchFamily="34" charset="0"/>
              </a:rPr>
              <a:t>C.  Compile and maintain a public dashboard or database of information on the public and public charter schools in the pilot program, which shall include:</a:t>
            </a:r>
          </a:p>
          <a:p>
            <a:pPr marL="0" indent="0">
              <a:buNone/>
            </a:pPr>
            <a:r>
              <a:rPr lang="en-US" sz="1400" dirty="0">
                <a:latin typeface="Tw Cen MT" panose="020B0602020104020603" pitchFamily="34" charset="0"/>
              </a:rPr>
              <a:t>	(i) The contact information and school location of clinicians and peer educators; which will provide a mechanism for students/families to contact behavioral health staff in the school</a:t>
            </a:r>
          </a:p>
          <a:p>
            <a:pPr marL="0" indent="0">
              <a:buNone/>
            </a:pPr>
            <a:r>
              <a:rPr lang="en-US" sz="1400" dirty="0">
                <a:latin typeface="Tw Cen MT" panose="020B0602020104020603" pitchFamily="34" charset="0"/>
              </a:rPr>
              <a:t>	(ii) Information on school services and programs; and </a:t>
            </a:r>
            <a:r>
              <a:rPr lang="en-US" sz="1400" b="1" dirty="0">
                <a:latin typeface="Tw Cen MT" panose="020B0602020104020603" pitchFamily="34" charset="0"/>
              </a:rPr>
              <a:t>(iii)</a:t>
            </a:r>
            <a:r>
              <a:rPr lang="en-US" sz="1400" dirty="0">
                <a:latin typeface="Tw Cen MT" panose="020B0602020104020603" pitchFamily="34" charset="0"/>
              </a:rPr>
              <a:t> collaborate on a method for students and caregivers to make appointments with behavioral health staff and submit referrals for services.</a:t>
            </a:r>
          </a:p>
          <a:p>
            <a:pPr marL="0" indent="0">
              <a:buNone/>
            </a:pPr>
            <a:r>
              <a:rPr lang="en-US" sz="1400" dirty="0">
                <a:latin typeface="Tw Cen MT" panose="020B0602020104020603" pitchFamily="34" charset="0"/>
              </a:rPr>
              <a:t>D.  After receiving training - peer educators shall perform at least 3 of the following activities:</a:t>
            </a:r>
          </a:p>
          <a:p>
            <a:pPr marL="0" indent="0">
              <a:buNone/>
            </a:pPr>
            <a:r>
              <a:rPr lang="en-US" sz="1400" dirty="0">
                <a:latin typeface="Tw Cen MT" panose="020B0602020104020603" pitchFamily="34" charset="0"/>
              </a:rPr>
              <a:t>	(i.) Conducting behavioral health classroom presentations and trainings in the   </a:t>
            </a:r>
          </a:p>
          <a:p>
            <a:pPr marL="0" indent="0">
              <a:buNone/>
            </a:pPr>
            <a:r>
              <a:rPr lang="en-US" sz="1400" dirty="0">
                <a:latin typeface="Tw Cen MT" panose="020B0602020104020603" pitchFamily="34" charset="0"/>
              </a:rPr>
              <a:t>                   presence of a qualified practitioner;</a:t>
            </a:r>
          </a:p>
          <a:p>
            <a:pPr marL="0" indent="0">
              <a:buNone/>
            </a:pPr>
            <a:r>
              <a:rPr lang="en-US" sz="1400" dirty="0">
                <a:latin typeface="Tw Cen MT" panose="020B0602020104020603" pitchFamily="34" charset="0"/>
              </a:rPr>
              <a:t>	(ii.) Work with school clinicians and staff to co-lead support groups;</a:t>
            </a:r>
          </a:p>
          <a:p>
            <a:pPr marL="0" indent="0">
              <a:buNone/>
            </a:pPr>
            <a:r>
              <a:rPr lang="en-US" sz="1400" dirty="0">
                <a:latin typeface="Tw Cen MT" panose="020B0602020104020603" pitchFamily="34" charset="0"/>
              </a:rPr>
              <a:t>	(iii) After materials are vetted through the mental health team and school                  </a:t>
            </a:r>
          </a:p>
          <a:p>
            <a:pPr marL="0" indent="0">
              <a:buNone/>
            </a:pPr>
            <a:r>
              <a:rPr lang="en-US" sz="1400" dirty="0">
                <a:latin typeface="Tw Cen MT" panose="020B0602020104020603" pitchFamily="34" charset="0"/>
              </a:rPr>
              <a:t>                   administration, peer educators will distribute paper and electronic materials on       </a:t>
            </a:r>
          </a:p>
          <a:p>
            <a:pPr marL="0" indent="0">
              <a:buNone/>
            </a:pPr>
            <a:r>
              <a:rPr lang="en-US" sz="1400" dirty="0">
                <a:latin typeface="Tw Cen MT" panose="020B0602020104020603" pitchFamily="34" charset="0"/>
              </a:rPr>
              <a:t>                   behavioral health services and resources and resilience-building topics.</a:t>
            </a:r>
          </a:p>
          <a:p>
            <a:pPr marL="0" indent="0">
              <a:buNone/>
            </a:pPr>
            <a:r>
              <a:rPr lang="en-US" sz="1400" dirty="0">
                <a:latin typeface="Tw Cen MT" panose="020B0602020104020603" pitchFamily="34" charset="0"/>
              </a:rPr>
              <a:t>	(iv) Conducting individual education sessions with students on behavioral health and   </a:t>
            </a:r>
          </a:p>
          <a:p>
            <a:pPr marL="0" indent="0">
              <a:buNone/>
            </a:pPr>
            <a:r>
              <a:rPr lang="en-US" sz="1400" dirty="0">
                <a:latin typeface="Tw Cen MT" panose="020B0602020104020603" pitchFamily="34" charset="0"/>
              </a:rPr>
              <a:t>                  resilience-building topics.</a:t>
            </a:r>
          </a:p>
        </p:txBody>
      </p:sp>
    </p:spTree>
    <p:extLst>
      <p:ext uri="{BB962C8B-B14F-4D97-AF65-F5344CB8AC3E}">
        <p14:creationId xmlns:p14="http://schemas.microsoft.com/office/powerpoint/2010/main" val="2478008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FE630-F7EB-1E40-34A5-41826C784E70}"/>
              </a:ext>
            </a:extLst>
          </p:cNvPr>
          <p:cNvSpPr>
            <a:spLocks noGrp="1"/>
          </p:cNvSpPr>
          <p:nvPr>
            <p:ph idx="1"/>
          </p:nvPr>
        </p:nvSpPr>
        <p:spPr/>
        <p:txBody>
          <a:bodyPr/>
          <a:lstStyle/>
          <a:p>
            <a:pPr marL="0" indent="0">
              <a:buNone/>
            </a:pPr>
            <a:r>
              <a:rPr lang="en-US" sz="1400" dirty="0"/>
              <a:t>E</a:t>
            </a:r>
            <a:r>
              <a:rPr lang="en-US" sz="1400" b="1" dirty="0"/>
              <a:t>.</a:t>
            </a:r>
            <a:r>
              <a:rPr lang="en-US" sz="1400" dirty="0"/>
              <a:t> Peer educators may perform the following additional activities:</a:t>
            </a:r>
          </a:p>
          <a:p>
            <a:pPr marL="0" indent="0">
              <a:buNone/>
            </a:pPr>
            <a:r>
              <a:rPr lang="en-US" sz="1400" b="1" dirty="0"/>
              <a:t>	</a:t>
            </a:r>
            <a:r>
              <a:rPr lang="en-US" sz="1400" dirty="0"/>
              <a:t>(i) In collaboration with school personnel create and lead school and community events 	and programs related to behavioral health issues</a:t>
            </a:r>
          </a:p>
          <a:p>
            <a:pPr marL="0" indent="0">
              <a:buNone/>
            </a:pPr>
            <a:r>
              <a:rPr lang="en-US" sz="1400" dirty="0"/>
              <a:t>	(ii) With the permission of the school and mental health team, create a website that 	includes school behavioral health services and resources and behavioral health 	educational information (all information would be vetted by the mental health team in   </a:t>
            </a:r>
          </a:p>
          <a:p>
            <a:pPr marL="0" indent="0">
              <a:buNone/>
            </a:pPr>
            <a:r>
              <a:rPr lang="en-US" sz="1400" dirty="0"/>
              <a:t>                       the school);</a:t>
            </a:r>
          </a:p>
          <a:p>
            <a:pPr marL="0" indent="0">
              <a:buNone/>
            </a:pPr>
            <a:r>
              <a:rPr lang="en-US" sz="1400" dirty="0"/>
              <a:t>	(iii) Create a survey for students to help identify unmet behavioral health needs and </a:t>
            </a:r>
          </a:p>
          <a:p>
            <a:pPr marL="0" indent="0">
              <a:buNone/>
            </a:pPr>
            <a:r>
              <a:rPr lang="en-US" sz="1400" dirty="0"/>
              <a:t>                       resources in the school and community.  </a:t>
            </a:r>
          </a:p>
          <a:p>
            <a:pPr marL="0" indent="0">
              <a:buNone/>
            </a:pPr>
            <a:r>
              <a:rPr lang="en-US" sz="1400" dirty="0"/>
              <a:t>	(iv) Partnering with a DC Prevention Center to strategize how to increase youth access </a:t>
            </a:r>
          </a:p>
          <a:p>
            <a:pPr marL="0" indent="0">
              <a:buNone/>
            </a:pPr>
            <a:r>
              <a:rPr lang="en-US" sz="1400" dirty="0"/>
              <a:t>                       to  drug prevention programming and resources;</a:t>
            </a:r>
          </a:p>
          <a:p>
            <a:pPr marL="0" indent="0">
              <a:buNone/>
            </a:pPr>
            <a:r>
              <a:rPr lang="en-US" sz="1400" dirty="0"/>
              <a:t>	(v) Partnering with governmental and non-governmental youth and adult peer support 	specialists; and</a:t>
            </a:r>
          </a:p>
          <a:p>
            <a:pPr marL="0" indent="0">
              <a:buNone/>
            </a:pPr>
            <a:r>
              <a:rPr lang="en-US" sz="1400" dirty="0"/>
              <a:t>	(vi) Any other school approved activities or interventions that increase student access  </a:t>
            </a:r>
          </a:p>
          <a:p>
            <a:pPr marL="0" indent="0">
              <a:buNone/>
            </a:pPr>
            <a:r>
              <a:rPr lang="en-US" sz="1400" dirty="0"/>
              <a:t>                        to  school and community based behavioral health services and resources, and     </a:t>
            </a:r>
          </a:p>
          <a:p>
            <a:pPr marL="0" indent="0">
              <a:buNone/>
            </a:pPr>
            <a:r>
              <a:rPr lang="en-US" sz="1400" dirty="0"/>
              <a:t>                        behavioral 	health information.</a:t>
            </a:r>
          </a:p>
        </p:txBody>
      </p:sp>
      <p:sp>
        <p:nvSpPr>
          <p:cNvPr id="4" name="Slide Number Placeholder 3">
            <a:extLst>
              <a:ext uri="{FF2B5EF4-FFF2-40B4-BE49-F238E27FC236}">
                <a16:creationId xmlns:a16="http://schemas.microsoft.com/office/drawing/2014/main" id="{F3A5030D-F9C7-00E0-2BD1-4C7342AD69F1}"/>
              </a:ext>
            </a:extLst>
          </p:cNvPr>
          <p:cNvSpPr>
            <a:spLocks noGrp="1"/>
          </p:cNvSpPr>
          <p:nvPr>
            <p:ph type="sldNum" sz="quarter" idx="12"/>
          </p:nvPr>
        </p:nvSpPr>
        <p:spPr/>
        <p:txBody>
          <a:bodyPr/>
          <a:lstStyle/>
          <a:p>
            <a:pPr>
              <a:defRPr/>
            </a:pPr>
            <a:fld id="{62E25340-54C0-4D97-AA52-D61C6E857B51}" type="slidenum">
              <a:rPr lang="en-US" smtClean="0"/>
              <a:pPr>
                <a:defRPr/>
              </a:pPr>
              <a:t>15</a:t>
            </a:fld>
            <a:endParaRPr lang="en-US" dirty="0"/>
          </a:p>
        </p:txBody>
      </p:sp>
      <p:sp>
        <p:nvSpPr>
          <p:cNvPr id="5" name="Title 1"/>
          <p:cNvSpPr>
            <a:spLocks noGrp="1"/>
          </p:cNvSpPr>
          <p:nvPr>
            <p:ph type="title"/>
          </p:nvPr>
        </p:nvSpPr>
        <p:spPr>
          <a:xfrm>
            <a:off x="457200" y="118753"/>
            <a:ext cx="8229600" cy="1143000"/>
          </a:xfrm>
        </p:spPr>
        <p:txBody>
          <a:bodyPr/>
          <a:lstStyle/>
          <a:p>
            <a:r>
              <a:rPr lang="en-US" altLang="en-US" sz="2400" b="1" dirty="0"/>
              <a:t>Scope of Work (p. 14)</a:t>
            </a:r>
          </a:p>
        </p:txBody>
      </p:sp>
      <p:sp>
        <p:nvSpPr>
          <p:cNvPr id="6" name="Line 4"/>
          <p:cNvSpPr>
            <a:spLocks noChangeShapeType="1"/>
          </p:cNvSpPr>
          <p:nvPr/>
        </p:nvSpPr>
        <p:spPr bwMode="auto">
          <a:xfrm flipH="1">
            <a:off x="1028700" y="917301"/>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4154982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FE630-F7EB-1E40-34A5-41826C784E70}"/>
              </a:ext>
            </a:extLst>
          </p:cNvPr>
          <p:cNvSpPr>
            <a:spLocks noGrp="1"/>
          </p:cNvSpPr>
          <p:nvPr>
            <p:ph idx="1"/>
          </p:nvPr>
        </p:nvSpPr>
        <p:spPr/>
        <p:txBody>
          <a:bodyPr/>
          <a:lstStyle/>
          <a:p>
            <a:pPr marL="0" lvl="0" indent="0">
              <a:buNone/>
            </a:pPr>
            <a:r>
              <a:rPr lang="en-US" sz="1400" dirty="0"/>
              <a:t>The Applicant agrees to:</a:t>
            </a:r>
          </a:p>
          <a:p>
            <a:pPr marL="0" indent="0">
              <a:buNone/>
            </a:pPr>
            <a:r>
              <a:rPr lang="en-US" sz="1400" dirty="0"/>
              <a:t> </a:t>
            </a:r>
          </a:p>
          <a:p>
            <a:pPr marL="0" indent="0">
              <a:buNone/>
            </a:pPr>
            <a:r>
              <a:rPr lang="en-US" sz="1400" dirty="0"/>
              <a:t>Create a plan to reach at least 25% of the students, calculated by the in-seat attendance rate, at each school the applicant partners with; </a:t>
            </a:r>
          </a:p>
          <a:p>
            <a:pPr marL="0" indent="0">
              <a:buNone/>
            </a:pPr>
            <a:endParaRPr lang="en-US" sz="1400" dirty="0"/>
          </a:p>
          <a:p>
            <a:pPr marL="0" indent="0">
              <a:buNone/>
            </a:pPr>
            <a:r>
              <a:rPr lang="en-US" sz="1400" dirty="0"/>
              <a:t>Recruit, train, and supervise at least 50 peer educators to work during the 2023-2024 school year; provided, that if only one grantee is selected, the grantee shall agree to train at least 100 peer educators; </a:t>
            </a:r>
          </a:p>
          <a:p>
            <a:pPr marL="0" indent="0">
              <a:buNone/>
            </a:pPr>
            <a:endParaRPr lang="en-US" sz="1400" dirty="0"/>
          </a:p>
          <a:p>
            <a:pPr marL="0" indent="0">
              <a:buNone/>
            </a:pPr>
            <a:r>
              <a:rPr lang="en-US" sz="1400" dirty="0"/>
              <a:t>Compensate peer educators with a monthly stipend of no less than $200 dependent on peer educator involvement in activities and training; </a:t>
            </a:r>
          </a:p>
          <a:p>
            <a:pPr marL="0" indent="0">
              <a:buNone/>
            </a:pPr>
            <a:endParaRPr lang="en-US" sz="1400" dirty="0"/>
          </a:p>
          <a:p>
            <a:pPr marL="0" indent="0">
              <a:buNone/>
            </a:pPr>
            <a:r>
              <a:rPr lang="en-US" sz="1400" dirty="0"/>
              <a:t>On a monthly basis, provide peer educators with training and supervision, including at least 4 hours of training or supervision in person, as follows:</a:t>
            </a:r>
          </a:p>
          <a:p>
            <a:pPr marL="0" indent="0">
              <a:buNone/>
            </a:pPr>
            <a:endParaRPr lang="en-US" sz="1400" dirty="0"/>
          </a:p>
          <a:p>
            <a:pPr marL="0" indent="0">
              <a:buNone/>
            </a:pPr>
            <a:r>
              <a:rPr lang="en-US" sz="1400" dirty="0"/>
              <a:t>(i) At least 8 hours of behavioral health training; (ii) At least 2 hours of training in workforce readiness, self- advocacy and personal agency, career exploration, life skills, and financial literacy; and (iii) At least 4 hours of supervision. </a:t>
            </a:r>
          </a:p>
          <a:p>
            <a:pPr marL="0" indent="0">
              <a:buNone/>
            </a:pPr>
            <a:endParaRPr lang="en-US" sz="1400" b="1" dirty="0">
              <a:latin typeface="Tw Cen MT" panose="020B0602020104020603" pitchFamily="34" charset="0"/>
            </a:endParaRPr>
          </a:p>
        </p:txBody>
      </p:sp>
      <p:sp>
        <p:nvSpPr>
          <p:cNvPr id="4" name="Slide Number Placeholder 3">
            <a:extLst>
              <a:ext uri="{FF2B5EF4-FFF2-40B4-BE49-F238E27FC236}">
                <a16:creationId xmlns:a16="http://schemas.microsoft.com/office/drawing/2014/main" id="{F3A5030D-F9C7-00E0-2BD1-4C7342AD69F1}"/>
              </a:ext>
            </a:extLst>
          </p:cNvPr>
          <p:cNvSpPr>
            <a:spLocks noGrp="1"/>
          </p:cNvSpPr>
          <p:nvPr>
            <p:ph type="sldNum" sz="quarter" idx="12"/>
          </p:nvPr>
        </p:nvSpPr>
        <p:spPr/>
        <p:txBody>
          <a:bodyPr/>
          <a:lstStyle/>
          <a:p>
            <a:pPr>
              <a:defRPr/>
            </a:pPr>
            <a:fld id="{62E25340-54C0-4D97-AA52-D61C6E857B51}" type="slidenum">
              <a:rPr lang="en-US" smtClean="0"/>
              <a:pPr>
                <a:defRPr/>
              </a:pPr>
              <a:t>16</a:t>
            </a:fld>
            <a:endParaRPr lang="en-US" dirty="0"/>
          </a:p>
        </p:txBody>
      </p:sp>
      <p:sp>
        <p:nvSpPr>
          <p:cNvPr id="5" name="Title 1"/>
          <p:cNvSpPr>
            <a:spLocks noGrp="1"/>
          </p:cNvSpPr>
          <p:nvPr>
            <p:ph type="title"/>
          </p:nvPr>
        </p:nvSpPr>
        <p:spPr>
          <a:xfrm>
            <a:off x="457200" y="118753"/>
            <a:ext cx="8229600" cy="1143000"/>
          </a:xfrm>
        </p:spPr>
        <p:txBody>
          <a:bodyPr/>
          <a:lstStyle/>
          <a:p>
            <a:r>
              <a:rPr lang="en-US" altLang="en-US" sz="2400" b="1" dirty="0"/>
              <a:t>Scope of Work (p. 14)</a:t>
            </a:r>
          </a:p>
        </p:txBody>
      </p:sp>
      <p:sp>
        <p:nvSpPr>
          <p:cNvPr id="6" name="Line 4"/>
          <p:cNvSpPr>
            <a:spLocks noChangeShapeType="1"/>
          </p:cNvSpPr>
          <p:nvPr/>
        </p:nvSpPr>
        <p:spPr bwMode="auto">
          <a:xfrm flipH="1">
            <a:off x="1028700" y="917301"/>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833099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t>Project Narrative – Project Need (p. 15)</a:t>
            </a:r>
          </a:p>
        </p:txBody>
      </p:sp>
      <p:sp>
        <p:nvSpPr>
          <p:cNvPr id="25603" name="Content Placeholder 2"/>
          <p:cNvSpPr>
            <a:spLocks noGrp="1"/>
          </p:cNvSpPr>
          <p:nvPr>
            <p:ph idx="1"/>
          </p:nvPr>
        </p:nvSpPr>
        <p:spPr>
          <a:xfrm>
            <a:off x="1066800" y="801207"/>
            <a:ext cx="7086600" cy="5282351"/>
          </a:xfrm>
        </p:spPr>
        <p:txBody>
          <a:bodyPr/>
          <a:lstStyle/>
          <a:p>
            <a:pPr marL="0" indent="0">
              <a:buNone/>
            </a:pPr>
            <a:r>
              <a:rPr lang="en-US" sz="1200" b="1" dirty="0">
                <a:latin typeface="Tw Cen MT" panose="020B0602020104020603" pitchFamily="34" charset="0"/>
              </a:rPr>
              <a:t>A. Project Need (up to 3 pages) </a:t>
            </a:r>
            <a:endParaRPr lang="en-US" sz="1200" dirty="0">
              <a:latin typeface="Tw Cen MT" panose="020B0602020104020603" pitchFamily="34" charset="0"/>
            </a:endParaRPr>
          </a:p>
          <a:p>
            <a:pPr marL="0" indent="0">
              <a:buNone/>
            </a:pPr>
            <a:r>
              <a:rPr lang="en-US" sz="1200" dirty="0">
                <a:latin typeface="Tw Cen MT" panose="020B0602020104020603" pitchFamily="34" charset="0"/>
              </a:rPr>
              <a:t>	i. Provide a work plan detailing the steps to be taken, milestones and timelines for recruiting/identifying, hiring, training, and supervising peer educators. Identify the credentials, responsibilities and roles of persons who will train and supervise the peer educators. Provide an organizational chart. Identify the maximum number of peer educators the organization plans to recruit, train, and supervise.  Include a chronological list and description of activities to be performed, the responsible person and target dates for completion, and anticipated outcomes along with a plan for sustainability. </a:t>
            </a:r>
            <a:br>
              <a:rPr lang="en-US" sz="1200" dirty="0">
                <a:latin typeface="Tw Cen MT" panose="020B0602020104020603" pitchFamily="34" charset="0"/>
              </a:rPr>
            </a:br>
            <a:endParaRPr lang="en-US" sz="1200" dirty="0">
              <a:latin typeface="Tw Cen MT" panose="020B0602020104020603" pitchFamily="34" charset="0"/>
            </a:endParaRPr>
          </a:p>
          <a:p>
            <a:pPr marL="0" indent="0">
              <a:buNone/>
            </a:pPr>
            <a:r>
              <a:rPr lang="en-US" sz="1200" dirty="0">
                <a:latin typeface="Tw Cen MT" panose="020B0602020104020603" pitchFamily="34" charset="0"/>
              </a:rPr>
              <a:t>	ii. Describe the organization’s strategies for recruiting youth and how the organization fosters connections and cultural and linguistic responsiveness with youth who are being trained and supervised by the organization’s staff. Include how the proposed project and strategies strive to address stigma related to behavioral health.</a:t>
            </a:r>
            <a:br>
              <a:rPr lang="en-US" sz="1200" dirty="0">
                <a:latin typeface="Tw Cen MT" panose="020B0602020104020603" pitchFamily="34" charset="0"/>
              </a:rPr>
            </a:br>
            <a:endParaRPr lang="en-US" sz="1200" dirty="0">
              <a:latin typeface="Tw Cen MT" panose="020B0602020104020603" pitchFamily="34" charset="0"/>
            </a:endParaRPr>
          </a:p>
          <a:p>
            <a:pPr marL="0" indent="0">
              <a:buNone/>
            </a:pPr>
            <a:r>
              <a:rPr lang="en-US" sz="1200" dirty="0">
                <a:latin typeface="Tw Cen MT" panose="020B0602020104020603" pitchFamily="34" charset="0"/>
              </a:rPr>
              <a:t>	iii. Describe the types of interventions the peer educators will be trained to implement and identify the target numbers for each intervention type. Include how the program intends to increase knowledge around behavioral health concerns and improve awareness on how students and families can access behavioral health services within the District of Columbia.</a:t>
            </a:r>
            <a:br>
              <a:rPr lang="en-US" sz="1200" dirty="0">
                <a:latin typeface="Tw Cen MT" panose="020B0602020104020603" pitchFamily="34" charset="0"/>
              </a:rPr>
            </a:br>
            <a:endParaRPr lang="en-US" sz="1200" dirty="0">
              <a:latin typeface="Tw Cen MT" panose="020B0602020104020603" pitchFamily="34" charset="0"/>
            </a:endParaRPr>
          </a:p>
          <a:p>
            <a:pPr marL="0" indent="0">
              <a:buNone/>
            </a:pPr>
            <a:r>
              <a:rPr lang="en-US" sz="1200" dirty="0">
                <a:latin typeface="Tw Cen MT" panose="020B0602020104020603" pitchFamily="34" charset="0"/>
              </a:rPr>
              <a:t>iv. Describe the organization’s strategies and practices for supporting the youth with whom the staff members are training and supervising, and how the youth are helped with experiencing agency, comfort, confidence, and decreasing youth becoming overwhelmed. Include examples of how in the past your organization has empowered youth to make a difference and serve as a change agent.</a:t>
            </a:r>
            <a:br>
              <a:rPr lang="en-US" sz="1200" dirty="0">
                <a:latin typeface="Tw Cen MT" panose="020B0602020104020603" pitchFamily="34" charset="0"/>
              </a:rPr>
            </a:br>
            <a:endParaRPr lang="en-US" sz="1200" dirty="0">
              <a:latin typeface="Tw Cen MT" panose="020B0602020104020603" pitchFamily="34" charset="0"/>
            </a:endParaRPr>
          </a:p>
          <a:p>
            <a:pPr marL="0" indent="0">
              <a:buNone/>
            </a:pPr>
            <a:r>
              <a:rPr lang="en-US" sz="1200" dirty="0">
                <a:latin typeface="Tw Cen MT" panose="020B0602020104020603" pitchFamily="34" charset="0"/>
              </a:rPr>
              <a:t>	v. Describe the organization’s experience with providing workshops and programming to youth ages 14 to 21 on behavioral health, resiliency, and workforce readiness. Include information on any evidence-based programming that will be used to train the peer educators as well as any evidence-based programming that will be utilized by the peer educators at school.</a:t>
            </a:r>
            <a:br>
              <a:rPr lang="en-US" sz="1200" dirty="0">
                <a:latin typeface="Tw Cen MT" panose="020B0602020104020603" pitchFamily="34" charset="0"/>
              </a:rPr>
            </a:br>
            <a:endParaRPr lang="en-US" sz="1200" dirty="0">
              <a:latin typeface="Tw Cen MT" panose="020B0602020104020603" pitchFamily="34" charset="0"/>
            </a:endParaRP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17</a:t>
            </a:fld>
            <a:endParaRPr lang="en-US" dirty="0"/>
          </a:p>
        </p:txBody>
      </p:sp>
    </p:spTree>
    <p:extLst>
      <p:ext uri="{BB962C8B-B14F-4D97-AF65-F5344CB8AC3E}">
        <p14:creationId xmlns:p14="http://schemas.microsoft.com/office/powerpoint/2010/main" val="1315710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t>Project Narrative – Project Need (p. 15 cont.,)</a:t>
            </a:r>
          </a:p>
        </p:txBody>
      </p:sp>
      <p:sp>
        <p:nvSpPr>
          <p:cNvPr id="25603" name="Content Placeholder 2"/>
          <p:cNvSpPr>
            <a:spLocks noGrp="1"/>
          </p:cNvSpPr>
          <p:nvPr>
            <p:ph idx="1"/>
          </p:nvPr>
        </p:nvSpPr>
        <p:spPr>
          <a:xfrm>
            <a:off x="1066800" y="801207"/>
            <a:ext cx="7086600" cy="5282351"/>
          </a:xfrm>
        </p:spPr>
        <p:txBody>
          <a:bodyPr/>
          <a:lstStyle/>
          <a:p>
            <a:pPr marL="0" indent="0">
              <a:buNone/>
            </a:pPr>
            <a:r>
              <a:rPr lang="en-US" sz="1400" dirty="0">
                <a:latin typeface="Tw Cen MT" panose="020B0602020104020603" pitchFamily="34" charset="0"/>
              </a:rPr>
              <a:t>	vi. Describe the organization’s approach to introduce and imbed the peer educator’s work into the large existing school environment to ensure successful integration. </a:t>
            </a:r>
            <a:br>
              <a:rPr lang="en-US" sz="1400" dirty="0">
                <a:latin typeface="Tw Cen MT" panose="020B0602020104020603" pitchFamily="34" charset="0"/>
              </a:rPr>
            </a:br>
            <a:endParaRPr lang="en-US" sz="1400" dirty="0">
              <a:latin typeface="Tw Cen MT" panose="020B0602020104020603" pitchFamily="34" charset="0"/>
            </a:endParaRPr>
          </a:p>
          <a:p>
            <a:pPr marL="0" indent="0">
              <a:buNone/>
            </a:pPr>
            <a:r>
              <a:rPr lang="en-US" sz="1400" dirty="0">
                <a:latin typeface="Tw Cen MT" panose="020B0602020104020603" pitchFamily="34" charset="0"/>
              </a:rPr>
              <a:t>vii. Identify at least 3 public and public charter high schools, with a preference for Cohort 1 schools from the DBH implementation of school behavioral health expansion or schools located in Wards 5, 7, or 8 that the organization intends to establish partnership.</a:t>
            </a:r>
            <a:r>
              <a:rPr lang="en-US" sz="1400" b="1" dirty="0">
                <a:latin typeface="Tw Cen MT" panose="020B0602020104020603" pitchFamily="34" charset="0"/>
              </a:rPr>
              <a:t> </a:t>
            </a:r>
            <a:br>
              <a:rPr lang="en-US" sz="1400" b="1" dirty="0">
                <a:latin typeface="Tw Cen MT" panose="020B0602020104020603" pitchFamily="34" charset="0"/>
              </a:rPr>
            </a:br>
            <a:endParaRPr lang="en-US" sz="1400" dirty="0">
              <a:latin typeface="Tw Cen MT" panose="020B0602020104020603" pitchFamily="34" charset="0"/>
            </a:endParaRPr>
          </a:p>
          <a:p>
            <a:pPr marL="0" indent="0">
              <a:buNone/>
            </a:pPr>
            <a:r>
              <a:rPr lang="en-US" sz="1400" b="1" dirty="0">
                <a:latin typeface="Tw Cen MT" panose="020B0602020104020603" pitchFamily="34" charset="0"/>
              </a:rPr>
              <a:t>	</a:t>
            </a:r>
            <a:r>
              <a:rPr lang="en-US" sz="1400" dirty="0">
                <a:latin typeface="Tw Cen MT" panose="020B0602020104020603" pitchFamily="34" charset="0"/>
              </a:rPr>
              <a:t>viii.</a:t>
            </a:r>
            <a:r>
              <a:rPr lang="en-US" sz="1400" b="1" dirty="0">
                <a:latin typeface="Tw Cen MT" panose="020B0602020104020603" pitchFamily="34" charset="0"/>
              </a:rPr>
              <a:t>  </a:t>
            </a:r>
            <a:r>
              <a:rPr lang="en-US" sz="1400" dirty="0">
                <a:latin typeface="Tw Cen MT" panose="020B0602020104020603" pitchFamily="34" charset="0"/>
              </a:rPr>
              <a:t>Describe the organization’s experience complying with submitting required outcome data and tools.  Include how data will be collected for this program and how such data will be utilized to manage, monitor, and enhance the program and student outcomes.</a:t>
            </a:r>
            <a:br>
              <a:rPr lang="en-US" sz="1400" dirty="0">
                <a:latin typeface="Tw Cen MT" panose="020B0602020104020603" pitchFamily="34" charset="0"/>
              </a:rPr>
            </a:br>
            <a:endParaRPr lang="en-US" sz="1400" dirty="0">
              <a:latin typeface="Tw Cen MT" panose="020B0602020104020603" pitchFamily="34" charset="0"/>
            </a:endParaRPr>
          </a:p>
          <a:p>
            <a:pPr marL="0" indent="0">
              <a:buNone/>
            </a:pPr>
            <a:r>
              <a:rPr lang="en-US" sz="1400" dirty="0">
                <a:latin typeface="Tw Cen MT" panose="020B0602020104020603" pitchFamily="34" charset="0"/>
              </a:rPr>
              <a:t>ix. Describe the organization’s operational practice related to teaming and collaborating with youth and families.</a:t>
            </a: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18</a:t>
            </a:fld>
            <a:endParaRPr lang="en-US" dirty="0"/>
          </a:p>
        </p:txBody>
      </p:sp>
    </p:spTree>
    <p:extLst>
      <p:ext uri="{BB962C8B-B14F-4D97-AF65-F5344CB8AC3E}">
        <p14:creationId xmlns:p14="http://schemas.microsoft.com/office/powerpoint/2010/main" val="2327894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t>Project Narrative – Project Description (p. 16)</a:t>
            </a:r>
          </a:p>
        </p:txBody>
      </p:sp>
      <p:sp>
        <p:nvSpPr>
          <p:cNvPr id="25603" name="Content Placeholder 2"/>
          <p:cNvSpPr>
            <a:spLocks noGrp="1"/>
          </p:cNvSpPr>
          <p:nvPr>
            <p:ph idx="1"/>
          </p:nvPr>
        </p:nvSpPr>
        <p:spPr>
          <a:xfrm>
            <a:off x="1066800" y="831273"/>
            <a:ext cx="7014754" cy="4807729"/>
          </a:xfrm>
        </p:spPr>
        <p:txBody>
          <a:bodyPr/>
          <a:lstStyle/>
          <a:p>
            <a:pPr marL="0" indent="0">
              <a:buNone/>
            </a:pPr>
            <a:r>
              <a:rPr lang="en-US" sz="1600" b="1" dirty="0">
                <a:latin typeface="Tw Cen MT" panose="020B0602020104020603" pitchFamily="34" charset="0"/>
              </a:rPr>
              <a:t>B.	Project Description (1 page)</a:t>
            </a:r>
            <a:endParaRPr lang="en-US" sz="1600" dirty="0">
              <a:latin typeface="Tw Cen MT" panose="020B0602020104020603" pitchFamily="34" charset="0"/>
            </a:endParaRPr>
          </a:p>
          <a:p>
            <a:pPr marL="0" indent="0">
              <a:buNone/>
            </a:pPr>
            <a:r>
              <a:rPr lang="en-US" sz="1600" dirty="0">
                <a:latin typeface="Tw Cen MT" panose="020B0602020104020603" pitchFamily="34" charset="0"/>
              </a:rPr>
              <a:t>	i. Provide a line-item budget and budget narrative justification. Attachment F is the budget justification and budget narrative form. This form does not count towards the page limit.  Complete a budget for FY24. </a:t>
            </a:r>
            <a:br>
              <a:rPr lang="en-US" sz="1600" dirty="0">
                <a:latin typeface="Tw Cen MT" panose="020B0602020104020603" pitchFamily="34" charset="0"/>
              </a:rPr>
            </a:br>
            <a:endParaRPr lang="en-US" sz="1600" dirty="0">
              <a:latin typeface="Tw Cen MT" panose="020B0602020104020603" pitchFamily="34" charset="0"/>
            </a:endParaRPr>
          </a:p>
          <a:p>
            <a:pPr marL="0" indent="0">
              <a:buNone/>
            </a:pPr>
            <a:r>
              <a:rPr lang="en-US" sz="1600" dirty="0">
                <a:latin typeface="Tw Cen MT" panose="020B0602020104020603" pitchFamily="34" charset="0"/>
              </a:rPr>
              <a:t>	ii. The applicant should also outline the process measures and targets the applicant will use to track Grant funds that will support the monthly stipends for the peer educators, supervision, materials for presentations and outreach, and training to include training in behavioral health, workforce readiness, self-advocacy and personal agency, career exploration, life skills, and financial literary.</a:t>
            </a:r>
          </a:p>
          <a:p>
            <a:pPr marL="0" marR="0" lvl="0" indent="0" algn="l" defTabSz="914400" rtl="0" eaLnBrk="0" fontAlgn="base" latinLnBrk="0" hangingPunct="0">
              <a:lnSpc>
                <a:spcPct val="100000"/>
              </a:lnSpc>
              <a:spcBef>
                <a:spcPct val="20000"/>
              </a:spcBef>
              <a:spcAft>
                <a:spcPct val="0"/>
              </a:spcAft>
              <a:buClrTx/>
              <a:buSzTx/>
              <a:buNone/>
              <a:tabLst/>
              <a:defRPr/>
            </a:pPr>
            <a:endParaRPr kumimoji="0" lang="en-US" sz="1800" b="1" i="0" u="sng" strike="noStrike" kern="0" cap="none" spc="0" normalizeH="0" baseline="0" noProof="0" dirty="0">
              <a:ln>
                <a:noFill/>
              </a:ln>
              <a:solidFill>
                <a:srgbClr val="000000"/>
              </a:solidFill>
              <a:effectLst/>
              <a:uLnTx/>
              <a:uFillTx/>
              <a:latin typeface="Tw Cen MT" panose="020B0602020104020603" pitchFamily="34" charset="0"/>
            </a:endParaRP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19</a:t>
            </a:fld>
            <a:endParaRPr lang="en-US" dirty="0"/>
          </a:p>
        </p:txBody>
      </p:sp>
    </p:spTree>
    <p:extLst>
      <p:ext uri="{BB962C8B-B14F-4D97-AF65-F5344CB8AC3E}">
        <p14:creationId xmlns:p14="http://schemas.microsoft.com/office/powerpoint/2010/main" val="2904605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15104" y="704151"/>
            <a:ext cx="8383346" cy="4630513"/>
          </a:xfrm>
          <a:prstGeom prst="rect">
            <a:avLst/>
          </a:prstGeom>
        </p:spPr>
      </p:pic>
      <p:sp>
        <p:nvSpPr>
          <p:cNvPr id="2" name="Slide Number Placeholder 1"/>
          <p:cNvSpPr>
            <a:spLocks noGrp="1"/>
          </p:cNvSpPr>
          <p:nvPr>
            <p:ph type="sldNum" sz="quarter" idx="12"/>
          </p:nvPr>
        </p:nvSpPr>
        <p:spPr/>
        <p:txBody>
          <a:bodyPr/>
          <a:lstStyle/>
          <a:p>
            <a:pPr>
              <a:defRPr/>
            </a:pPr>
            <a:fld id="{12055D5D-1616-41D2-A810-F138318299A1}" type="slidenum">
              <a:rPr lang="en-US" smtClean="0">
                <a:solidFill>
                  <a:srgbClr val="FFFFFF"/>
                </a:solidFill>
              </a:rPr>
              <a:pPr>
                <a:defRPr/>
              </a:pPr>
              <a:t>2</a:t>
            </a:fld>
            <a:endParaRPr lang="en-US" dirty="0">
              <a:solidFill>
                <a:srgbClr val="FFFFFF"/>
              </a:solidFill>
            </a:endParaRPr>
          </a:p>
        </p:txBody>
      </p:sp>
      <p:sp>
        <p:nvSpPr>
          <p:cNvPr id="5" name="TextBox 4"/>
          <p:cNvSpPr txBox="1"/>
          <p:nvPr/>
        </p:nvSpPr>
        <p:spPr>
          <a:xfrm>
            <a:off x="231820" y="212397"/>
            <a:ext cx="2704563" cy="369332"/>
          </a:xfrm>
          <a:prstGeom prst="rect">
            <a:avLst/>
          </a:prstGeom>
          <a:noFill/>
        </p:spPr>
        <p:txBody>
          <a:bodyPr wrap="square" rtlCol="0">
            <a:spAutoFit/>
          </a:bodyPr>
          <a:lstStyle/>
          <a:p>
            <a:r>
              <a:rPr lang="en-US" dirty="0">
                <a:solidFill>
                  <a:srgbClr val="000000"/>
                </a:solidFill>
              </a:rPr>
              <a:t>Please Note:</a:t>
            </a:r>
          </a:p>
        </p:txBody>
      </p:sp>
      <p:sp>
        <p:nvSpPr>
          <p:cNvPr id="6" name="TextBox 5"/>
          <p:cNvSpPr txBox="1"/>
          <p:nvPr/>
        </p:nvSpPr>
        <p:spPr>
          <a:xfrm>
            <a:off x="7855009" y="1421739"/>
            <a:ext cx="1210614" cy="1200329"/>
          </a:xfrm>
          <a:prstGeom prst="rect">
            <a:avLst/>
          </a:prstGeom>
          <a:solidFill>
            <a:schemeClr val="accent1"/>
          </a:solidFill>
        </p:spPr>
        <p:txBody>
          <a:bodyPr wrap="square" rtlCol="0">
            <a:spAutoFit/>
          </a:bodyPr>
          <a:lstStyle/>
          <a:p>
            <a:pPr algn="ctr"/>
            <a:r>
              <a:rPr lang="en-US" dirty="0">
                <a:solidFill>
                  <a:srgbClr val="000000"/>
                </a:solidFill>
              </a:rPr>
              <a:t>Please remain on “Mute”</a:t>
            </a:r>
          </a:p>
        </p:txBody>
      </p:sp>
      <p:sp>
        <p:nvSpPr>
          <p:cNvPr id="7" name="TextBox 6"/>
          <p:cNvSpPr txBox="1"/>
          <p:nvPr/>
        </p:nvSpPr>
        <p:spPr>
          <a:xfrm>
            <a:off x="5651044" y="212397"/>
            <a:ext cx="1210614" cy="923330"/>
          </a:xfrm>
          <a:prstGeom prst="rect">
            <a:avLst/>
          </a:prstGeom>
          <a:solidFill>
            <a:schemeClr val="accent1"/>
          </a:solidFill>
        </p:spPr>
        <p:txBody>
          <a:bodyPr wrap="square" rtlCol="0">
            <a:spAutoFit/>
          </a:bodyPr>
          <a:lstStyle/>
          <a:p>
            <a:pPr algn="ctr"/>
            <a:r>
              <a:rPr lang="en-US" dirty="0">
                <a:solidFill>
                  <a:srgbClr val="000000"/>
                </a:solidFill>
              </a:rPr>
              <a:t>Video is your choice…</a:t>
            </a:r>
          </a:p>
        </p:txBody>
      </p:sp>
      <p:sp>
        <p:nvSpPr>
          <p:cNvPr id="8" name="TextBox 7"/>
          <p:cNvSpPr txBox="1"/>
          <p:nvPr/>
        </p:nvSpPr>
        <p:spPr>
          <a:xfrm>
            <a:off x="316629" y="2326275"/>
            <a:ext cx="7001691" cy="923330"/>
          </a:xfrm>
          <a:prstGeom prst="rect">
            <a:avLst/>
          </a:prstGeom>
          <a:solidFill>
            <a:schemeClr val="accent1"/>
          </a:solidFill>
        </p:spPr>
        <p:txBody>
          <a:bodyPr wrap="square" rtlCol="0">
            <a:spAutoFit/>
          </a:bodyPr>
          <a:lstStyle/>
          <a:p>
            <a:pPr algn="ctr"/>
            <a:r>
              <a:rPr lang="en-US" dirty="0">
                <a:solidFill>
                  <a:srgbClr val="000000"/>
                </a:solidFill>
              </a:rPr>
              <a:t>Register attendance with your name, preferred email address, and phone number</a:t>
            </a:r>
          </a:p>
          <a:p>
            <a:pPr algn="ctr"/>
            <a:r>
              <a:rPr lang="en-US" dirty="0">
                <a:solidFill>
                  <a:srgbClr val="000000"/>
                </a:solidFill>
              </a:rPr>
              <a:t>By email to: charneta.scott@dc.gov</a:t>
            </a:r>
          </a:p>
        </p:txBody>
      </p:sp>
      <p:sp>
        <p:nvSpPr>
          <p:cNvPr id="9" name="TextBox 8"/>
          <p:cNvSpPr txBox="1"/>
          <p:nvPr/>
        </p:nvSpPr>
        <p:spPr>
          <a:xfrm>
            <a:off x="4855753" y="4769079"/>
            <a:ext cx="2258096" cy="369332"/>
          </a:xfrm>
          <a:prstGeom prst="rect">
            <a:avLst/>
          </a:prstGeom>
          <a:solidFill>
            <a:schemeClr val="accent1"/>
          </a:solidFill>
        </p:spPr>
        <p:txBody>
          <a:bodyPr wrap="square" rtlCol="0">
            <a:spAutoFit/>
          </a:bodyPr>
          <a:lstStyle/>
          <a:p>
            <a:pPr algn="ctr"/>
            <a:r>
              <a:rPr lang="en-US" dirty="0">
                <a:solidFill>
                  <a:srgbClr val="000000"/>
                </a:solidFill>
              </a:rPr>
              <a:t>Add questions . . .</a:t>
            </a:r>
          </a:p>
        </p:txBody>
      </p:sp>
      <p:sp>
        <p:nvSpPr>
          <p:cNvPr id="10" name="Right Arrow 9"/>
          <p:cNvSpPr/>
          <p:nvPr/>
        </p:nvSpPr>
        <p:spPr>
          <a:xfrm rot="5400000">
            <a:off x="7523094" y="411260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ight Arrow 10"/>
          <p:cNvSpPr/>
          <p:nvPr/>
        </p:nvSpPr>
        <p:spPr>
          <a:xfrm rot="16200000">
            <a:off x="6896195" y="142057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ight Arrow 11"/>
          <p:cNvSpPr/>
          <p:nvPr/>
        </p:nvSpPr>
        <p:spPr>
          <a:xfrm rot="9161983">
            <a:off x="7746988" y="4277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47480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8"/>
                                        </p:tgtEl>
                                      </p:cBhvr>
                                    </p:animEffect>
                                    <p:anim calcmode="lin" valueType="num">
                                      <p:cBhvr>
                                        <p:cTn id="14" dur="1000"/>
                                        <p:tgtEl>
                                          <p:spTgt spid="8"/>
                                        </p:tgtEl>
                                        <p:attrNameLst>
                                          <p:attrName>ppt_x</p:attrName>
                                        </p:attrNameLst>
                                      </p:cBhvr>
                                      <p:tavLst>
                                        <p:tav tm="0">
                                          <p:val>
                                            <p:strVal val="ppt_x"/>
                                          </p:val>
                                        </p:tav>
                                        <p:tav tm="100000">
                                          <p:val>
                                            <p:strVal val="ppt_x"/>
                                          </p:val>
                                        </p:tav>
                                      </p:tavLst>
                                    </p:anim>
                                    <p:anim calcmode="lin" valueType="num">
                                      <p:cBhvr>
                                        <p:cTn id="15" dur="1000"/>
                                        <p:tgtEl>
                                          <p:spTgt spid="8"/>
                                        </p:tgtEl>
                                        <p:attrNameLst>
                                          <p:attrName>ppt_y</p:attrName>
                                        </p:attrNameLst>
                                      </p:cBhvr>
                                      <p:tavLst>
                                        <p:tav tm="0">
                                          <p:val>
                                            <p:strVal val="ppt_y"/>
                                          </p:val>
                                        </p:tav>
                                        <p:tav tm="100000">
                                          <p:val>
                                            <p:strVal val="ppt_y+.1"/>
                                          </p:val>
                                        </p:tav>
                                      </p:tavLst>
                                    </p:anim>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2"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9"/>
                                        </p:tgtEl>
                                      </p:cBhvr>
                                    </p:animEffect>
                                    <p:anim calcmode="lin" valueType="num">
                                      <p:cBhvr>
                                        <p:cTn id="37" dur="1000"/>
                                        <p:tgtEl>
                                          <p:spTgt spid="9"/>
                                        </p:tgtEl>
                                        <p:attrNameLst>
                                          <p:attrName>ppt_x</p:attrName>
                                        </p:attrNameLst>
                                      </p:cBhvr>
                                      <p:tavLst>
                                        <p:tav tm="0">
                                          <p:val>
                                            <p:strVal val="ppt_x"/>
                                          </p:val>
                                        </p:tav>
                                        <p:tav tm="100000">
                                          <p:val>
                                            <p:strVal val="ppt_x"/>
                                          </p:val>
                                        </p:tav>
                                      </p:tavLst>
                                    </p:anim>
                                    <p:anim calcmode="lin" valueType="num">
                                      <p:cBhvr>
                                        <p:cTn id="38" dur="1000"/>
                                        <p:tgtEl>
                                          <p:spTgt spid="9"/>
                                        </p:tgtEl>
                                        <p:attrNameLst>
                                          <p:attrName>ppt_y</p:attrName>
                                        </p:attrNameLst>
                                      </p:cBhvr>
                                      <p:tavLst>
                                        <p:tav tm="0">
                                          <p:val>
                                            <p:strVal val="ppt_y"/>
                                          </p:val>
                                        </p:tav>
                                        <p:tav tm="100000">
                                          <p:val>
                                            <p:strVal val="ppt_y+.1"/>
                                          </p:val>
                                        </p:tav>
                                      </p:tavLst>
                                    </p:anim>
                                    <p:set>
                                      <p:cBhvr>
                                        <p:cTn id="39" dur="1" fill="hold">
                                          <p:stCondLst>
                                            <p:cond delay="9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grpId="1" nodeType="clickEffect">
                                  <p:stCondLst>
                                    <p:cond delay="0"/>
                                  </p:stCondLst>
                                  <p:childTnLst>
                                    <p:animEffect transition="out" filter="barn(inVertical)">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xit" presetSubtype="0" fill="hold" grpId="1" nodeType="clickEffect">
                                  <p:stCondLst>
                                    <p:cond delay="0"/>
                                  </p:stCondLst>
                                  <p:childTnLst>
                                    <p:animEffect transition="out" filter="fade">
                                      <p:cBhvr>
                                        <p:cTn id="60" dur="1000"/>
                                        <p:tgtEl>
                                          <p:spTgt spid="7"/>
                                        </p:tgtEl>
                                      </p:cBhvr>
                                    </p:animEffect>
                                    <p:anim calcmode="lin" valueType="num">
                                      <p:cBhvr>
                                        <p:cTn id="61" dur="1000"/>
                                        <p:tgtEl>
                                          <p:spTgt spid="7"/>
                                        </p:tgtEl>
                                        <p:attrNameLst>
                                          <p:attrName>ppt_x</p:attrName>
                                        </p:attrNameLst>
                                      </p:cBhvr>
                                      <p:tavLst>
                                        <p:tav tm="0">
                                          <p:val>
                                            <p:strVal val="ppt_x"/>
                                          </p:val>
                                        </p:tav>
                                        <p:tav tm="100000">
                                          <p:val>
                                            <p:strVal val="ppt_x"/>
                                          </p:val>
                                        </p:tav>
                                      </p:tavLst>
                                    </p:anim>
                                    <p:anim calcmode="lin" valueType="num">
                                      <p:cBhvr>
                                        <p:cTn id="62" dur="1000"/>
                                        <p:tgtEl>
                                          <p:spTgt spid="7"/>
                                        </p:tgtEl>
                                        <p:attrNameLst>
                                          <p:attrName>ppt_y</p:attrName>
                                        </p:attrNameLst>
                                      </p:cBhvr>
                                      <p:tavLst>
                                        <p:tav tm="0">
                                          <p:val>
                                            <p:strVal val="ppt_y"/>
                                          </p:val>
                                        </p:tav>
                                        <p:tav tm="100000">
                                          <p:val>
                                            <p:strVal val="ppt_y+.1"/>
                                          </p:val>
                                        </p:tav>
                                      </p:tavLst>
                                    </p:anim>
                                    <p:set>
                                      <p:cBhvr>
                                        <p:cTn id="63" dur="1" fill="hold">
                                          <p:stCondLst>
                                            <p:cond delay="999"/>
                                          </p:stCondLst>
                                        </p:cTn>
                                        <p:tgtEl>
                                          <p:spTgt spid="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6" presetClass="exit" presetSubtype="21" fill="hold" grpId="1" nodeType="clickEffect">
                                  <p:stCondLst>
                                    <p:cond delay="0"/>
                                  </p:stCondLst>
                                  <p:childTnLst>
                                    <p:animEffect transition="out" filter="barn(inVertical)">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1000"/>
                                        <p:tgtEl>
                                          <p:spTgt spid="6"/>
                                        </p:tgtEl>
                                      </p:cBhvr>
                                    </p:animEffect>
                                    <p:anim calcmode="lin" valueType="num">
                                      <p:cBhvr>
                                        <p:cTn id="74" dur="1000" fill="hold"/>
                                        <p:tgtEl>
                                          <p:spTgt spid="6"/>
                                        </p:tgtEl>
                                        <p:attrNameLst>
                                          <p:attrName>ppt_x</p:attrName>
                                        </p:attrNameLst>
                                      </p:cBhvr>
                                      <p:tavLst>
                                        <p:tav tm="0">
                                          <p:val>
                                            <p:strVal val="#ppt_x"/>
                                          </p:val>
                                        </p:tav>
                                        <p:tav tm="100000">
                                          <p:val>
                                            <p:strVal val="#ppt_x"/>
                                          </p:val>
                                        </p:tav>
                                      </p:tavLst>
                                    </p:anim>
                                    <p:anim calcmode="lin" valueType="num">
                                      <p:cBhvr>
                                        <p:cTn id="7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barn(inVertical)">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xit" presetSubtype="0" fill="hold" grpId="1" nodeType="clickEffect">
                                  <p:stCondLst>
                                    <p:cond delay="0"/>
                                  </p:stCondLst>
                                  <p:childTnLst>
                                    <p:animEffect transition="out" filter="fade">
                                      <p:cBhvr>
                                        <p:cTn id="84" dur="1000"/>
                                        <p:tgtEl>
                                          <p:spTgt spid="6"/>
                                        </p:tgtEl>
                                      </p:cBhvr>
                                    </p:animEffect>
                                    <p:anim calcmode="lin" valueType="num">
                                      <p:cBhvr>
                                        <p:cTn id="85" dur="1000"/>
                                        <p:tgtEl>
                                          <p:spTgt spid="6"/>
                                        </p:tgtEl>
                                        <p:attrNameLst>
                                          <p:attrName>ppt_x</p:attrName>
                                        </p:attrNameLst>
                                      </p:cBhvr>
                                      <p:tavLst>
                                        <p:tav tm="0">
                                          <p:val>
                                            <p:strVal val="ppt_x"/>
                                          </p:val>
                                        </p:tav>
                                        <p:tav tm="100000">
                                          <p:val>
                                            <p:strVal val="ppt_x"/>
                                          </p:val>
                                        </p:tav>
                                      </p:tavLst>
                                    </p:anim>
                                    <p:anim calcmode="lin" valueType="num">
                                      <p:cBhvr>
                                        <p:cTn id="86" dur="1000"/>
                                        <p:tgtEl>
                                          <p:spTgt spid="6"/>
                                        </p:tgtEl>
                                        <p:attrNameLst>
                                          <p:attrName>ppt_y</p:attrName>
                                        </p:attrNameLst>
                                      </p:cBhvr>
                                      <p:tavLst>
                                        <p:tav tm="0">
                                          <p:val>
                                            <p:strVal val="ppt_y"/>
                                          </p:val>
                                        </p:tav>
                                        <p:tav tm="100000">
                                          <p:val>
                                            <p:strVal val="ppt_y+.1"/>
                                          </p:val>
                                        </p:tav>
                                      </p:tavLst>
                                    </p:anim>
                                    <p:set>
                                      <p:cBhvr>
                                        <p:cTn id="87" dur="1" fill="hold">
                                          <p:stCondLst>
                                            <p:cond delay="999"/>
                                          </p:stCondLst>
                                        </p:cTn>
                                        <p:tgtEl>
                                          <p:spTgt spid="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6" presetClass="exit" presetSubtype="21" fill="hold" grpId="1" nodeType="clickEffect">
                                  <p:stCondLst>
                                    <p:cond delay="0"/>
                                  </p:stCondLst>
                                  <p:childTnLst>
                                    <p:animEffect transition="out" filter="barn(inVertical)">
                                      <p:cBhvr>
                                        <p:cTn id="91" dur="500"/>
                                        <p:tgtEl>
                                          <p:spTgt spid="12"/>
                                        </p:tgtEl>
                                      </p:cBhvr>
                                    </p:animEffect>
                                    <p:set>
                                      <p:cBhvr>
                                        <p:cTn id="9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9" grpId="2" animBg="1"/>
      <p:bldP spid="10" grpId="0" animBg="1"/>
      <p:bldP spid="10" grpId="1" animBg="1"/>
      <p:bldP spid="11" grpId="0" animBg="1"/>
      <p:bldP spid="11" grpId="1" animBg="1"/>
      <p:bldP spid="12" grpId="0" animBg="1"/>
      <p:bldP spid="1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t>Evaluation Criteria (p. 24)</a:t>
            </a:r>
          </a:p>
        </p:txBody>
      </p:sp>
      <p:sp>
        <p:nvSpPr>
          <p:cNvPr id="25603" name="Content Placeholder 2"/>
          <p:cNvSpPr>
            <a:spLocks noGrp="1"/>
          </p:cNvSpPr>
          <p:nvPr>
            <p:ph idx="1"/>
          </p:nvPr>
        </p:nvSpPr>
        <p:spPr>
          <a:xfrm>
            <a:off x="1066800" y="930058"/>
            <a:ext cx="6979920" cy="4807729"/>
          </a:xfrm>
        </p:spPr>
        <p:txBody>
          <a:bodyPr/>
          <a:lstStyle/>
          <a:p>
            <a:pPr marL="0" indent="0">
              <a:buNone/>
            </a:pPr>
            <a:r>
              <a:rPr lang="en-US" sz="1600" dirty="0">
                <a:solidFill>
                  <a:srgbClr val="000000"/>
                </a:solidFill>
                <a:latin typeface="Tw Cen MT" panose="020B0602020104020603" pitchFamily="34" charset="0"/>
              </a:rPr>
              <a:t>All applications for this RFA will be objectively reviewed and scored against the following key criteria.</a:t>
            </a:r>
          </a:p>
          <a:p>
            <a:pPr marL="0" indent="0">
              <a:buNone/>
            </a:pPr>
            <a:endParaRPr lang="en-US" sz="1600" dirty="0">
              <a:solidFill>
                <a:srgbClr val="000000"/>
              </a:solidFill>
              <a:latin typeface="Tw Cen MT" panose="020B0602020104020603" pitchFamily="34" charset="0"/>
            </a:endParaRPr>
          </a:p>
          <a:p>
            <a:r>
              <a:rPr lang="en-US" sz="1600" dirty="0">
                <a:solidFill>
                  <a:srgbClr val="000000"/>
                </a:solidFill>
                <a:latin typeface="Tw Cen MT" panose="020B0602020104020603" pitchFamily="34" charset="0"/>
              </a:rPr>
              <a:t>Criterion 1 – Need (Total of 40 Points)</a:t>
            </a:r>
          </a:p>
          <a:p>
            <a:endParaRPr lang="en-US" sz="1600" dirty="0">
              <a:solidFill>
                <a:srgbClr val="000000"/>
              </a:solidFill>
              <a:latin typeface="Tw Cen MT" panose="020B0602020104020603" pitchFamily="34" charset="0"/>
            </a:endParaRPr>
          </a:p>
          <a:p>
            <a:r>
              <a:rPr lang="en-US" sz="1600" dirty="0">
                <a:solidFill>
                  <a:srgbClr val="000000"/>
                </a:solidFill>
                <a:latin typeface="Tw Cen MT" panose="020B0602020104020603" pitchFamily="34" charset="0"/>
              </a:rPr>
              <a:t>Criterion 2 – Capacity ( Total of 20 Points)</a:t>
            </a:r>
          </a:p>
          <a:p>
            <a:endParaRPr lang="en-US" sz="1600" dirty="0">
              <a:solidFill>
                <a:srgbClr val="000000"/>
              </a:solidFill>
              <a:latin typeface="Tw Cen MT" panose="020B0602020104020603" pitchFamily="34" charset="0"/>
            </a:endParaRPr>
          </a:p>
          <a:p>
            <a:r>
              <a:rPr lang="en-US" sz="1600" dirty="0">
                <a:solidFill>
                  <a:srgbClr val="000000"/>
                </a:solidFill>
                <a:latin typeface="Tw Cen MT" panose="020B0602020104020603" pitchFamily="34" charset="0"/>
              </a:rPr>
              <a:t>Criterion 3 – Evaluation ( Total of 20 Points)</a:t>
            </a:r>
          </a:p>
          <a:p>
            <a:endParaRPr lang="en-US" sz="1600" dirty="0">
              <a:solidFill>
                <a:srgbClr val="000000"/>
              </a:solidFill>
              <a:latin typeface="Tw Cen MT" panose="020B0602020104020603" pitchFamily="34" charset="0"/>
            </a:endParaRPr>
          </a:p>
          <a:p>
            <a:r>
              <a:rPr lang="en-US" sz="1600" dirty="0">
                <a:solidFill>
                  <a:srgbClr val="000000"/>
                </a:solidFill>
                <a:latin typeface="Tw Cen MT" panose="020B0602020104020603" pitchFamily="34" charset="0"/>
              </a:rPr>
              <a:t>Criterion 4 – Project Budget and Justification (Total of 20 Points)</a:t>
            </a:r>
          </a:p>
          <a:p>
            <a:endParaRPr lang="en-US" sz="1400" dirty="0">
              <a:solidFill>
                <a:srgbClr val="000000"/>
              </a:solidFill>
              <a:latin typeface="Tw Cen MT" panose="020B0602020104020603" pitchFamily="34" charset="0"/>
            </a:endParaRPr>
          </a:p>
          <a:p>
            <a:endParaRPr lang="en-US" sz="1400" dirty="0">
              <a:solidFill>
                <a:srgbClr val="000000"/>
              </a:solidFill>
              <a:latin typeface="Tw Cen MT" panose="020B0602020104020603" pitchFamily="34" charset="0"/>
            </a:endParaRP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20</a:t>
            </a:fld>
            <a:endParaRPr lang="en-US" dirty="0"/>
          </a:p>
        </p:txBody>
      </p:sp>
    </p:spTree>
    <p:extLst>
      <p:ext uri="{BB962C8B-B14F-4D97-AF65-F5344CB8AC3E}">
        <p14:creationId xmlns:p14="http://schemas.microsoft.com/office/powerpoint/2010/main" val="3452119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t>Additional /Fillable Attachments–(p. 16)</a:t>
            </a:r>
          </a:p>
        </p:txBody>
      </p:sp>
      <p:sp>
        <p:nvSpPr>
          <p:cNvPr id="25603" name="Content Placeholder 2"/>
          <p:cNvSpPr>
            <a:spLocks noGrp="1"/>
          </p:cNvSpPr>
          <p:nvPr>
            <p:ph idx="1"/>
          </p:nvPr>
        </p:nvSpPr>
        <p:spPr>
          <a:xfrm>
            <a:off x="1066800" y="1025135"/>
            <a:ext cx="7023463" cy="4807729"/>
          </a:xfrm>
        </p:spPr>
        <p:txBody>
          <a:bodyPr/>
          <a:lstStyle/>
          <a:p>
            <a:pPr marL="0" indent="0">
              <a:buNone/>
            </a:pPr>
            <a:r>
              <a:rPr lang="en-US" sz="1800" b="1" dirty="0">
                <a:latin typeface="Tw Cen MT" panose="020B0602020104020603" pitchFamily="34" charset="0"/>
              </a:rPr>
              <a:t>Project Abstract (up to 1 page)</a:t>
            </a:r>
          </a:p>
          <a:p>
            <a:pPr marL="0" indent="0">
              <a:buNone/>
            </a:pPr>
            <a:endParaRPr lang="en-US" sz="1800" b="1" dirty="0">
              <a:latin typeface="Tw Cen MT" panose="020B0602020104020603" pitchFamily="34" charset="0"/>
            </a:endParaRPr>
          </a:p>
          <a:p>
            <a:pPr marL="114380" marR="0" indent="0">
              <a:spcBef>
                <a:spcPts val="0"/>
              </a:spcBef>
              <a:spcAft>
                <a:spcPts val="0"/>
              </a:spcAft>
              <a:buNone/>
            </a:pPr>
            <a:r>
              <a:rPr lang="en-US" sz="1600" dirty="0">
                <a:effectLst/>
                <a:latin typeface="Tw Cen MT" panose="020B0602020104020603" pitchFamily="34" charset="0"/>
                <a:ea typeface="Calibri" panose="020F0502020204030204" pitchFamily="34" charset="0"/>
                <a:cs typeface="Times New Roman" panose="02020603050405020304" pitchFamily="18" charset="0"/>
              </a:rPr>
              <a:t>A one-page project abstract is required (see </a:t>
            </a:r>
            <a:r>
              <a:rPr lang="en-US" sz="1600" b="1" dirty="0">
                <a:effectLst/>
                <a:latin typeface="Tw Cen MT" panose="020B0602020104020603" pitchFamily="34" charset="0"/>
                <a:ea typeface="Calibri" panose="020F0502020204030204" pitchFamily="34" charset="0"/>
                <a:cs typeface="Times New Roman" panose="02020603050405020304" pitchFamily="18" charset="0"/>
              </a:rPr>
              <a:t>Attachment C</a:t>
            </a:r>
            <a:r>
              <a:rPr lang="en-US" sz="1600" dirty="0">
                <a:effectLst/>
                <a:latin typeface="Tw Cen MT" panose="020B0602020104020603" pitchFamily="34" charset="0"/>
                <a:ea typeface="Calibri" panose="020F0502020204030204" pitchFamily="34" charset="0"/>
                <a:cs typeface="Times New Roman" panose="02020603050405020304" pitchFamily="18" charset="0"/>
              </a:rPr>
              <a:t>).  Please provide a one-page abstract that is clear, accurate, concise, and without reference to other parts of the Project Narrative.  The project abstract must be written on 8 ½ by 11-inch paper, 1.0 spaced, Arial or Times New Roman font using 12-point type (10-point font for tables and figures) with a minimum of one-inch margins, limited to one page in length, and include the following sections (no template provided):</a:t>
            </a:r>
          </a:p>
          <a:p>
            <a:pPr marL="114380" marR="0" indent="0">
              <a:spcBef>
                <a:spcPts val="0"/>
              </a:spcBef>
              <a:spcAft>
                <a:spcPts val="0"/>
              </a:spcAft>
              <a:buNone/>
            </a:pP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romanUcPeriod"/>
            </a:pPr>
            <a:r>
              <a:rPr lang="en-US" sz="1600" b="1" dirty="0">
                <a:effectLst/>
                <a:latin typeface="Tw Cen MT" panose="020B0602020104020603" pitchFamily="34" charset="0"/>
                <a:ea typeface="Calibri" panose="020F0502020204030204" pitchFamily="34" charset="0"/>
                <a:cs typeface="Times New Roman" panose="02020603050405020304" pitchFamily="18" charset="0"/>
              </a:rPr>
              <a:t>Project Description</a:t>
            </a:r>
            <a:r>
              <a:rPr lang="en-US" sz="1600" dirty="0">
                <a:effectLst/>
                <a:latin typeface="Tw Cen MT" panose="020B0602020104020603" pitchFamily="34" charset="0"/>
                <a:ea typeface="Calibri" panose="020F0502020204030204" pitchFamily="34" charset="0"/>
                <a:cs typeface="Times New Roman" panose="02020603050405020304" pitchFamily="18" charset="0"/>
              </a:rPr>
              <a:t>: Briefly outline how the organization will implement the project in service of the goal and objectives.</a:t>
            </a:r>
          </a:p>
          <a:p>
            <a:pPr marL="342900" marR="0" lvl="0" indent="-342900">
              <a:spcBef>
                <a:spcPts val="0"/>
              </a:spcBef>
              <a:spcAft>
                <a:spcPts val="800"/>
              </a:spcAft>
              <a:buFont typeface="+mj-lt"/>
              <a:buAutoNum type="romanUcPeriod"/>
            </a:pPr>
            <a:r>
              <a:rPr lang="en-US" sz="1600" b="1" dirty="0">
                <a:effectLst/>
                <a:latin typeface="Tw Cen MT" panose="020B0602020104020603" pitchFamily="34" charset="0"/>
                <a:ea typeface="Calibri" panose="020F0502020204030204" pitchFamily="34" charset="0"/>
                <a:cs typeface="Times New Roman" panose="02020603050405020304" pitchFamily="18" charset="0"/>
              </a:rPr>
              <a:t>Performance Metrics</a:t>
            </a:r>
            <a:r>
              <a:rPr lang="en-US" sz="1600" dirty="0">
                <a:effectLst/>
                <a:latin typeface="Tw Cen MT" panose="020B0602020104020603" pitchFamily="34" charset="0"/>
                <a:ea typeface="Calibri" panose="020F0502020204030204" pitchFamily="34" charset="0"/>
                <a:cs typeface="Times New Roman" panose="02020603050405020304" pitchFamily="18" charset="0"/>
              </a:rPr>
              <a:t>: Outline the key outcome and process metrics and associated targets that will be used to assess grantee performance.</a:t>
            </a:r>
          </a:p>
          <a:p>
            <a:pPr marL="0" indent="0">
              <a:buNone/>
            </a:pPr>
            <a:endParaRPr lang="en-US" sz="1400" dirty="0">
              <a:latin typeface="Tw Cen MT" panose="020B0602020104020603" pitchFamily="34" charset="0"/>
            </a:endParaRP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21</a:t>
            </a:fld>
            <a:endParaRPr lang="en-US" dirty="0"/>
          </a:p>
        </p:txBody>
      </p:sp>
    </p:spTree>
    <p:extLst>
      <p:ext uri="{BB962C8B-B14F-4D97-AF65-F5344CB8AC3E}">
        <p14:creationId xmlns:p14="http://schemas.microsoft.com/office/powerpoint/2010/main" val="758534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t>Application Scoring (p. 24)</a:t>
            </a: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22</a:t>
            </a:fld>
            <a:endParaRPr lang="en-US" dirty="0"/>
          </a:p>
        </p:txBody>
      </p:sp>
      <p:sp>
        <p:nvSpPr>
          <p:cNvPr id="7" name="Content Placeholder 2"/>
          <p:cNvSpPr>
            <a:spLocks noGrp="1"/>
          </p:cNvSpPr>
          <p:nvPr>
            <p:ph idx="1"/>
          </p:nvPr>
        </p:nvSpPr>
        <p:spPr>
          <a:xfrm>
            <a:off x="1066800" y="930058"/>
            <a:ext cx="7086601" cy="4807729"/>
          </a:xfrm>
        </p:spPr>
        <p:txBody>
          <a:bodyPr/>
          <a:lstStyle/>
          <a:p>
            <a:pPr marL="0" marR="0" indent="0">
              <a:spcBef>
                <a:spcPts val="0"/>
              </a:spcBef>
              <a:spcAft>
                <a:spcPts val="0"/>
              </a:spcAft>
              <a:buNone/>
            </a:pPr>
            <a:r>
              <a:rPr lang="en-US" sz="1400" dirty="0">
                <a:solidFill>
                  <a:srgbClr val="000000"/>
                </a:solidFill>
                <a:latin typeface="Tw Cen MT" panose="020B0602020104020603" pitchFamily="34" charset="0"/>
                <a:ea typeface="Calibri" panose="020F0502020204030204" pitchFamily="34" charset="0"/>
                <a:cs typeface="Times New Roman" panose="02020603050405020304" pitchFamily="18" charset="0"/>
              </a:rPr>
              <a:t>I</a:t>
            </a:r>
            <a:r>
              <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ndicators have been developed for each review criterion to assist the applicant in presenting pertinent information and to provide the reviewer with a standard for evaluation.  The review criteria are outlined below with specific detail and scoring points.  These criteria are the basis upon which the reviewers will evaluate the application.  The entire proposal will be considered during objective review.</a:t>
            </a:r>
          </a:p>
          <a:p>
            <a:pPr marL="0" marR="0" indent="0">
              <a:spcBef>
                <a:spcPts val="0"/>
              </a:spcBef>
              <a:spcAft>
                <a:spcPts val="0"/>
              </a:spcAft>
              <a:buNone/>
            </a:pPr>
            <a:endPar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a:p>
            <a:r>
              <a:rPr lang="en-US" sz="1400" dirty="0">
                <a:latin typeface="Tw Cen MT" panose="020B0602020104020603" pitchFamily="34" charset="0"/>
              </a:rPr>
              <a:t>Criterion 1 – Need (Total of 40 Points)</a:t>
            </a:r>
          </a:p>
          <a:p>
            <a:pPr marL="0" indent="0">
              <a:buNone/>
            </a:pPr>
            <a:endParaRPr lang="en-US" sz="1400" dirty="0">
              <a:latin typeface="Tw Cen MT" panose="020B0602020104020603" pitchFamily="34" charset="0"/>
            </a:endParaRPr>
          </a:p>
          <a:p>
            <a:r>
              <a:rPr lang="en-US" sz="1400" dirty="0">
                <a:latin typeface="Tw Cen MT" panose="020B0602020104020603" pitchFamily="34" charset="0"/>
              </a:rPr>
              <a:t>Criterion 2 – Capacity (Total of 20 Points)</a:t>
            </a:r>
            <a:br>
              <a:rPr lang="en-US" sz="1400" dirty="0">
                <a:latin typeface="Tw Cen MT" panose="020B0602020104020603" pitchFamily="34" charset="0"/>
              </a:rPr>
            </a:br>
            <a:endParaRPr lang="en-US" sz="1400" dirty="0">
              <a:latin typeface="Tw Cen MT" panose="020B0602020104020603" pitchFamily="34" charset="0"/>
            </a:endParaRPr>
          </a:p>
          <a:p>
            <a:r>
              <a:rPr lang="en-US" sz="1400" dirty="0">
                <a:latin typeface="Tw Cen MT" panose="020B0602020104020603" pitchFamily="34" charset="0"/>
              </a:rPr>
              <a:t>Criterion 3 – Evaluation (Total of 20 Points)</a:t>
            </a:r>
            <a:br>
              <a:rPr lang="en-US" sz="1400" dirty="0">
                <a:latin typeface="Tw Cen MT" panose="020B0602020104020603" pitchFamily="34" charset="0"/>
              </a:rPr>
            </a:br>
            <a:endParaRPr lang="en-US" sz="1400" dirty="0">
              <a:latin typeface="Tw Cen MT" panose="020B0602020104020603" pitchFamily="34" charset="0"/>
            </a:endParaRPr>
          </a:p>
          <a:p>
            <a:r>
              <a:rPr lang="en-US" sz="1400" dirty="0">
                <a:latin typeface="Tw Cen MT" panose="020B0602020104020603" pitchFamily="34" charset="0"/>
              </a:rPr>
              <a:t>Criterion 4 – Project Budget and Justification (Total of 20 Points)</a:t>
            </a:r>
          </a:p>
          <a:p>
            <a:pPr marL="0" indent="0" algn="just" eaLnBrk="1" hangingPunct="1">
              <a:buFont typeface="Arial" charset="0"/>
              <a:buNone/>
            </a:pPr>
            <a:endParaRPr lang="en-US" altLang="en-US" sz="1800" dirty="0"/>
          </a:p>
          <a:p>
            <a:pPr marL="0" indent="0" algn="just" eaLnBrk="1" hangingPunct="1">
              <a:buFont typeface="Arial" charset="0"/>
              <a:buNone/>
            </a:pPr>
            <a:endParaRPr lang="en-US" altLang="en-US" sz="1800" dirty="0"/>
          </a:p>
          <a:p>
            <a:pPr marL="0" indent="0" eaLnBrk="1" hangingPunct="1">
              <a:buFont typeface="Arial" charset="0"/>
              <a:buNone/>
            </a:pPr>
            <a:endParaRPr lang="en-US" altLang="en-US" sz="1800" dirty="0"/>
          </a:p>
          <a:p>
            <a:pPr marL="3175" lvl="1" indent="-3175">
              <a:buFontTx/>
              <a:buNone/>
              <a:defRPr/>
            </a:pPr>
            <a:endParaRPr lang="en-US" sz="1800" dirty="0"/>
          </a:p>
          <a:p>
            <a:pPr marL="3175" lvl="1" indent="-3175">
              <a:buFontTx/>
              <a:buNone/>
              <a:defRPr/>
            </a:pPr>
            <a:endParaRPr lang="en-US" sz="1800" dirty="0"/>
          </a:p>
          <a:p>
            <a:pPr marL="3175" lvl="1" indent="-3175">
              <a:buFontTx/>
              <a:buNone/>
              <a:defRPr/>
            </a:pPr>
            <a:endParaRPr lang="en-US" sz="1800" dirty="0"/>
          </a:p>
          <a:p>
            <a:pPr marL="3175" lvl="1" indent="-3175">
              <a:buFontTx/>
              <a:buNone/>
              <a:defRPr/>
            </a:pPr>
            <a:endParaRPr lang="en-US" sz="1800" dirty="0"/>
          </a:p>
          <a:p>
            <a:pPr marL="3175" lvl="1" indent="-3175">
              <a:buFontTx/>
              <a:buNone/>
              <a:defRPr/>
            </a:pPr>
            <a:endParaRPr lang="en-US" sz="1800" dirty="0"/>
          </a:p>
          <a:p>
            <a:pPr marL="3175" lvl="1" indent="-3175">
              <a:buFontTx/>
              <a:buNone/>
              <a:defRPr/>
            </a:pPr>
            <a:endParaRPr lang="en-US" sz="1800" dirty="0"/>
          </a:p>
          <a:p>
            <a:pPr marL="3175" lvl="1" indent="-3175">
              <a:buNone/>
              <a:defRPr/>
            </a:pPr>
            <a:r>
              <a:rPr lang="en-US" altLang="en-US" sz="1200" dirty="0"/>
              <a:t>Reference RFA page 45</a:t>
            </a:r>
          </a:p>
          <a:p>
            <a:pPr marL="3175" lvl="1" indent="-3175">
              <a:buFontTx/>
              <a:buNone/>
              <a:defRPr/>
            </a:pPr>
            <a:endParaRPr lang="en-US" sz="1800" dirty="0"/>
          </a:p>
        </p:txBody>
      </p:sp>
    </p:spTree>
    <p:extLst>
      <p:ext uri="{BB962C8B-B14F-4D97-AF65-F5344CB8AC3E}">
        <p14:creationId xmlns:p14="http://schemas.microsoft.com/office/powerpoint/2010/main" val="2859604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t>Application Scoring </a:t>
            </a:r>
            <a:r>
              <a:rPr lang="en-US" altLang="en-US" sz="2400" dirty="0"/>
              <a:t>(cont.,)</a:t>
            </a:r>
            <a:endParaRPr lang="en-US" altLang="en-US" sz="2400" b="1" dirty="0"/>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23</a:t>
            </a:fld>
            <a:endParaRPr lang="en-US" dirty="0"/>
          </a:p>
        </p:txBody>
      </p:sp>
      <p:sp>
        <p:nvSpPr>
          <p:cNvPr id="2" name="Content Placeholder 1"/>
          <p:cNvSpPr>
            <a:spLocks noGrp="1"/>
          </p:cNvSpPr>
          <p:nvPr>
            <p:ph idx="1"/>
          </p:nvPr>
        </p:nvSpPr>
        <p:spPr>
          <a:xfrm>
            <a:off x="959557" y="753759"/>
            <a:ext cx="7193844" cy="5342241"/>
          </a:xfrm>
        </p:spPr>
        <p:txBody>
          <a:bodyPr/>
          <a:lstStyle/>
          <a:p>
            <a:pPr marL="0" marR="0" indent="0">
              <a:spcBef>
                <a:spcPts val="0"/>
              </a:spcBef>
              <a:spcAft>
                <a:spcPts val="800"/>
              </a:spcAft>
              <a:buNone/>
            </a:pPr>
            <a:r>
              <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Indicators have been developed for each review criterion to assist the applicant in presenting pertinent information and to provide the reviewer with a standard for evaluation.  The review criteria are outlined below with specific detail and scoring points.  These criteria are the basis upon which the reviewers will evaluate the application.  The entire proposal will be considered during objective review.</a:t>
            </a:r>
          </a:p>
          <a:p>
            <a:pPr marL="0" marR="0" indent="0">
              <a:spcBef>
                <a:spcPts val="0"/>
              </a:spcBef>
              <a:spcAft>
                <a:spcPts val="800"/>
              </a:spcAft>
              <a:buNone/>
            </a:pPr>
            <a:r>
              <a:rPr lang="en-US" sz="1400" b="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Criterion 1: </a:t>
            </a:r>
            <a:r>
              <a:rPr lang="en-US" sz="1400" b="1" dirty="0">
                <a:solidFill>
                  <a:srgbClr val="000000"/>
                </a:solidFill>
                <a:latin typeface="Tw Cen MT" panose="020B0602020104020603" pitchFamily="34" charset="0"/>
                <a:ea typeface="Calibri" panose="020F0502020204030204" pitchFamily="34" charset="0"/>
                <a:cs typeface="Times New Roman" panose="02020603050405020304" pitchFamily="18" charset="0"/>
              </a:rPr>
              <a:t>Need</a:t>
            </a:r>
            <a:r>
              <a:rPr lang="en-US" sz="1400" b="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 (Corresponds to Project Need Section) – 40 points</a:t>
            </a:r>
            <a:endPar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a:p>
            <a:pPr marL="0" indent="0">
              <a:buNone/>
            </a:pPr>
            <a:r>
              <a:rPr lang="en-US" sz="1100" dirty="0"/>
              <a:t>1.) Applicant provided a work plan detailing the steps to be taken, milestones and timelines for recruiting/identifying and hiring student peer educators. Applicant includes a chronological list and description of activities to be performed, the responsible person and target dates for completion, and anticipated outcomes, along with a plan for sustainability, and the qualifications of the individuals who will be supervising and providing training to the youth. (10 Points)</a:t>
            </a:r>
            <a:r>
              <a:rPr lang="en-US" sz="1100" b="1" dirty="0"/>
              <a:t> </a:t>
            </a:r>
            <a:endParaRPr lang="en-US" sz="1100" dirty="0"/>
          </a:p>
          <a:p>
            <a:pPr marL="0" indent="0">
              <a:buNone/>
            </a:pPr>
            <a:r>
              <a:rPr lang="en-US" sz="1100" dirty="0"/>
              <a:t>2.) Applicant explains in detail the proposed project and demonstrates how the proposed strategies strive to address stigma related to Behavioral Health. (4 Points) </a:t>
            </a:r>
          </a:p>
          <a:p>
            <a:pPr marL="0" indent="0">
              <a:buNone/>
            </a:pPr>
            <a:r>
              <a:rPr lang="en-US" sz="1100" dirty="0"/>
              <a:t>3.) The Applicant provided how the program intends to increase knowledge around behavioral health concerns and improve awareness on how students and families can access services in the District of Columbia. (4 Points) </a:t>
            </a:r>
          </a:p>
          <a:p>
            <a:pPr marL="0" indent="0">
              <a:buNone/>
            </a:pPr>
            <a:r>
              <a:rPr lang="en-US" sz="1100" dirty="0"/>
              <a:t>4.) Applicant described what methods their organization employed in the past to involve and empower youth as change agents. (4 Points) </a:t>
            </a:r>
          </a:p>
          <a:p>
            <a:pPr marL="0" indent="0">
              <a:buNone/>
            </a:pPr>
            <a:r>
              <a:rPr lang="en-US" sz="1100" dirty="0"/>
              <a:t>5.) Applicant provided examples of how their organization in the past empowered youth to make a difference. (4 Points) </a:t>
            </a:r>
          </a:p>
          <a:p>
            <a:pPr marL="0" indent="0">
              <a:buNone/>
            </a:pPr>
            <a:r>
              <a:rPr lang="en-US" sz="1100" dirty="0"/>
              <a:t>6.) Applicant provided details on the recruitment activities that will be used to engage youth in this initiative. (4 Points) </a:t>
            </a:r>
          </a:p>
          <a:p>
            <a:pPr marL="0" indent="0">
              <a:buNone/>
            </a:pPr>
            <a:r>
              <a:rPr lang="en-US" sz="1100" dirty="0"/>
              <a:t>7.) Applicant described how youth will be supervised to prevent the student peer educators from becoming overwhelmed and getting involved in activities outside their scope of work.  </a:t>
            </a:r>
          </a:p>
          <a:p>
            <a:pPr marL="0" indent="0">
              <a:buNone/>
            </a:pPr>
            <a:r>
              <a:rPr lang="en-US" sz="1100" dirty="0"/>
              <a:t>Additionally, Applicant provided information on any evidence – based programming that will be used to train peer educators, as well as the evidence-based programming that will be utilized by the peer educators at school. (10 Points)</a:t>
            </a:r>
            <a:r>
              <a:rPr lang="en-US" sz="1100" b="1" dirty="0"/>
              <a:t> </a:t>
            </a:r>
            <a:endParaRPr lang="en-US" sz="1100" dirty="0"/>
          </a:p>
          <a:p>
            <a:pPr marL="0" marR="0" indent="0">
              <a:spcBef>
                <a:spcPts val="0"/>
              </a:spcBef>
              <a:spcAft>
                <a:spcPts val="0"/>
              </a:spcAft>
              <a:buNone/>
            </a:pPr>
            <a:endPar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6806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6529-7B5E-BF68-3204-45AF5AB30990}"/>
              </a:ext>
            </a:extLst>
          </p:cNvPr>
          <p:cNvSpPr>
            <a:spLocks noGrp="1"/>
          </p:cNvSpPr>
          <p:nvPr>
            <p:ph type="title"/>
          </p:nvPr>
        </p:nvSpPr>
        <p:spPr>
          <a:xfrm>
            <a:off x="310444" y="0"/>
            <a:ext cx="8229600" cy="1143000"/>
          </a:xfrm>
        </p:spPr>
        <p:txBody>
          <a:bodyPr/>
          <a:lstStyle/>
          <a:p>
            <a:r>
              <a:rPr lang="en-US" altLang="en-US" sz="2400" b="1" dirty="0"/>
              <a:t>Application Scoring </a:t>
            </a:r>
            <a:r>
              <a:rPr lang="en-US" altLang="en-US" sz="2400" dirty="0">
                <a:solidFill>
                  <a:srgbClr val="000000"/>
                </a:solidFill>
              </a:rPr>
              <a:t>(cont.,)</a:t>
            </a:r>
            <a:endParaRPr lang="en-US" sz="2400" b="1" dirty="0"/>
          </a:p>
        </p:txBody>
      </p:sp>
      <p:sp>
        <p:nvSpPr>
          <p:cNvPr id="3" name="Content Placeholder 2">
            <a:extLst>
              <a:ext uri="{FF2B5EF4-FFF2-40B4-BE49-F238E27FC236}">
                <a16:creationId xmlns:a16="http://schemas.microsoft.com/office/drawing/2014/main" id="{BEEC2A81-BE93-BB0B-E016-EEDF3E637AF5}"/>
              </a:ext>
            </a:extLst>
          </p:cNvPr>
          <p:cNvSpPr>
            <a:spLocks noGrp="1"/>
          </p:cNvSpPr>
          <p:nvPr>
            <p:ph idx="1"/>
          </p:nvPr>
        </p:nvSpPr>
        <p:spPr>
          <a:xfrm>
            <a:off x="987778" y="864441"/>
            <a:ext cx="7024108" cy="5118348"/>
          </a:xfrm>
        </p:spPr>
        <p:txBody>
          <a:bodyPr/>
          <a:lstStyle/>
          <a:p>
            <a:pPr marL="0" marR="0" indent="0">
              <a:spcBef>
                <a:spcPts val="0"/>
              </a:spcBef>
              <a:spcAft>
                <a:spcPts val="800"/>
              </a:spcAft>
              <a:buNone/>
            </a:pPr>
            <a:r>
              <a:rPr lang="en-US" sz="1600" b="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Criterion 2: </a:t>
            </a:r>
            <a:r>
              <a:rPr lang="en-US" sz="1600" b="1" dirty="0">
                <a:solidFill>
                  <a:srgbClr val="000000"/>
                </a:solidFill>
                <a:latin typeface="Tw Cen MT" panose="020B0602020104020603" pitchFamily="34" charset="0"/>
                <a:ea typeface="Calibri" panose="020F0502020204030204" pitchFamily="34" charset="0"/>
                <a:cs typeface="Times New Roman" panose="02020603050405020304" pitchFamily="18" charset="0"/>
              </a:rPr>
              <a:t>Capacity</a:t>
            </a:r>
            <a:r>
              <a:rPr lang="en-US" sz="1600" b="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 (Corresponds to </a:t>
            </a:r>
            <a:r>
              <a:rPr lang="en-US" sz="1600" b="1" dirty="0">
                <a:solidFill>
                  <a:srgbClr val="000000"/>
                </a:solidFill>
                <a:latin typeface="Tw Cen MT" panose="020B0602020104020603" pitchFamily="34" charset="0"/>
                <a:ea typeface="Calibri" panose="020F0502020204030204" pitchFamily="34" charset="0"/>
                <a:cs typeface="Times New Roman" panose="02020603050405020304" pitchFamily="18" charset="0"/>
              </a:rPr>
              <a:t>Organizational Capacity</a:t>
            </a:r>
            <a:r>
              <a:rPr lang="en-US" sz="1600" b="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 Section) – 20 points </a:t>
            </a:r>
            <a:endParaRPr lang="en-US" sz="16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a:p>
            <a:pPr marL="0" indent="0">
              <a:buNone/>
            </a:pPr>
            <a:r>
              <a:rPr lang="en-US" sz="1600" dirty="0"/>
              <a:t>1.)</a:t>
            </a:r>
            <a:r>
              <a:rPr lang="en-US" sz="1600" b="1" dirty="0"/>
              <a:t> </a:t>
            </a:r>
            <a:r>
              <a:rPr lang="en-US" sz="1600" dirty="0"/>
              <a:t>Applicant identified responsible staff members for implementation and oversight. Applicant provided an organizational chart. (4 Points) </a:t>
            </a:r>
          </a:p>
          <a:p>
            <a:pPr marL="0" indent="0">
              <a:buNone/>
            </a:pPr>
            <a:r>
              <a:rPr lang="en-US" sz="1600" dirty="0"/>
              <a:t>2.) Applicant described the supervision structure, capacity, and practice within the organization. (8 Points)  </a:t>
            </a:r>
          </a:p>
          <a:p>
            <a:pPr marL="0" indent="0">
              <a:buNone/>
            </a:pPr>
            <a:r>
              <a:rPr lang="en-US" sz="1600" dirty="0"/>
              <a:t>3.) Applicant described the organization’s operational practice related to teaming within the behavioral health work with youth and families. (8 Points) </a:t>
            </a:r>
          </a:p>
          <a:p>
            <a:pPr marL="0" marR="0" lvl="0" indent="0">
              <a:spcBef>
                <a:spcPts val="0"/>
              </a:spcBef>
              <a:spcAft>
                <a:spcPts val="800"/>
              </a:spcAft>
              <a:buNone/>
            </a:pPr>
            <a:endParaRPr lang="en-US" sz="1600" b="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a:p>
            <a:pPr marL="0" marR="0" lvl="0" indent="0">
              <a:spcBef>
                <a:spcPts val="0"/>
              </a:spcBef>
              <a:spcAft>
                <a:spcPts val="800"/>
              </a:spcAft>
              <a:buNone/>
            </a:pPr>
            <a:r>
              <a:rPr lang="en-US" sz="1600" b="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Criterion 3: </a:t>
            </a:r>
            <a:r>
              <a:rPr lang="en-US" sz="1600" b="1" dirty="0">
                <a:solidFill>
                  <a:srgbClr val="000000"/>
                </a:solidFill>
                <a:latin typeface="Tw Cen MT" panose="020B0602020104020603" pitchFamily="34" charset="0"/>
                <a:ea typeface="Calibri" panose="020F0502020204030204" pitchFamily="34" charset="0"/>
                <a:cs typeface="Times New Roman" panose="02020603050405020304" pitchFamily="18" charset="0"/>
              </a:rPr>
              <a:t>Evaluation</a:t>
            </a:r>
            <a:r>
              <a:rPr lang="en-US" sz="1600" b="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 (Corresponds to Project Evaluation Section) – 20 points </a:t>
            </a:r>
            <a:endParaRPr lang="en-US" sz="16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a:p>
            <a:pPr marL="0" indent="0">
              <a:buNone/>
            </a:pPr>
            <a:r>
              <a:rPr lang="en-US" sz="1400" dirty="0"/>
              <a:t>1.)</a:t>
            </a:r>
            <a:r>
              <a:rPr lang="en-US" sz="1400" b="1" dirty="0"/>
              <a:t> </a:t>
            </a:r>
            <a:r>
              <a:rPr lang="en-US" sz="1400" dirty="0"/>
              <a:t>The applicant discussed the approach to tracking the progress of the work plan which should include information about how data will be collected and how such data will be utilized to manage, monitor, and enhance the program and student outcomes.  (20 Points)</a:t>
            </a:r>
            <a:r>
              <a:rPr lang="en-US" sz="1400" b="1" dirty="0"/>
              <a:t> </a:t>
            </a:r>
            <a:endParaRPr lang="en-US" sz="1400" dirty="0"/>
          </a:p>
          <a:p>
            <a:pPr marL="0" indent="0">
              <a:buNone/>
            </a:pPr>
            <a:r>
              <a:rPr lang="en-US" sz="1400" b="1" dirty="0"/>
              <a:t> </a:t>
            </a:r>
            <a:endParaRPr lang="en-US" sz="1400" dirty="0"/>
          </a:p>
          <a:p>
            <a:pPr marL="0" indent="0">
              <a:buNone/>
            </a:pPr>
            <a:r>
              <a:rPr lang="en-US" sz="1400" b="1" dirty="0"/>
              <a:t>Criterion 4: Budget and Budget Justification – 20 points </a:t>
            </a:r>
            <a:endParaRPr lang="en-US" sz="1400" dirty="0"/>
          </a:p>
          <a:p>
            <a:pPr marL="0" indent="0">
              <a:buNone/>
            </a:pPr>
            <a:r>
              <a:rPr lang="en-US" sz="1400" dirty="0"/>
              <a:t>1.)</a:t>
            </a:r>
            <a:r>
              <a:rPr lang="en-US" sz="1400" b="1" dirty="0"/>
              <a:t> </a:t>
            </a:r>
            <a:r>
              <a:rPr lang="en-US" sz="1400" dirty="0"/>
              <a:t>The applicant provided a line-item budget and budget narrative justification regarding the organization’s implementation of the School-Based Behavioral Health Student Peer Educator Pilot Program. Attachment F is the budget justification and budget narrative form. This form does not count towards the page limit. Complete a seven (7) month budget. (20 Points)</a:t>
            </a:r>
            <a:r>
              <a:rPr lang="en-US" sz="1400" b="1" dirty="0"/>
              <a:t> </a:t>
            </a:r>
            <a:endParaRPr lang="en-US" sz="1400" dirty="0"/>
          </a:p>
          <a:p>
            <a:pPr marL="0" marR="0" indent="0">
              <a:spcBef>
                <a:spcPts val="0"/>
              </a:spcBef>
              <a:spcAft>
                <a:spcPts val="800"/>
              </a:spcAft>
              <a:buNone/>
            </a:pPr>
            <a:endParaRPr lang="en-US" sz="1400" b="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b="1" dirty="0">
              <a:solidFill>
                <a:srgbClr val="000000"/>
              </a:solidFill>
              <a:latin typeface="Tw Cen MT" panose="020B0602020104020603"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b="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b="1" dirty="0">
              <a:solidFill>
                <a:srgbClr val="000000"/>
              </a:solidFill>
              <a:latin typeface="Tw Cen MT" panose="020B0602020104020603"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b="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b="1" dirty="0">
              <a:solidFill>
                <a:srgbClr val="000000"/>
              </a:solidFill>
              <a:latin typeface="Tw Cen MT" panose="020B0602020104020603"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dirty="0">
              <a:solidFill>
                <a:srgbClr val="000000"/>
              </a:solidFill>
              <a:latin typeface="Tw Cen MT" panose="020B0602020104020603"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8FA656F-266A-3A32-5CB4-C1D6B392E1A9}"/>
              </a:ext>
            </a:extLst>
          </p:cNvPr>
          <p:cNvSpPr>
            <a:spLocks noGrp="1"/>
          </p:cNvSpPr>
          <p:nvPr>
            <p:ph type="sldNum" sz="quarter" idx="12"/>
          </p:nvPr>
        </p:nvSpPr>
        <p:spPr/>
        <p:txBody>
          <a:bodyPr/>
          <a:lstStyle/>
          <a:p>
            <a:pPr>
              <a:defRPr/>
            </a:pPr>
            <a:fld id="{62E25340-54C0-4D97-AA52-D61C6E857B51}" type="slidenum">
              <a:rPr lang="en-US" smtClean="0"/>
              <a:pPr>
                <a:defRPr/>
              </a:pPr>
              <a:t>24</a:t>
            </a:fld>
            <a:endParaRPr lang="en-US" dirty="0"/>
          </a:p>
        </p:txBody>
      </p:sp>
      <p:sp>
        <p:nvSpPr>
          <p:cNvPr id="5" name="Line 4"/>
          <p:cNvSpPr>
            <a:spLocks noChangeShapeType="1"/>
          </p:cNvSpPr>
          <p:nvPr/>
        </p:nvSpPr>
        <p:spPr bwMode="auto">
          <a:xfrm flipH="1">
            <a:off x="987778" y="769191"/>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669778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97804" y="2898646"/>
            <a:ext cx="4598212" cy="2955994"/>
          </a:xfrm>
          <a:prstGeom prst="rect">
            <a:avLst/>
          </a:prstGeom>
        </p:spPr>
      </p:pic>
      <p:sp>
        <p:nvSpPr>
          <p:cNvPr id="2" name="Title 1"/>
          <p:cNvSpPr>
            <a:spLocks noGrp="1"/>
          </p:cNvSpPr>
          <p:nvPr>
            <p:ph type="ctrTitle" idx="4294967295"/>
          </p:nvPr>
        </p:nvSpPr>
        <p:spPr>
          <a:xfrm>
            <a:off x="1394847" y="779759"/>
            <a:ext cx="6858000" cy="1790700"/>
          </a:xfrm>
        </p:spPr>
        <p:txBody>
          <a:bodyPr/>
          <a:lstStyle/>
          <a:p>
            <a:r>
              <a:rPr lang="en-US" dirty="0"/>
              <a:t>Successful Packaging</a:t>
            </a:r>
          </a:p>
        </p:txBody>
      </p:sp>
    </p:spTree>
    <p:extLst>
      <p:ext uri="{BB962C8B-B14F-4D97-AF65-F5344CB8AC3E}">
        <p14:creationId xmlns:p14="http://schemas.microsoft.com/office/powerpoint/2010/main" val="2975170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425742" y="0"/>
            <a:ext cx="6172200" cy="857250"/>
          </a:xfrm>
        </p:spPr>
        <p:txBody>
          <a:bodyPr/>
          <a:lstStyle/>
          <a:p>
            <a:r>
              <a:rPr lang="en-US" altLang="en-US" sz="2400" b="1" dirty="0"/>
              <a:t>Proposal Format and Content</a:t>
            </a:r>
          </a:p>
        </p:txBody>
      </p:sp>
      <p:sp>
        <p:nvSpPr>
          <p:cNvPr id="27652" name="Line 4"/>
          <p:cNvSpPr>
            <a:spLocks noChangeShapeType="1"/>
          </p:cNvSpPr>
          <p:nvPr/>
        </p:nvSpPr>
        <p:spPr bwMode="auto">
          <a:xfrm flipH="1" flipV="1">
            <a:off x="1030013" y="746233"/>
            <a:ext cx="7147035" cy="21021"/>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r>
              <a:rPr lang="en-US" sz="1350" dirty="0">
                <a:solidFill>
                  <a:srgbClr val="000000"/>
                </a:solidFill>
              </a:rPr>
              <a:t> </a:t>
            </a: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26</a:t>
            </a:fld>
            <a:endParaRPr lang="en-US" dirty="0">
              <a:solidFill>
                <a:srgbClr val="FFFFFF"/>
              </a:solidFill>
            </a:endParaRPr>
          </a:p>
        </p:txBody>
      </p:sp>
      <p:sp>
        <p:nvSpPr>
          <p:cNvPr id="7" name="Content Placeholder 2"/>
          <p:cNvSpPr>
            <a:spLocks noGrp="1"/>
          </p:cNvSpPr>
          <p:nvPr>
            <p:ph idx="1"/>
          </p:nvPr>
        </p:nvSpPr>
        <p:spPr>
          <a:xfrm>
            <a:off x="465359" y="857250"/>
            <a:ext cx="8258227" cy="5102116"/>
          </a:xfrm>
        </p:spPr>
        <p:txBody>
          <a:bodyPr/>
          <a:lstStyle/>
          <a:p>
            <a:pPr marL="642848" lvl="1" indent="-257175">
              <a:buFont typeface="+mj-lt"/>
              <a:buAutoNum type="arabicPeriod"/>
            </a:pPr>
            <a:r>
              <a:rPr lang="en-US" sz="1800" dirty="0">
                <a:latin typeface="Tw Cen MT" panose="020B0602020104020603" pitchFamily="34" charset="0"/>
                <a:ea typeface="Cambria" panose="02040503050406030204" pitchFamily="18" charset="0"/>
              </a:rPr>
              <a:t>Notice of Eligibility and Experience Requirements (Attachment A) (Fillable-Word)</a:t>
            </a:r>
          </a:p>
          <a:p>
            <a:pPr marL="642848" lvl="1" indent="-257175">
              <a:buFont typeface="+mj-lt"/>
              <a:buAutoNum type="arabicPeriod"/>
            </a:pPr>
            <a:r>
              <a:rPr lang="en-US" sz="1800" dirty="0">
                <a:latin typeface="Tw Cen MT" panose="020B0602020104020603" pitchFamily="34" charset="0"/>
                <a:ea typeface="Cambria" panose="02040503050406030204" pitchFamily="18" charset="0"/>
              </a:rPr>
              <a:t>Applicant Profile &amp; Abstract (Attachment C) (Fillable-Word)</a:t>
            </a:r>
          </a:p>
          <a:p>
            <a:pPr marL="642848" lvl="1" indent="-257175">
              <a:buFont typeface="+mj-lt"/>
              <a:buAutoNum type="arabicPeriod"/>
            </a:pPr>
            <a:r>
              <a:rPr lang="en-US" sz="1800" dirty="0">
                <a:latin typeface="Tw Cen MT" panose="020B0602020104020603" pitchFamily="34" charset="0"/>
                <a:ea typeface="Cambria" panose="02040503050406030204" pitchFamily="18" charset="0"/>
              </a:rPr>
              <a:t>Table of Contents</a:t>
            </a:r>
          </a:p>
          <a:p>
            <a:pPr marL="642848" lvl="1" indent="-257175">
              <a:buFont typeface="+mj-lt"/>
              <a:buAutoNum type="arabicPeriod"/>
            </a:pPr>
            <a:r>
              <a:rPr lang="en-US" sz="1800" dirty="0">
                <a:latin typeface="Tw Cen MT" panose="020B0602020104020603" pitchFamily="34" charset="0"/>
                <a:ea typeface="Cambria" panose="02040503050406030204" pitchFamily="18" charset="0"/>
              </a:rPr>
              <a:t>Narrative </a:t>
            </a:r>
          </a:p>
          <a:p>
            <a:pPr marL="1285634" lvl="3" indent="-257175">
              <a:buFont typeface="+mj-lt"/>
              <a:buAutoNum type="alphaLcPeriod"/>
            </a:pPr>
            <a:r>
              <a:rPr lang="en-US" sz="1800" dirty="0">
                <a:latin typeface="Tw Cen MT" panose="020B0602020104020603" pitchFamily="34" charset="0"/>
                <a:ea typeface="Cambria" panose="02040503050406030204" pitchFamily="18" charset="0"/>
              </a:rPr>
              <a:t>Administrative</a:t>
            </a:r>
          </a:p>
          <a:p>
            <a:pPr marL="1285634" lvl="3" indent="-257175">
              <a:buFont typeface="+mj-lt"/>
              <a:buAutoNum type="alphaLcPeriod"/>
            </a:pPr>
            <a:r>
              <a:rPr lang="en-US" sz="1800" dirty="0">
                <a:latin typeface="Tw Cen MT" panose="020B0602020104020603" pitchFamily="34" charset="0"/>
                <a:ea typeface="Cambria" panose="02040503050406030204" pitchFamily="18" charset="0"/>
              </a:rPr>
              <a:t>Proposed Work Plan </a:t>
            </a:r>
          </a:p>
          <a:p>
            <a:pPr marL="1285634" lvl="3" indent="-257175">
              <a:buFont typeface="+mj-lt"/>
              <a:buAutoNum type="alphaLcPeriod"/>
            </a:pPr>
            <a:r>
              <a:rPr lang="en-US" sz="1800" dirty="0">
                <a:latin typeface="Tw Cen MT" panose="020B0602020104020603" pitchFamily="34" charset="0"/>
                <a:ea typeface="Cambria" panose="02040503050406030204" pitchFamily="18" charset="0"/>
              </a:rPr>
              <a:t>Fiscal and Financial Management</a:t>
            </a:r>
          </a:p>
          <a:p>
            <a:pPr marL="1285634" lvl="3" indent="-257175">
              <a:buFont typeface="+mj-lt"/>
              <a:buAutoNum type="alphaLcPeriod"/>
            </a:pPr>
            <a:r>
              <a:rPr lang="en-US" sz="1800" dirty="0">
                <a:latin typeface="Tw Cen MT" panose="020B0602020104020603" pitchFamily="34" charset="0"/>
                <a:ea typeface="Cambria" panose="02040503050406030204" pitchFamily="18" charset="0"/>
              </a:rPr>
              <a:t>Program Reporting</a:t>
            </a:r>
          </a:p>
          <a:p>
            <a:pPr marL="685730" lvl="1" indent="-385763" eaLnBrk="1" fontAlgn="auto" hangingPunct="1">
              <a:spcAft>
                <a:spcPts val="0"/>
              </a:spcAft>
              <a:buFont typeface="+mj-lt"/>
              <a:buAutoNum type="arabicPeriod"/>
              <a:defRPr/>
            </a:pPr>
            <a:r>
              <a:rPr lang="en-US" sz="1800" dirty="0">
                <a:latin typeface="Tw Cen MT" panose="020B0602020104020603" pitchFamily="34" charset="0"/>
                <a:ea typeface="Cambria" panose="02040503050406030204" pitchFamily="18" charset="0"/>
              </a:rPr>
              <a:t>Work Plan Template (Attachment D) (Fillable-PDF)</a:t>
            </a:r>
          </a:p>
          <a:p>
            <a:pPr marL="685730" lvl="1" indent="-385763" eaLnBrk="1" fontAlgn="auto" hangingPunct="1">
              <a:spcAft>
                <a:spcPts val="0"/>
              </a:spcAft>
              <a:buFont typeface="+mj-lt"/>
              <a:buAutoNum type="arabicPeriod"/>
              <a:defRPr/>
            </a:pPr>
            <a:r>
              <a:rPr lang="en-US" sz="1800" dirty="0">
                <a:latin typeface="Tw Cen MT" panose="020B0602020104020603" pitchFamily="34" charset="0"/>
                <a:ea typeface="Cambria" panose="02040503050406030204" pitchFamily="18" charset="0"/>
              </a:rPr>
              <a:t>Staffing Plan (Attachment E) (Fillable-PDF)</a:t>
            </a:r>
          </a:p>
          <a:p>
            <a:pPr marL="685730" lvl="1" indent="-385763" eaLnBrk="1" fontAlgn="auto" hangingPunct="1">
              <a:spcAft>
                <a:spcPts val="0"/>
              </a:spcAft>
              <a:buFont typeface="+mj-lt"/>
              <a:buAutoNum type="arabicPeriod"/>
              <a:defRPr/>
            </a:pPr>
            <a:r>
              <a:rPr lang="en-US" sz="1800" dirty="0">
                <a:latin typeface="Tw Cen MT" panose="020B0602020104020603" pitchFamily="34" charset="0"/>
                <a:ea typeface="Cambria" panose="02040503050406030204" pitchFamily="18" charset="0"/>
              </a:rPr>
              <a:t>Budget and Budget Justification (Attachment F) (Fillable-Excel)</a:t>
            </a:r>
          </a:p>
          <a:p>
            <a:pPr marL="685730" lvl="1" indent="-385763" eaLnBrk="1" fontAlgn="auto" hangingPunct="1">
              <a:spcAft>
                <a:spcPts val="0"/>
              </a:spcAft>
              <a:buFont typeface="+mj-lt"/>
              <a:buAutoNum type="arabicPeriod"/>
              <a:defRPr/>
            </a:pPr>
            <a:r>
              <a:rPr lang="en-US" sz="1800" dirty="0">
                <a:latin typeface="Tw Cen MT" panose="020B0602020104020603" pitchFamily="34" charset="0"/>
                <a:ea typeface="Cambria" panose="02040503050406030204" pitchFamily="18" charset="0"/>
              </a:rPr>
              <a:t>Required Documentation (see RFA pages 14 - 18) </a:t>
            </a:r>
          </a:p>
          <a:p>
            <a:pPr marL="685730" lvl="1" indent="-385763" eaLnBrk="1" fontAlgn="auto" hangingPunct="1">
              <a:spcAft>
                <a:spcPts val="0"/>
              </a:spcAft>
              <a:buFont typeface="+mj-lt"/>
              <a:buAutoNum type="arabicPeriod"/>
              <a:defRPr/>
            </a:pPr>
            <a:r>
              <a:rPr lang="en-US" sz="1800" dirty="0">
                <a:latin typeface="Tw Cen MT" panose="020B0602020104020603" pitchFamily="34" charset="0"/>
              </a:rPr>
              <a:t>Signed Attachments 2 – 8 (Fillable-PDF)</a:t>
            </a:r>
          </a:p>
          <a:p>
            <a:pPr marL="0" indent="0" eaLnBrk="1" fontAlgn="auto" hangingPunct="1">
              <a:spcAft>
                <a:spcPts val="0"/>
              </a:spcAft>
              <a:buNone/>
              <a:defRPr/>
            </a:pPr>
            <a:endParaRPr lang="en-US" sz="1800" dirty="0"/>
          </a:p>
          <a:p>
            <a:pPr marL="0" indent="0" eaLnBrk="1" fontAlgn="auto" hangingPunct="1">
              <a:spcAft>
                <a:spcPts val="0"/>
              </a:spcAft>
              <a:buNone/>
              <a:defRPr/>
            </a:pPr>
            <a:endParaRPr lang="en-US" sz="1800" dirty="0"/>
          </a:p>
        </p:txBody>
      </p:sp>
    </p:spTree>
    <p:extLst>
      <p:ext uri="{BB962C8B-B14F-4D97-AF65-F5344CB8AC3E}">
        <p14:creationId xmlns:p14="http://schemas.microsoft.com/office/powerpoint/2010/main" val="3815828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380917" y="-64228"/>
            <a:ext cx="6172200" cy="857250"/>
          </a:xfrm>
        </p:spPr>
        <p:txBody>
          <a:bodyPr/>
          <a:lstStyle/>
          <a:p>
            <a:pPr lvl="0"/>
            <a:r>
              <a:rPr lang="en-US" sz="2400" b="1" dirty="0"/>
              <a:t>Work Plan (Attachment D)</a:t>
            </a:r>
            <a:endParaRPr lang="en-US" sz="2400" dirty="0"/>
          </a:p>
        </p:txBody>
      </p:sp>
      <p:sp>
        <p:nvSpPr>
          <p:cNvPr id="25603" name="Content Placeholder 2"/>
          <p:cNvSpPr>
            <a:spLocks noGrp="1"/>
          </p:cNvSpPr>
          <p:nvPr>
            <p:ph idx="1"/>
          </p:nvPr>
        </p:nvSpPr>
        <p:spPr>
          <a:xfrm>
            <a:off x="1197019" y="824163"/>
            <a:ext cx="6691618" cy="431200"/>
          </a:xfrm>
        </p:spPr>
        <p:txBody>
          <a:bodyPr/>
          <a:lstStyle/>
          <a:p>
            <a:pPr marL="0" indent="0">
              <a:buNone/>
            </a:pPr>
            <a:r>
              <a:rPr lang="en-US" sz="1600" dirty="0">
                <a:latin typeface="Tw Cen MT" panose="020B0602020104020603" pitchFamily="34" charset="0"/>
              </a:rPr>
              <a:t>The work plan template (</a:t>
            </a:r>
            <a:r>
              <a:rPr lang="en-US" sz="1600" b="1" dirty="0">
                <a:latin typeface="Tw Cen MT" panose="020B0602020104020603" pitchFamily="34" charset="0"/>
              </a:rPr>
              <a:t>see Attachment D</a:t>
            </a:r>
            <a:r>
              <a:rPr lang="en-US" sz="1600" dirty="0">
                <a:latin typeface="Tw Cen MT" panose="020B0602020104020603" pitchFamily="34" charset="0"/>
              </a:rPr>
              <a:t>) provided by DBH is required. </a:t>
            </a:r>
            <a:endParaRPr lang="en-US" sz="1200" dirty="0"/>
          </a:p>
        </p:txBody>
      </p:sp>
      <p:sp>
        <p:nvSpPr>
          <p:cNvPr id="24580" name="Line 4"/>
          <p:cNvSpPr>
            <a:spLocks noChangeShapeType="1"/>
          </p:cNvSpPr>
          <p:nvPr/>
        </p:nvSpPr>
        <p:spPr bwMode="auto">
          <a:xfrm flipH="1" flipV="1">
            <a:off x="623580" y="735464"/>
            <a:ext cx="7867092"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pPr defTabSz="685640"/>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27</a:t>
            </a:fld>
            <a:endParaRPr lang="en-US" dirty="0">
              <a:solidFill>
                <a:srgbClr val="FFFFFF"/>
              </a:solidFill>
            </a:endParaRPr>
          </a:p>
        </p:txBody>
      </p:sp>
      <p:pic>
        <p:nvPicPr>
          <p:cNvPr id="3" name="Picture 2"/>
          <p:cNvPicPr>
            <a:picLocks noChangeAspect="1"/>
          </p:cNvPicPr>
          <p:nvPr/>
        </p:nvPicPr>
        <p:blipFill>
          <a:blip r:embed="rId3"/>
          <a:stretch>
            <a:fillRect/>
          </a:stretch>
        </p:blipFill>
        <p:spPr>
          <a:xfrm>
            <a:off x="623581" y="1255363"/>
            <a:ext cx="7910931" cy="4525505"/>
          </a:xfrm>
          <a:prstGeom prst="rect">
            <a:avLst/>
          </a:prstGeom>
        </p:spPr>
      </p:pic>
      <p:sp>
        <p:nvSpPr>
          <p:cNvPr id="8" name="Right Arrow 7"/>
          <p:cNvSpPr/>
          <p:nvPr/>
        </p:nvSpPr>
        <p:spPr>
          <a:xfrm rot="5400000">
            <a:off x="2790376" y="15909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ight Arrow 8"/>
          <p:cNvSpPr/>
          <p:nvPr/>
        </p:nvSpPr>
        <p:spPr>
          <a:xfrm rot="5400000">
            <a:off x="7131522" y="172346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ight Arrow 9"/>
          <p:cNvSpPr/>
          <p:nvPr/>
        </p:nvSpPr>
        <p:spPr>
          <a:xfrm>
            <a:off x="218611" y="294743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ight Arrow 10"/>
          <p:cNvSpPr/>
          <p:nvPr/>
        </p:nvSpPr>
        <p:spPr>
          <a:xfrm rot="16200000">
            <a:off x="2330675" y="33257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ight Arrow 11"/>
          <p:cNvSpPr/>
          <p:nvPr/>
        </p:nvSpPr>
        <p:spPr>
          <a:xfrm rot="16200000">
            <a:off x="3460616" y="335661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ight Arrow 12"/>
          <p:cNvSpPr/>
          <p:nvPr/>
        </p:nvSpPr>
        <p:spPr>
          <a:xfrm rot="16200000">
            <a:off x="4521382" y="33257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ight Arrow 13"/>
          <p:cNvSpPr/>
          <p:nvPr/>
        </p:nvSpPr>
        <p:spPr>
          <a:xfrm rot="10800000">
            <a:off x="8490674" y="343206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50629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9"/>
                                        </p:tgtEl>
                                      </p:cBhvr>
                                    </p:animEffect>
                                    <p:animScale>
                                      <p:cBhvr>
                                        <p:cTn id="21" dur="250" autoRev="1" fill="hold"/>
                                        <p:tgtEl>
                                          <p:spTgt spid="9"/>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2" nodeType="clickEffect">
                                  <p:stCondLst>
                                    <p:cond delay="0"/>
                                  </p:stCondLst>
                                  <p:childTnLst>
                                    <p:set>
                                      <p:cBhvr>
                                        <p:cTn id="44" dur="1" fill="hold">
                                          <p:stCondLst>
                                            <p:cond delay="0"/>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grpId="0" nodeType="clickEffect">
                                  <p:stCondLst>
                                    <p:cond delay="0"/>
                                  </p:stCondLst>
                                  <p:childTnLst>
                                    <p:animEffect transition="out" filter="fade">
                                      <p:cBhvr>
                                        <p:cTn id="48" dur="500" tmFilter="0, 0; .2, .5; .8, .5; 1, 0"/>
                                        <p:tgtEl>
                                          <p:spTgt spid="11"/>
                                        </p:tgtEl>
                                      </p:cBhvr>
                                    </p:animEffect>
                                    <p:animScale>
                                      <p:cBhvr>
                                        <p:cTn id="49" dur="250" autoRev="1" fill="hold"/>
                                        <p:tgtEl>
                                          <p:spTgt spid="11"/>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2" nodeType="clickEffect">
                                  <p:stCondLst>
                                    <p:cond delay="0"/>
                                  </p:stCondLst>
                                  <p:childTnLst>
                                    <p:set>
                                      <p:cBhvr>
                                        <p:cTn id="58" dur="1" fill="hold">
                                          <p:stCondLst>
                                            <p:cond delay="0"/>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grpId="0" nodeType="clickEffect">
                                  <p:stCondLst>
                                    <p:cond delay="0"/>
                                  </p:stCondLst>
                                  <p:childTnLst>
                                    <p:animEffect transition="out" filter="fade">
                                      <p:cBhvr>
                                        <p:cTn id="62" dur="500" tmFilter="0, 0; .2, .5; .8, .5; 1, 0"/>
                                        <p:tgtEl>
                                          <p:spTgt spid="12"/>
                                        </p:tgtEl>
                                      </p:cBhvr>
                                    </p:animEffect>
                                    <p:animScale>
                                      <p:cBhvr>
                                        <p:cTn id="63" dur="250" autoRev="1" fill="hold"/>
                                        <p:tgtEl>
                                          <p:spTgt spid="12"/>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2" nodeType="clickEffect">
                                  <p:stCondLst>
                                    <p:cond delay="0"/>
                                  </p:stCondLst>
                                  <p:childTnLst>
                                    <p:set>
                                      <p:cBhvr>
                                        <p:cTn id="72" dur="1" fill="hold">
                                          <p:stCondLst>
                                            <p:cond delay="0"/>
                                          </p:stCondLst>
                                        </p:cTn>
                                        <p:tgtEl>
                                          <p:spTgt spid="1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grpId="0" nodeType="clickEffect">
                                  <p:stCondLst>
                                    <p:cond delay="0"/>
                                  </p:stCondLst>
                                  <p:childTnLst>
                                    <p:animEffect transition="out" filter="fade">
                                      <p:cBhvr>
                                        <p:cTn id="76" dur="500" tmFilter="0, 0; .2, .5; .8, .5; 1, 0"/>
                                        <p:tgtEl>
                                          <p:spTgt spid="13"/>
                                        </p:tgtEl>
                                      </p:cBhvr>
                                    </p:animEffect>
                                    <p:animScale>
                                      <p:cBhvr>
                                        <p:cTn id="77" dur="250" autoRev="1" fill="hold"/>
                                        <p:tgtEl>
                                          <p:spTgt spid="13"/>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2" nodeType="clickEffect">
                                  <p:stCondLst>
                                    <p:cond delay="0"/>
                                  </p:stCondLst>
                                  <p:childTnLst>
                                    <p:set>
                                      <p:cBhvr>
                                        <p:cTn id="86" dur="1" fill="hold">
                                          <p:stCondLst>
                                            <p:cond delay="0"/>
                                          </p:stCondLst>
                                        </p:cTn>
                                        <p:tgtEl>
                                          <p:spTgt spid="1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grpId="0" nodeType="clickEffect">
                                  <p:stCondLst>
                                    <p:cond delay="0"/>
                                  </p:stCondLst>
                                  <p:childTnLst>
                                    <p:animEffect transition="out" filter="fade">
                                      <p:cBhvr>
                                        <p:cTn id="90" dur="500" tmFilter="0, 0; .2, .5; .8, .5; 1, 0"/>
                                        <p:tgtEl>
                                          <p:spTgt spid="14"/>
                                        </p:tgtEl>
                                      </p:cBhvr>
                                    </p:animEffect>
                                    <p:animScale>
                                      <p:cBhvr>
                                        <p:cTn id="91" dur="250" autoRev="1" fill="hold"/>
                                        <p:tgtEl>
                                          <p:spTgt spid="1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14"/>
                                        </p:tgtEl>
                                      </p:cBhvr>
                                    </p:animEffect>
                                    <p:set>
                                      <p:cBhvr>
                                        <p:cTn id="96" dur="1" fill="hold">
                                          <p:stCondLst>
                                            <p:cond delay="499"/>
                                          </p:stCondLst>
                                        </p:cTn>
                                        <p:tgtEl>
                                          <p:spTgt spid="14"/>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2" nodeType="clickEffect">
                                  <p:stCondLst>
                                    <p:cond delay="0"/>
                                  </p:stCondLst>
                                  <p:childTnLst>
                                    <p:set>
                                      <p:cBhvr>
                                        <p:cTn id="10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444957" y="0"/>
            <a:ext cx="6172200" cy="857250"/>
          </a:xfrm>
        </p:spPr>
        <p:txBody>
          <a:bodyPr/>
          <a:lstStyle/>
          <a:p>
            <a:pPr lvl="0"/>
            <a:r>
              <a:rPr lang="en-US" sz="2400" b="1" dirty="0"/>
              <a:t>Staffing Plan (Attachment E)</a:t>
            </a:r>
            <a:endParaRPr lang="en-US" sz="2400" dirty="0"/>
          </a:p>
        </p:txBody>
      </p:sp>
      <p:sp>
        <p:nvSpPr>
          <p:cNvPr id="25603" name="Content Placeholder 2"/>
          <p:cNvSpPr>
            <a:spLocks noGrp="1"/>
          </p:cNvSpPr>
          <p:nvPr>
            <p:ph idx="1"/>
          </p:nvPr>
        </p:nvSpPr>
        <p:spPr>
          <a:xfrm>
            <a:off x="1078249" y="745957"/>
            <a:ext cx="7074568" cy="5291148"/>
          </a:xfrm>
        </p:spPr>
        <p:txBody>
          <a:bodyPr/>
          <a:lstStyle/>
          <a:p>
            <a:pPr marL="0" indent="0">
              <a:buNone/>
            </a:pPr>
            <a:r>
              <a:rPr lang="en-US" sz="1600" dirty="0">
                <a:latin typeface="Tw Cen MT" panose="020B0602020104020603" pitchFamily="34" charset="0"/>
              </a:rPr>
              <a:t>The applicant’s staff plan template (see Attachment E) is required.  </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600" dirty="0">
              <a:latin typeface="Tw Cen MT" panose="020B0602020104020603" pitchFamily="34" charset="0"/>
            </a:endParaRPr>
          </a:p>
          <a:p>
            <a:pPr marL="0" indent="0">
              <a:buNone/>
            </a:pPr>
            <a:endParaRPr lang="en-US" sz="1600" dirty="0">
              <a:latin typeface="Tw Cen MT" panose="020B0602020104020603" pitchFamily="34" charset="0"/>
            </a:endParaRPr>
          </a:p>
          <a:p>
            <a:pPr marL="0" indent="0">
              <a:buNone/>
            </a:pPr>
            <a:endParaRPr lang="en-US" sz="1600" dirty="0">
              <a:latin typeface="Tw Cen MT" panose="020B0602020104020603" pitchFamily="34" charset="0"/>
            </a:endParaRPr>
          </a:p>
          <a:p>
            <a:pPr marL="2381" lvl="1" indent="-2381">
              <a:buNone/>
              <a:defRPr/>
            </a:pPr>
            <a:endParaRPr lang="en-US" sz="1350" dirty="0"/>
          </a:p>
        </p:txBody>
      </p:sp>
      <p:sp>
        <p:nvSpPr>
          <p:cNvPr id="24580" name="Line 4"/>
          <p:cNvSpPr>
            <a:spLocks noChangeShapeType="1"/>
          </p:cNvSpPr>
          <p:nvPr/>
        </p:nvSpPr>
        <p:spPr bwMode="auto">
          <a:xfrm flipH="1" flipV="1">
            <a:off x="1118936" y="685799"/>
            <a:ext cx="7033881" cy="60158"/>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pPr defTabSz="685640"/>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28</a:t>
            </a:fld>
            <a:endParaRPr lang="en-US" dirty="0">
              <a:solidFill>
                <a:srgbClr val="FFFFFF"/>
              </a:solidFill>
            </a:endParaRPr>
          </a:p>
        </p:txBody>
      </p:sp>
      <p:pic>
        <p:nvPicPr>
          <p:cNvPr id="8" name="Picture 7"/>
          <p:cNvPicPr>
            <a:picLocks noChangeAspect="1"/>
          </p:cNvPicPr>
          <p:nvPr/>
        </p:nvPicPr>
        <p:blipFill>
          <a:blip r:embed="rId3"/>
          <a:stretch>
            <a:fillRect/>
          </a:stretch>
        </p:blipFill>
        <p:spPr>
          <a:xfrm>
            <a:off x="1118935" y="1129772"/>
            <a:ext cx="7033881" cy="4615292"/>
          </a:xfrm>
          <a:prstGeom prst="rect">
            <a:avLst/>
          </a:prstGeom>
        </p:spPr>
      </p:pic>
      <p:sp>
        <p:nvSpPr>
          <p:cNvPr id="12" name="Right Arrow 11"/>
          <p:cNvSpPr/>
          <p:nvPr/>
        </p:nvSpPr>
        <p:spPr>
          <a:xfrm rot="5400000">
            <a:off x="2838001" y="198226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ight Arrow 12"/>
          <p:cNvSpPr/>
          <p:nvPr/>
        </p:nvSpPr>
        <p:spPr>
          <a:xfrm>
            <a:off x="1923600" y="36668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ight Arrow 13"/>
          <p:cNvSpPr/>
          <p:nvPr/>
        </p:nvSpPr>
        <p:spPr>
          <a:xfrm rot="5400000">
            <a:off x="6634938" y="20475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ight Arrow 14"/>
          <p:cNvSpPr/>
          <p:nvPr/>
        </p:nvSpPr>
        <p:spPr>
          <a:xfrm rot="10800000">
            <a:off x="7963038" y="31492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61026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3"/>
                                        </p:tgtEl>
                                      </p:cBhvr>
                                    </p:animEffect>
                                    <p:animScale>
                                      <p:cBhvr>
                                        <p:cTn id="21" dur="250" autoRev="1" fill="hold"/>
                                        <p:tgtEl>
                                          <p:spTgt spid="13"/>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14"/>
                                        </p:tgtEl>
                                      </p:cBhvr>
                                    </p:animEffect>
                                    <p:animScale>
                                      <p:cBhvr>
                                        <p:cTn id="35" dur="250" autoRev="1" fill="hold"/>
                                        <p:tgtEl>
                                          <p:spTgt spid="14"/>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2" nodeType="clickEffect">
                                  <p:stCondLst>
                                    <p:cond delay="0"/>
                                  </p:stCondLst>
                                  <p:childTnLst>
                                    <p:set>
                                      <p:cBhvr>
                                        <p:cTn id="44" dur="1" fill="hold">
                                          <p:stCondLst>
                                            <p:cond delay="0"/>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grpId="0" nodeType="clickEffect">
                                  <p:stCondLst>
                                    <p:cond delay="0"/>
                                  </p:stCondLst>
                                  <p:childTnLst>
                                    <p:animEffect transition="out" filter="fade">
                                      <p:cBhvr>
                                        <p:cTn id="48" dur="500" tmFilter="0, 0; .2, .5; .8, .5; 1, 0"/>
                                        <p:tgtEl>
                                          <p:spTgt spid="15"/>
                                        </p:tgtEl>
                                      </p:cBhvr>
                                    </p:animEffect>
                                    <p:animScale>
                                      <p:cBhvr>
                                        <p:cTn id="49" dur="250" autoRev="1" fill="hold"/>
                                        <p:tgtEl>
                                          <p:spTgt spid="15"/>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2" nodeType="clickEffect">
                                  <p:stCondLst>
                                    <p:cond delay="0"/>
                                  </p:stCondLst>
                                  <p:childTnLst>
                                    <p:set>
                                      <p:cBhvr>
                                        <p:cTn id="5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4593" y="0"/>
            <a:ext cx="8650013" cy="857250"/>
          </a:xfrm>
        </p:spPr>
        <p:txBody>
          <a:bodyPr/>
          <a:lstStyle/>
          <a:p>
            <a:pPr lvl="0"/>
            <a:r>
              <a:rPr lang="en-US" sz="2400" b="1" dirty="0"/>
              <a:t>Project Budget and Justification (Attachment F)</a:t>
            </a:r>
            <a:endParaRPr lang="en-US" sz="2400" dirty="0"/>
          </a:p>
        </p:txBody>
      </p:sp>
      <p:sp>
        <p:nvSpPr>
          <p:cNvPr id="25603" name="Content Placeholder 2"/>
          <p:cNvSpPr>
            <a:spLocks noGrp="1"/>
          </p:cNvSpPr>
          <p:nvPr>
            <p:ph idx="1"/>
          </p:nvPr>
        </p:nvSpPr>
        <p:spPr>
          <a:xfrm>
            <a:off x="1401288" y="1459096"/>
            <a:ext cx="6256812" cy="4013286"/>
          </a:xfrm>
        </p:spPr>
        <p:txBody>
          <a:bodyPr/>
          <a:lstStyle/>
          <a:p>
            <a:pPr marL="2381" lvl="1" indent="-2381">
              <a:buNone/>
              <a:defRPr/>
            </a:pPr>
            <a:endParaRPr lang="en-US" sz="1350" dirty="0"/>
          </a:p>
          <a:p>
            <a:pPr marL="2381" lvl="1" indent="-2381">
              <a:buNone/>
              <a:defRPr/>
            </a:pPr>
            <a:endParaRPr lang="en-US" sz="1350" dirty="0"/>
          </a:p>
        </p:txBody>
      </p:sp>
      <p:sp>
        <p:nvSpPr>
          <p:cNvPr id="24580" name="Line 4"/>
          <p:cNvSpPr>
            <a:spLocks noChangeShapeType="1"/>
          </p:cNvSpPr>
          <p:nvPr/>
        </p:nvSpPr>
        <p:spPr bwMode="auto">
          <a:xfrm flipH="1" flipV="1">
            <a:off x="831279" y="626637"/>
            <a:ext cx="7534955" cy="50815"/>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29</a:t>
            </a:fld>
            <a:endParaRPr lang="en-US" dirty="0">
              <a:solidFill>
                <a:srgbClr val="FFFFFF"/>
              </a:solidFill>
            </a:endParaRPr>
          </a:p>
        </p:txBody>
      </p:sp>
      <p:pic>
        <p:nvPicPr>
          <p:cNvPr id="2" name="Picture 1"/>
          <p:cNvPicPr>
            <a:picLocks noChangeAspect="1"/>
          </p:cNvPicPr>
          <p:nvPr/>
        </p:nvPicPr>
        <p:blipFill>
          <a:blip r:embed="rId3"/>
          <a:stretch>
            <a:fillRect/>
          </a:stretch>
        </p:blipFill>
        <p:spPr>
          <a:xfrm>
            <a:off x="831280" y="701226"/>
            <a:ext cx="6536471" cy="5717308"/>
          </a:xfrm>
          <a:prstGeom prst="rect">
            <a:avLst/>
          </a:prstGeom>
        </p:spPr>
      </p:pic>
      <p:sp>
        <p:nvSpPr>
          <p:cNvPr id="8" name="Right Arrow 7"/>
          <p:cNvSpPr/>
          <p:nvPr/>
        </p:nvSpPr>
        <p:spPr>
          <a:xfrm>
            <a:off x="1579064" y="140181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ight Arrow 8"/>
          <p:cNvSpPr/>
          <p:nvPr/>
        </p:nvSpPr>
        <p:spPr>
          <a:xfrm rot="10800000">
            <a:off x="5291793" y="247340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ight Arrow 9"/>
          <p:cNvSpPr/>
          <p:nvPr/>
        </p:nvSpPr>
        <p:spPr>
          <a:xfrm rot="10800000">
            <a:off x="5341802" y="315615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ight Arrow 10"/>
          <p:cNvSpPr/>
          <p:nvPr/>
        </p:nvSpPr>
        <p:spPr>
          <a:xfrm rot="10800000">
            <a:off x="4852598" y="37304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ight Arrow 11"/>
          <p:cNvSpPr/>
          <p:nvPr/>
        </p:nvSpPr>
        <p:spPr>
          <a:xfrm rot="10800000">
            <a:off x="4852597" y="433230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ight Arrow 12"/>
          <p:cNvSpPr/>
          <p:nvPr/>
        </p:nvSpPr>
        <p:spPr>
          <a:xfrm rot="10800000">
            <a:off x="5291794" y="53472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ight Arrow 13"/>
          <p:cNvSpPr/>
          <p:nvPr/>
        </p:nvSpPr>
        <p:spPr>
          <a:xfrm rot="5400000">
            <a:off x="2382929" y="551604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ight Arrow 14"/>
          <p:cNvSpPr/>
          <p:nvPr/>
        </p:nvSpPr>
        <p:spPr>
          <a:xfrm rot="5400000">
            <a:off x="3157910" y="551604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31607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9"/>
                                        </p:tgtEl>
                                      </p:cBhvr>
                                    </p:animEffect>
                                    <p:animScale>
                                      <p:cBhvr>
                                        <p:cTn id="21" dur="250" autoRev="1" fill="hold"/>
                                        <p:tgtEl>
                                          <p:spTgt spid="9"/>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2" nodeType="clickEffect">
                                  <p:stCondLst>
                                    <p:cond delay="0"/>
                                  </p:stCondLst>
                                  <p:childTnLst>
                                    <p:set>
                                      <p:cBhvr>
                                        <p:cTn id="44" dur="1" fill="hold">
                                          <p:stCondLst>
                                            <p:cond delay="0"/>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grpId="0" nodeType="clickEffect">
                                  <p:stCondLst>
                                    <p:cond delay="0"/>
                                  </p:stCondLst>
                                  <p:childTnLst>
                                    <p:animEffect transition="out" filter="fade">
                                      <p:cBhvr>
                                        <p:cTn id="48" dur="500" tmFilter="0, 0; .2, .5; .8, .5; 1, 0"/>
                                        <p:tgtEl>
                                          <p:spTgt spid="11"/>
                                        </p:tgtEl>
                                      </p:cBhvr>
                                    </p:animEffect>
                                    <p:animScale>
                                      <p:cBhvr>
                                        <p:cTn id="49" dur="250" autoRev="1" fill="hold"/>
                                        <p:tgtEl>
                                          <p:spTgt spid="11"/>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2" nodeType="clickEffect">
                                  <p:stCondLst>
                                    <p:cond delay="0"/>
                                  </p:stCondLst>
                                  <p:childTnLst>
                                    <p:set>
                                      <p:cBhvr>
                                        <p:cTn id="58" dur="1" fill="hold">
                                          <p:stCondLst>
                                            <p:cond delay="0"/>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grpId="0" nodeType="clickEffect">
                                  <p:stCondLst>
                                    <p:cond delay="0"/>
                                  </p:stCondLst>
                                  <p:childTnLst>
                                    <p:animEffect transition="out" filter="fade">
                                      <p:cBhvr>
                                        <p:cTn id="62" dur="500" tmFilter="0, 0; .2, .5; .8, .5; 1, 0"/>
                                        <p:tgtEl>
                                          <p:spTgt spid="12"/>
                                        </p:tgtEl>
                                      </p:cBhvr>
                                    </p:animEffect>
                                    <p:animScale>
                                      <p:cBhvr>
                                        <p:cTn id="63" dur="250" autoRev="1" fill="hold"/>
                                        <p:tgtEl>
                                          <p:spTgt spid="12"/>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2" nodeType="clickEffect">
                                  <p:stCondLst>
                                    <p:cond delay="0"/>
                                  </p:stCondLst>
                                  <p:childTnLst>
                                    <p:set>
                                      <p:cBhvr>
                                        <p:cTn id="72" dur="1" fill="hold">
                                          <p:stCondLst>
                                            <p:cond delay="0"/>
                                          </p:stCondLst>
                                        </p:cTn>
                                        <p:tgtEl>
                                          <p:spTgt spid="1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grpId="0" nodeType="clickEffect">
                                  <p:stCondLst>
                                    <p:cond delay="0"/>
                                  </p:stCondLst>
                                  <p:childTnLst>
                                    <p:animEffect transition="out" filter="fade">
                                      <p:cBhvr>
                                        <p:cTn id="76" dur="500" tmFilter="0, 0; .2, .5; .8, .5; 1, 0"/>
                                        <p:tgtEl>
                                          <p:spTgt spid="13"/>
                                        </p:tgtEl>
                                      </p:cBhvr>
                                    </p:animEffect>
                                    <p:animScale>
                                      <p:cBhvr>
                                        <p:cTn id="77" dur="250" autoRev="1" fill="hold"/>
                                        <p:tgtEl>
                                          <p:spTgt spid="13"/>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2" nodeType="clickEffect">
                                  <p:stCondLst>
                                    <p:cond delay="0"/>
                                  </p:stCondLst>
                                  <p:childTnLst>
                                    <p:set>
                                      <p:cBhvr>
                                        <p:cTn id="86" dur="1" fill="hold">
                                          <p:stCondLst>
                                            <p:cond delay="0"/>
                                          </p:stCondLst>
                                        </p:cTn>
                                        <p:tgtEl>
                                          <p:spTgt spid="1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grpId="0" nodeType="clickEffect">
                                  <p:stCondLst>
                                    <p:cond delay="0"/>
                                  </p:stCondLst>
                                  <p:childTnLst>
                                    <p:animEffect transition="out" filter="fade">
                                      <p:cBhvr>
                                        <p:cTn id="90" dur="500" tmFilter="0, 0; .2, .5; .8, .5; 1, 0"/>
                                        <p:tgtEl>
                                          <p:spTgt spid="14"/>
                                        </p:tgtEl>
                                      </p:cBhvr>
                                    </p:animEffect>
                                    <p:animScale>
                                      <p:cBhvr>
                                        <p:cTn id="91" dur="250" autoRev="1" fill="hold"/>
                                        <p:tgtEl>
                                          <p:spTgt spid="1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14"/>
                                        </p:tgtEl>
                                      </p:cBhvr>
                                    </p:animEffect>
                                    <p:set>
                                      <p:cBhvr>
                                        <p:cTn id="96" dur="1" fill="hold">
                                          <p:stCondLst>
                                            <p:cond delay="499"/>
                                          </p:stCondLst>
                                        </p:cTn>
                                        <p:tgtEl>
                                          <p:spTgt spid="14"/>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2" nodeType="clickEffect">
                                  <p:stCondLst>
                                    <p:cond delay="0"/>
                                  </p:stCondLst>
                                  <p:childTnLst>
                                    <p:set>
                                      <p:cBhvr>
                                        <p:cTn id="100" dur="1" fill="hold">
                                          <p:stCondLst>
                                            <p:cond delay="0"/>
                                          </p:stCondLst>
                                        </p:cTn>
                                        <p:tgtEl>
                                          <p:spTgt spid="14"/>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6" presetClass="emph" presetSubtype="0" fill="hold" grpId="0" nodeType="clickEffect">
                                  <p:stCondLst>
                                    <p:cond delay="0"/>
                                  </p:stCondLst>
                                  <p:childTnLst>
                                    <p:animEffect transition="out" filter="fade">
                                      <p:cBhvr>
                                        <p:cTn id="104" dur="500" tmFilter="0, 0; .2, .5; .8, .5; 1, 0"/>
                                        <p:tgtEl>
                                          <p:spTgt spid="15"/>
                                        </p:tgtEl>
                                      </p:cBhvr>
                                    </p:animEffect>
                                    <p:animScale>
                                      <p:cBhvr>
                                        <p:cTn id="105" dur="250" autoRev="1" fill="hold"/>
                                        <p:tgtEl>
                                          <p:spTgt spid="15"/>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1" nodeType="clickEffect">
                                  <p:stCondLst>
                                    <p:cond delay="0"/>
                                  </p:stCondLst>
                                  <p:childTnLst>
                                    <p:animEffect transition="out" filter="fade">
                                      <p:cBhvr>
                                        <p:cTn id="109" dur="500"/>
                                        <p:tgtEl>
                                          <p:spTgt spid="15"/>
                                        </p:tgtEl>
                                      </p:cBhvr>
                                    </p:animEffect>
                                    <p:set>
                                      <p:cBhvr>
                                        <p:cTn id="110" dur="1" fill="hold">
                                          <p:stCondLst>
                                            <p:cond delay="499"/>
                                          </p:stCondLst>
                                        </p:cTn>
                                        <p:tgtEl>
                                          <p:spTgt spid="15"/>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2" nodeType="clickEffect">
                                  <p:stCondLst>
                                    <p:cond delay="0"/>
                                  </p:stCondLst>
                                  <p:childTnLst>
                                    <p:set>
                                      <p:cBhvr>
                                        <p:cTn id="1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37994"/>
            <a:ext cx="8229600" cy="1143000"/>
          </a:xfrm>
        </p:spPr>
        <p:txBody>
          <a:bodyPr/>
          <a:lstStyle/>
          <a:p>
            <a:r>
              <a:rPr lang="en-US" altLang="en-US" sz="2400" b="1" dirty="0"/>
              <a:t>Today’s Agenda</a:t>
            </a:r>
            <a:endParaRPr lang="en-US" altLang="en-US" sz="2400" dirty="0"/>
          </a:p>
        </p:txBody>
      </p:sp>
      <p:sp>
        <p:nvSpPr>
          <p:cNvPr id="19460" name="Line 4"/>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a:t>
            </a:fld>
            <a:endParaRPr lang="en-US" dirty="0"/>
          </a:p>
        </p:txBody>
      </p:sp>
      <p:sp>
        <p:nvSpPr>
          <p:cNvPr id="7" name="Content Placeholder 2"/>
          <p:cNvSpPr>
            <a:spLocks noGrp="1"/>
          </p:cNvSpPr>
          <p:nvPr>
            <p:ph idx="1"/>
          </p:nvPr>
        </p:nvSpPr>
        <p:spPr>
          <a:xfrm>
            <a:off x="1066799" y="704891"/>
            <a:ext cx="7354711" cy="6395820"/>
          </a:xfrm>
        </p:spPr>
        <p:txBody>
          <a:bodyPr/>
          <a:lstStyle/>
          <a:p>
            <a:pPr marL="0" indent="0">
              <a:spcAft>
                <a:spcPts val="0"/>
              </a:spcAft>
              <a:buNone/>
            </a:pPr>
            <a:endParaRPr lang="en-US" sz="1400" b="1" dirty="0">
              <a:solidFill>
                <a:srgbClr val="FF0000"/>
              </a:solidFill>
              <a:latin typeface="Tw Cen MT" panose="020B0602020104020603" pitchFamily="34" charset="0"/>
            </a:endParaRPr>
          </a:p>
          <a:p>
            <a:pPr marL="0" indent="0">
              <a:spcAft>
                <a:spcPts val="0"/>
              </a:spcAft>
              <a:buNone/>
            </a:pPr>
            <a:r>
              <a:rPr lang="en-US" sz="1400" b="1" dirty="0">
                <a:solidFill>
                  <a:srgbClr val="FF0000"/>
                </a:solidFill>
                <a:latin typeface="Tw Cen MT" panose="020B0602020104020603" pitchFamily="34" charset="0"/>
              </a:rPr>
              <a:t>Welcome </a:t>
            </a:r>
          </a:p>
          <a:p>
            <a:pPr marL="0" indent="0">
              <a:spcAft>
                <a:spcPts val="0"/>
              </a:spcAft>
              <a:buNone/>
            </a:pPr>
            <a:r>
              <a:rPr lang="en-US" sz="1400" b="1" dirty="0">
                <a:solidFill>
                  <a:srgbClr val="FF0000"/>
                </a:solidFill>
                <a:latin typeface="Tw Cen MT" panose="020B0602020104020603" pitchFamily="34" charset="0"/>
              </a:rPr>
              <a:t>Presenters</a:t>
            </a:r>
          </a:p>
          <a:p>
            <a:pPr>
              <a:spcAft>
                <a:spcPts val="0"/>
              </a:spcAft>
            </a:pPr>
            <a:r>
              <a:rPr lang="en-US" sz="1400" b="1" dirty="0">
                <a:latin typeface="Tw Cen MT" panose="020B0602020104020603" pitchFamily="34" charset="0"/>
              </a:rPr>
              <a:t>Charneta C. Scott, Ph.D., Project Manager</a:t>
            </a:r>
          </a:p>
          <a:p>
            <a:pPr>
              <a:spcAft>
                <a:spcPts val="0"/>
              </a:spcAft>
            </a:pPr>
            <a:r>
              <a:rPr lang="en-US" sz="1400" b="1" dirty="0">
                <a:latin typeface="Tw Cen MT" panose="020B0602020104020603" pitchFamily="34" charset="0"/>
              </a:rPr>
              <a:t>Toussaint Tingling-Clemmons, Grant Management Specialist</a:t>
            </a:r>
          </a:p>
          <a:p>
            <a:pPr marL="0" indent="0">
              <a:spcAft>
                <a:spcPts val="0"/>
              </a:spcAft>
              <a:buNone/>
            </a:pPr>
            <a:r>
              <a:rPr lang="en-US" sz="1400" b="1" dirty="0">
                <a:solidFill>
                  <a:srgbClr val="FF0000"/>
                </a:solidFill>
                <a:latin typeface="Tw Cen MT" panose="020B0602020104020603" pitchFamily="34" charset="0"/>
              </a:rPr>
              <a:t>General Information</a:t>
            </a:r>
          </a:p>
          <a:p>
            <a:pPr>
              <a:spcAft>
                <a:spcPts val="0"/>
              </a:spcAft>
            </a:pPr>
            <a:r>
              <a:rPr lang="en-US" sz="1400" dirty="0">
                <a:latin typeface="Tw Cen MT" panose="020B0602020104020603" pitchFamily="34" charset="0"/>
              </a:rPr>
              <a:t>Overview, Background, Purpose and Definitions</a:t>
            </a:r>
          </a:p>
          <a:p>
            <a:pPr marL="57136" indent="0">
              <a:spcAft>
                <a:spcPts val="0"/>
              </a:spcAft>
              <a:buNone/>
            </a:pPr>
            <a:r>
              <a:rPr lang="en-US" sz="1400" b="1" dirty="0">
                <a:solidFill>
                  <a:srgbClr val="FF0000"/>
                </a:solidFill>
                <a:latin typeface="Tw Cen MT" panose="020B0602020104020603" pitchFamily="34" charset="0"/>
              </a:rPr>
              <a:t>Award Information</a:t>
            </a:r>
          </a:p>
          <a:p>
            <a:pPr marL="342886" indent="-285750">
              <a:spcAft>
                <a:spcPts val="0"/>
              </a:spcAft>
              <a:buFont typeface="Arial" panose="020B0604020202020204" pitchFamily="34" charset="0"/>
              <a:buChar char="•"/>
            </a:pPr>
            <a:r>
              <a:rPr lang="en-US" sz="1400" dirty="0">
                <a:latin typeface="Tw Cen MT" panose="020B0602020104020603" pitchFamily="34" charset="0"/>
              </a:rPr>
              <a:t>Source of Grant Funding, Award Funding Available and Performance and Funding Period</a:t>
            </a:r>
          </a:p>
          <a:p>
            <a:pPr marL="342886" indent="-285750">
              <a:spcAft>
                <a:spcPts val="0"/>
              </a:spcAft>
              <a:buFont typeface="Arial" panose="020B0604020202020204" pitchFamily="34" charset="0"/>
              <a:buChar char="•"/>
            </a:pPr>
            <a:r>
              <a:rPr lang="en-US" sz="1400" dirty="0">
                <a:latin typeface="Tw Cen MT" panose="020B0602020104020603" pitchFamily="34" charset="0"/>
              </a:rPr>
              <a:t>Eligibility Requirements</a:t>
            </a:r>
          </a:p>
          <a:p>
            <a:pPr marL="57136" indent="0">
              <a:spcAft>
                <a:spcPts val="0"/>
              </a:spcAft>
              <a:buNone/>
            </a:pPr>
            <a:r>
              <a:rPr lang="en-US" sz="1400" b="1" dirty="0">
                <a:solidFill>
                  <a:srgbClr val="FF0000"/>
                </a:solidFill>
                <a:latin typeface="Tw Cen MT" panose="020B0602020104020603" pitchFamily="34" charset="0"/>
              </a:rPr>
              <a:t>Performance Requirement</a:t>
            </a:r>
          </a:p>
          <a:p>
            <a:pPr marL="57136" indent="0">
              <a:spcAft>
                <a:spcPts val="0"/>
              </a:spcAft>
              <a:buNone/>
            </a:pPr>
            <a:r>
              <a:rPr lang="en-US" sz="1400" dirty="0">
                <a:latin typeface="Tw Cen MT" panose="020B0602020104020603" pitchFamily="34" charset="0"/>
              </a:rPr>
              <a:t>Experience Criteria Target Population, Location of Services, Scope of Services ad Scope of Work</a:t>
            </a:r>
          </a:p>
          <a:p>
            <a:pPr marL="57136" indent="0">
              <a:spcAft>
                <a:spcPts val="0"/>
              </a:spcAft>
              <a:buNone/>
            </a:pPr>
            <a:r>
              <a:rPr lang="en-US" sz="1400" b="1" dirty="0">
                <a:solidFill>
                  <a:srgbClr val="FF0000"/>
                </a:solidFill>
                <a:latin typeface="Tw Cen MT" panose="020B0602020104020603" pitchFamily="34" charset="0"/>
              </a:rPr>
              <a:t>Application Requirements</a:t>
            </a:r>
          </a:p>
          <a:p>
            <a:pPr marL="342886" indent="-285750">
              <a:spcAft>
                <a:spcPts val="0"/>
              </a:spcAft>
            </a:pPr>
            <a:r>
              <a:rPr lang="en-US" sz="1400" dirty="0">
                <a:latin typeface="Tw Cen MT" panose="020B0602020104020603" pitchFamily="34" charset="0"/>
              </a:rPr>
              <a:t>Project Narrative</a:t>
            </a:r>
          </a:p>
          <a:p>
            <a:pPr marL="342886" indent="-285750">
              <a:spcAft>
                <a:spcPts val="0"/>
              </a:spcAft>
            </a:pPr>
            <a:r>
              <a:rPr lang="en-US" sz="1400" dirty="0">
                <a:latin typeface="Tw Cen MT" panose="020B0602020104020603" pitchFamily="34" charset="0"/>
              </a:rPr>
              <a:t>Evaluation Criteria</a:t>
            </a:r>
          </a:p>
          <a:p>
            <a:pPr marL="57136" indent="0">
              <a:spcAft>
                <a:spcPts val="0"/>
              </a:spcAft>
              <a:buNone/>
            </a:pPr>
            <a:r>
              <a:rPr lang="en-US" sz="1400" b="1" dirty="0">
                <a:solidFill>
                  <a:srgbClr val="FF0000"/>
                </a:solidFill>
                <a:latin typeface="Tw Cen MT" panose="020B0602020104020603" pitchFamily="34" charset="0"/>
              </a:rPr>
              <a:t>Successful Packaging</a:t>
            </a:r>
          </a:p>
          <a:p>
            <a:pPr marL="342886" indent="-285750">
              <a:spcAft>
                <a:spcPts val="0"/>
              </a:spcAft>
            </a:pPr>
            <a:r>
              <a:rPr lang="en-US" sz="1400" dirty="0">
                <a:latin typeface="Tw Cen MT" panose="020B0602020104020603" pitchFamily="34" charset="0"/>
              </a:rPr>
              <a:t>Additional/Fillable Attachments</a:t>
            </a:r>
          </a:p>
          <a:p>
            <a:pPr marL="57136" indent="0">
              <a:spcAft>
                <a:spcPts val="0"/>
              </a:spcAft>
              <a:buNone/>
            </a:pPr>
            <a:r>
              <a:rPr lang="en-US" sz="1400" b="1" dirty="0">
                <a:solidFill>
                  <a:srgbClr val="FF0000"/>
                </a:solidFill>
                <a:latin typeface="Tw Cen MT" panose="020B0602020104020603" pitchFamily="34" charset="0"/>
              </a:rPr>
              <a:t>Helpful Information </a:t>
            </a:r>
          </a:p>
          <a:p>
            <a:pPr marL="342886" indent="-285750">
              <a:spcAft>
                <a:spcPts val="0"/>
              </a:spcAft>
            </a:pPr>
            <a:r>
              <a:rPr lang="en-US" sz="1400" dirty="0">
                <a:latin typeface="Tw Cen MT" panose="020B0602020104020603" pitchFamily="34" charset="0"/>
              </a:rPr>
              <a:t>Key Dates, RFA Checklist, Tips, and Contact Info</a:t>
            </a:r>
          </a:p>
          <a:p>
            <a:pPr marL="57136" indent="0">
              <a:spcAft>
                <a:spcPts val="0"/>
              </a:spcAft>
              <a:buNone/>
            </a:pPr>
            <a:r>
              <a:rPr lang="en-US" sz="1400" b="1" dirty="0">
                <a:solidFill>
                  <a:srgbClr val="FF0000"/>
                </a:solidFill>
                <a:latin typeface="Tw Cen MT" panose="020B0602020104020603" pitchFamily="34" charset="0"/>
              </a:rPr>
              <a:t>Questions &amp; Answers</a:t>
            </a:r>
          </a:p>
          <a:p>
            <a:pPr marL="0" lvl="0" indent="0">
              <a:buNone/>
            </a:pPr>
            <a:endParaRPr lang="en-US" sz="1600" b="1" dirty="0"/>
          </a:p>
          <a:p>
            <a:pPr marL="0" indent="0">
              <a:buNone/>
            </a:pPr>
            <a:endParaRPr lang="en-US" sz="1600" dirty="0"/>
          </a:p>
          <a:p>
            <a:pPr marL="0" indent="0" algn="just" eaLnBrk="1" fontAlgn="auto" hangingPunct="1">
              <a:spcAft>
                <a:spcPts val="0"/>
              </a:spcAft>
              <a:buFont typeface="Arial" pitchFamily="34" charset="0"/>
              <a:buNone/>
              <a:defRPr/>
            </a:pPr>
            <a:endParaRPr lang="en-US" sz="1600" dirty="0">
              <a:solidFill>
                <a:srgbClr val="FF0000"/>
              </a:solidFill>
              <a:latin typeface="Calibri" panose="020F0502020204030204" pitchFamily="34" charset="0"/>
            </a:endParaRPr>
          </a:p>
          <a:p>
            <a:pPr marL="0" indent="0" algn="just" eaLnBrk="1" fontAlgn="auto" hangingPunct="1">
              <a:spcAft>
                <a:spcPts val="0"/>
              </a:spcAft>
              <a:buFont typeface="Arial" pitchFamily="34" charset="0"/>
              <a:buNone/>
              <a:defRPr/>
            </a:pPr>
            <a:endParaRPr lang="en-US" sz="1600" dirty="0">
              <a:solidFill>
                <a:srgbClr val="FF0000"/>
              </a:solidFill>
              <a:latin typeface="Calibri" panose="020F0502020204030204" pitchFamily="34" charset="0"/>
            </a:endParaRPr>
          </a:p>
          <a:p>
            <a:pPr>
              <a:buFontTx/>
              <a:buNone/>
            </a:pPr>
            <a:endParaRPr lang="en-US" altLang="en-US" sz="1600" dirty="0">
              <a:latin typeface="Calibri" panose="020F0502020204030204" pitchFamily="34" charset="0"/>
            </a:endParaRPr>
          </a:p>
        </p:txBody>
      </p:sp>
    </p:spTree>
    <p:extLst>
      <p:ext uri="{BB962C8B-B14F-4D97-AF65-F5344CB8AC3E}">
        <p14:creationId xmlns:p14="http://schemas.microsoft.com/office/powerpoint/2010/main" val="3621207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t>Project Budget and Justification </a:t>
            </a: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30</a:t>
            </a:fld>
            <a:endParaRPr lang="en-US" dirty="0"/>
          </a:p>
        </p:txBody>
      </p:sp>
      <p:sp>
        <p:nvSpPr>
          <p:cNvPr id="2" name="Content Placeholder 1"/>
          <p:cNvSpPr>
            <a:spLocks noGrp="1"/>
          </p:cNvSpPr>
          <p:nvPr>
            <p:ph idx="1"/>
          </p:nvPr>
        </p:nvSpPr>
        <p:spPr>
          <a:xfrm>
            <a:off x="1066800" y="801510"/>
            <a:ext cx="7086600" cy="5192889"/>
          </a:xfrm>
        </p:spPr>
        <p:txBody>
          <a:bodyPr/>
          <a:lstStyle/>
          <a:p>
            <a:pPr marL="114380" marR="0" indent="0">
              <a:spcBef>
                <a:spcPts val="0"/>
              </a:spcBef>
              <a:spcAft>
                <a:spcPts val="0"/>
              </a:spcAft>
              <a:buNone/>
            </a:pPr>
            <a:r>
              <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The following categories and descriptions should be covered in the Budget/Justification:</a:t>
            </a:r>
          </a:p>
          <a:p>
            <a:pPr marL="742856" lvl="1" indent="-342900">
              <a:spcBef>
                <a:spcPts val="0"/>
              </a:spcBef>
              <a:spcAft>
                <a:spcPts val="0"/>
              </a:spcAft>
              <a:buFont typeface="+mj-lt"/>
              <a:buAutoNum type="romanLcPeriod"/>
            </a:pPr>
            <a:r>
              <a:rPr lang="en-US" sz="1400" b="1" i="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Personnel:</a:t>
            </a:r>
            <a:r>
              <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 Include the title of the position, name (or indicate vacancy), annual salary and level of effort (percentage of time) dedicated to this project.</a:t>
            </a:r>
          </a:p>
          <a:p>
            <a:pPr marL="742856" lvl="1" indent="-342900">
              <a:spcBef>
                <a:spcPts val="0"/>
              </a:spcBef>
              <a:spcAft>
                <a:spcPts val="0"/>
              </a:spcAft>
              <a:buFont typeface="+mj-lt"/>
              <a:buAutoNum type="romanLcPeriod"/>
            </a:pPr>
            <a:r>
              <a:rPr lang="en-US" sz="1400" b="1" i="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Fringe:</a:t>
            </a:r>
            <a:r>
              <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 Provide the position, name (or indicate vacancy), total fringe benefit rate used.</a:t>
            </a:r>
          </a:p>
          <a:p>
            <a:pPr marL="742856" lvl="1" indent="-342900">
              <a:spcBef>
                <a:spcPts val="0"/>
              </a:spcBef>
              <a:spcAft>
                <a:spcPts val="0"/>
              </a:spcAft>
              <a:buFont typeface="+mj-lt"/>
              <a:buAutoNum type="romanLcPeriod"/>
            </a:pPr>
            <a:r>
              <a:rPr lang="en-US" sz="1400" b="1" i="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Travel: </a:t>
            </a:r>
            <a:r>
              <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Only local travel related to OTP and for the project staff will be approved in the grant budget.  Provide purpose, destination, and type of travel.</a:t>
            </a:r>
          </a:p>
          <a:p>
            <a:pPr marL="742856" lvl="1" indent="-342900">
              <a:spcBef>
                <a:spcPts val="0"/>
              </a:spcBef>
              <a:spcAft>
                <a:spcPts val="0"/>
              </a:spcAft>
              <a:buFont typeface="+mj-lt"/>
              <a:buAutoNum type="romanLcPeriod"/>
            </a:pPr>
            <a:r>
              <a:rPr lang="en-US" sz="1400" b="1" i="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Equipment:</a:t>
            </a:r>
            <a:r>
              <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 Provide the item, quantity, amount, and percent charged to the grant.</a:t>
            </a:r>
          </a:p>
          <a:p>
            <a:pPr marL="742856" lvl="1" indent="-342900">
              <a:spcBef>
                <a:spcPts val="0"/>
              </a:spcBef>
              <a:spcAft>
                <a:spcPts val="0"/>
              </a:spcAft>
              <a:buFont typeface="+mj-lt"/>
              <a:buAutoNum type="romanLcPeriod"/>
            </a:pPr>
            <a:r>
              <a:rPr lang="en-US" sz="1400" b="1" i="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Supplies: </a:t>
            </a:r>
            <a:r>
              <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Include the items being requested and rate.  Description should also include how the supplies directly support the project.</a:t>
            </a:r>
          </a:p>
          <a:p>
            <a:pPr marL="742856" lvl="1" indent="-342900">
              <a:spcBef>
                <a:spcPts val="0"/>
              </a:spcBef>
              <a:spcAft>
                <a:spcPts val="0"/>
              </a:spcAft>
              <a:buFont typeface="+mj-lt"/>
              <a:buAutoNum type="romanLcPeriod"/>
            </a:pPr>
            <a:r>
              <a:rPr lang="en-US" sz="1400" b="1" i="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Contractual: </a:t>
            </a:r>
            <a:r>
              <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Provide the name of entity and identify whether it’s a sub-recipient, contractor, consultant, or service.  Also provide the entity’s rate.</a:t>
            </a:r>
          </a:p>
          <a:p>
            <a:pPr marL="742856" lvl="1" indent="-342900">
              <a:spcBef>
                <a:spcPts val="0"/>
              </a:spcBef>
              <a:spcAft>
                <a:spcPts val="0"/>
              </a:spcAft>
              <a:buFont typeface="+mj-lt"/>
              <a:buAutoNum type="romanLcPeriod"/>
            </a:pPr>
            <a:r>
              <a:rPr lang="en-US" sz="1400" b="1" i="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Other Direct Costs: </a:t>
            </a:r>
            <a:r>
              <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List any costs not included in any of the other cost categories.</a:t>
            </a:r>
          </a:p>
          <a:p>
            <a:pPr marL="742856" lvl="1" indent="-342900">
              <a:spcBef>
                <a:spcPts val="0"/>
              </a:spcBef>
              <a:spcAft>
                <a:spcPts val="0"/>
              </a:spcAft>
              <a:buFont typeface="+mj-lt"/>
              <a:buAutoNum type="romanLcPeriod"/>
            </a:pPr>
            <a:r>
              <a:rPr lang="en-US" sz="1400" b="1" i="1" dirty="0">
                <a:effectLst/>
                <a:latin typeface="Tw Cen MT" panose="020B0602020104020603" pitchFamily="34" charset="0"/>
                <a:ea typeface="Calibri" panose="020F0502020204030204" pitchFamily="34" charset="0"/>
                <a:cs typeface="Times New Roman" panose="02020603050405020304" pitchFamily="18" charset="0"/>
              </a:rPr>
              <a:t>Indirect Costs: </a:t>
            </a:r>
            <a:r>
              <a:rPr lang="en-US" sz="1800" b="1" i="1" dirty="0">
                <a:effectLst/>
                <a:latin typeface="Tw Cen MT" panose="020B0602020104020603" pitchFamily="34" charset="0"/>
                <a:ea typeface="Calibri" panose="020F0502020204030204" pitchFamily="34" charset="0"/>
                <a:cs typeface="Times New Roman" panose="02020603050405020304" pitchFamily="18" charset="0"/>
              </a:rPr>
              <a:t> </a:t>
            </a:r>
            <a:r>
              <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Indirect costs should not exceed 10% of direct costs, unless the organization has a negotiated indirect cost rate agreement.  Please reference 45 CFR §75.414.</a:t>
            </a:r>
            <a:endParaRPr lang="en-US" sz="1400" b="1" i="1"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endParaRPr>
          </a:p>
          <a:p>
            <a:pPr marL="742856" lvl="1" indent="-342900">
              <a:spcBef>
                <a:spcPts val="0"/>
              </a:spcBef>
              <a:spcAft>
                <a:spcPts val="0"/>
              </a:spcAft>
              <a:buFont typeface="+mj-lt"/>
              <a:buAutoNum type="romanLcPeriod"/>
            </a:pPr>
            <a:r>
              <a:rPr lang="en-US" sz="1400" b="1" i="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Program Income:</a:t>
            </a:r>
            <a:r>
              <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 If the possibility of generating program income as a result of DBH funding exists, list source and amount as budget line items.</a:t>
            </a:r>
          </a:p>
          <a:p>
            <a:endParaRPr lang="en-US" sz="1400" dirty="0"/>
          </a:p>
        </p:txBody>
      </p:sp>
    </p:spTree>
    <p:extLst>
      <p:ext uri="{BB962C8B-B14F-4D97-AF65-F5344CB8AC3E}">
        <p14:creationId xmlns:p14="http://schemas.microsoft.com/office/powerpoint/2010/main" val="726619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443594" y="0"/>
            <a:ext cx="6172200" cy="857250"/>
          </a:xfrm>
        </p:spPr>
        <p:txBody>
          <a:bodyPr/>
          <a:lstStyle/>
          <a:p>
            <a:pPr lvl="0"/>
            <a:r>
              <a:rPr lang="en-US" sz="2400" b="1" dirty="0"/>
              <a:t>Advance Payment Form (Attachment G)</a:t>
            </a:r>
            <a:endParaRPr lang="en-US" sz="2400" dirty="0"/>
          </a:p>
        </p:txBody>
      </p:sp>
      <p:sp>
        <p:nvSpPr>
          <p:cNvPr id="25603" name="Content Placeholder 2"/>
          <p:cNvSpPr>
            <a:spLocks noGrp="1"/>
          </p:cNvSpPr>
          <p:nvPr>
            <p:ph idx="1"/>
          </p:nvPr>
        </p:nvSpPr>
        <p:spPr>
          <a:xfrm>
            <a:off x="1049866" y="902406"/>
            <a:ext cx="3488267" cy="5238749"/>
          </a:xfrm>
        </p:spPr>
        <p:txBody>
          <a:bodyPr/>
          <a:lstStyle/>
          <a:p>
            <a:pPr marL="0" indent="0">
              <a:buNone/>
            </a:pPr>
            <a:endParaRPr lang="en-US" sz="1350" dirty="0"/>
          </a:p>
          <a:p>
            <a:pPr marL="2381" lvl="1" indent="-2381">
              <a:buNone/>
              <a:defRPr/>
            </a:pPr>
            <a:endParaRPr lang="en-US" sz="1350" dirty="0"/>
          </a:p>
          <a:p>
            <a:pPr marL="2381" lvl="1" indent="-2381">
              <a:buNone/>
              <a:defRPr/>
            </a:pPr>
            <a:endParaRPr lang="en-US" sz="1350" dirty="0"/>
          </a:p>
          <a:p>
            <a:pPr marL="2381" lvl="1" indent="-2381">
              <a:buNone/>
              <a:defRPr/>
            </a:pPr>
            <a:endParaRPr lang="en-US" sz="1350" dirty="0"/>
          </a:p>
          <a:p>
            <a:pPr marL="2381" lvl="1" indent="-2381">
              <a:buNone/>
              <a:defRPr/>
            </a:pPr>
            <a:endParaRPr lang="en-US" sz="1350" dirty="0"/>
          </a:p>
        </p:txBody>
      </p:sp>
      <p:sp>
        <p:nvSpPr>
          <p:cNvPr id="24580" name="Line 4"/>
          <p:cNvSpPr>
            <a:spLocks noChangeShapeType="1"/>
          </p:cNvSpPr>
          <p:nvPr/>
        </p:nvSpPr>
        <p:spPr bwMode="auto">
          <a:xfrm flipH="1">
            <a:off x="1049866" y="722489"/>
            <a:ext cx="6999111" cy="1129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31</a:t>
            </a:fld>
            <a:endParaRPr lang="en-US" dirty="0">
              <a:solidFill>
                <a:srgbClr val="FFFFFF"/>
              </a:solidFill>
            </a:endParaRPr>
          </a:p>
        </p:txBody>
      </p:sp>
      <p:pic>
        <p:nvPicPr>
          <p:cNvPr id="2" name="Picture 1"/>
          <p:cNvPicPr>
            <a:picLocks noChangeAspect="1"/>
          </p:cNvPicPr>
          <p:nvPr/>
        </p:nvPicPr>
        <p:blipFill>
          <a:blip r:embed="rId3"/>
          <a:stretch>
            <a:fillRect/>
          </a:stretch>
        </p:blipFill>
        <p:spPr>
          <a:xfrm>
            <a:off x="323769" y="857251"/>
            <a:ext cx="8656110" cy="5417426"/>
          </a:xfrm>
          <a:prstGeom prst="rect">
            <a:avLst/>
          </a:prstGeom>
        </p:spPr>
      </p:pic>
      <p:sp>
        <p:nvSpPr>
          <p:cNvPr id="8" name="Right Arrow 7"/>
          <p:cNvSpPr/>
          <p:nvPr/>
        </p:nvSpPr>
        <p:spPr>
          <a:xfrm rot="5400000">
            <a:off x="6200340" y="17031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9279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312467" y="0"/>
            <a:ext cx="6172200" cy="857250"/>
          </a:xfrm>
        </p:spPr>
        <p:txBody>
          <a:bodyPr/>
          <a:lstStyle/>
          <a:p>
            <a:pPr lvl="0"/>
            <a:r>
              <a:rPr lang="en-US" sz="1800" b="1" dirty="0"/>
              <a:t>              Letters of Agreement </a:t>
            </a:r>
            <a:endParaRPr lang="en-US" sz="1800" dirty="0"/>
          </a:p>
        </p:txBody>
      </p:sp>
      <p:sp>
        <p:nvSpPr>
          <p:cNvPr id="24580" name="Line 4"/>
          <p:cNvSpPr>
            <a:spLocks noChangeShapeType="1"/>
          </p:cNvSpPr>
          <p:nvPr/>
        </p:nvSpPr>
        <p:spPr bwMode="auto">
          <a:xfrm flipH="1" flipV="1">
            <a:off x="1128888" y="677332"/>
            <a:ext cx="7157156" cy="1"/>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32</a:t>
            </a:fld>
            <a:endParaRPr lang="en-US" dirty="0">
              <a:solidFill>
                <a:srgbClr val="FFFFFF"/>
              </a:solidFill>
            </a:endParaRPr>
          </a:p>
        </p:txBody>
      </p:sp>
      <p:pic>
        <p:nvPicPr>
          <p:cNvPr id="2" name="Picture 1"/>
          <p:cNvPicPr>
            <a:picLocks noChangeAspect="1"/>
          </p:cNvPicPr>
          <p:nvPr/>
        </p:nvPicPr>
        <p:blipFill>
          <a:blip r:embed="rId3"/>
          <a:stretch>
            <a:fillRect/>
          </a:stretch>
        </p:blipFill>
        <p:spPr>
          <a:xfrm>
            <a:off x="2417727" y="782754"/>
            <a:ext cx="4235321" cy="5480268"/>
          </a:xfrm>
          <a:prstGeom prst="rect">
            <a:avLst/>
          </a:prstGeom>
        </p:spPr>
      </p:pic>
      <p:sp>
        <p:nvSpPr>
          <p:cNvPr id="3" name="Rectangle 2"/>
          <p:cNvSpPr/>
          <p:nvPr/>
        </p:nvSpPr>
        <p:spPr>
          <a:xfrm>
            <a:off x="3153621" y="5672224"/>
            <a:ext cx="2447850" cy="369332"/>
          </a:xfrm>
          <a:prstGeom prst="rect">
            <a:avLst/>
          </a:prstGeom>
        </p:spPr>
        <p:txBody>
          <a:bodyPr wrap="none">
            <a:spAutoFit/>
          </a:bodyPr>
          <a:lstStyle/>
          <a:p>
            <a:r>
              <a:rPr lang="en-US" b="1" dirty="0">
                <a:latin typeface="Tw Cen MT" panose="020B0602020104020603" pitchFamily="34" charset="0"/>
              </a:rPr>
              <a:t>(No Template Provided)</a:t>
            </a:r>
          </a:p>
        </p:txBody>
      </p:sp>
    </p:spTree>
    <p:extLst>
      <p:ext uri="{BB962C8B-B14F-4D97-AF65-F5344CB8AC3E}">
        <p14:creationId xmlns:p14="http://schemas.microsoft.com/office/powerpoint/2010/main" val="521987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18140" y="0"/>
            <a:ext cx="6172200" cy="857250"/>
          </a:xfrm>
        </p:spPr>
        <p:txBody>
          <a:bodyPr/>
          <a:lstStyle/>
          <a:p>
            <a:pPr lvl="0"/>
            <a:r>
              <a:rPr lang="en-US" sz="2400" b="1" dirty="0"/>
              <a:t>Business License</a:t>
            </a:r>
            <a:endParaRPr lang="en-US" sz="2400" dirty="0"/>
          </a:p>
        </p:txBody>
      </p:sp>
      <p:sp>
        <p:nvSpPr>
          <p:cNvPr id="24580" name="Line 4"/>
          <p:cNvSpPr>
            <a:spLocks noChangeShapeType="1"/>
          </p:cNvSpPr>
          <p:nvPr/>
        </p:nvSpPr>
        <p:spPr bwMode="auto">
          <a:xfrm flipH="1" flipV="1">
            <a:off x="914399" y="677331"/>
            <a:ext cx="7721600" cy="33868"/>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33</a:t>
            </a:fld>
            <a:endParaRPr lang="en-US" dirty="0">
              <a:solidFill>
                <a:srgbClr val="FFFFFF"/>
              </a:solidFill>
            </a:endParaRPr>
          </a:p>
        </p:txBody>
      </p:sp>
      <p:pic>
        <p:nvPicPr>
          <p:cNvPr id="7" name="Picture 2" descr="DC-License - Image Pa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833" y="1125770"/>
            <a:ext cx="5602732" cy="469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395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66507" y="0"/>
            <a:ext cx="6172200" cy="857250"/>
          </a:xfrm>
        </p:spPr>
        <p:txBody>
          <a:bodyPr/>
          <a:lstStyle/>
          <a:p>
            <a:pPr lvl="0"/>
            <a:r>
              <a:rPr lang="en-US" sz="2400" b="1" dirty="0"/>
              <a:t>Clean Hands Certification </a:t>
            </a:r>
            <a:endParaRPr lang="en-US" sz="2400" dirty="0"/>
          </a:p>
        </p:txBody>
      </p:sp>
      <p:sp>
        <p:nvSpPr>
          <p:cNvPr id="25603" name="Content Placeholder 2"/>
          <p:cNvSpPr>
            <a:spLocks noGrp="1"/>
          </p:cNvSpPr>
          <p:nvPr>
            <p:ph idx="1"/>
          </p:nvPr>
        </p:nvSpPr>
        <p:spPr>
          <a:xfrm>
            <a:off x="480378" y="5557051"/>
            <a:ext cx="7854731" cy="1300949"/>
          </a:xfrm>
        </p:spPr>
        <p:txBody>
          <a:bodyPr/>
          <a:lstStyle/>
          <a:p>
            <a:pPr marL="0" indent="0">
              <a:buNone/>
            </a:pPr>
            <a:endParaRPr lang="en-US" sz="1800" b="1" dirty="0">
              <a:solidFill>
                <a:srgbClr val="000000"/>
              </a:solidFill>
              <a:ea typeface="Cambria" panose="02040503050406030204" pitchFamily="18" charset="0"/>
              <a:cs typeface="Times New Roman" panose="02020603050405020304" pitchFamily="18" charset="0"/>
            </a:endParaRPr>
          </a:p>
          <a:p>
            <a:pPr marL="0" indent="0">
              <a:buNone/>
            </a:pPr>
            <a:r>
              <a:rPr lang="en-US" sz="1600" b="1" dirty="0">
                <a:solidFill>
                  <a:srgbClr val="000000"/>
                </a:solidFill>
                <a:ea typeface="Cambria" panose="02040503050406030204" pitchFamily="18" charset="0"/>
                <a:cs typeface="Times New Roman" panose="02020603050405020304" pitchFamily="18" charset="0"/>
              </a:rPr>
              <a:t>Self-Certification and Certificates of Good Standing will not be accepted.</a:t>
            </a:r>
            <a:endParaRPr lang="en-US" sz="1600" dirty="0">
              <a:ea typeface="Cambria" panose="02040503050406030204" pitchFamily="18" charset="0"/>
            </a:endParaRPr>
          </a:p>
        </p:txBody>
      </p:sp>
      <p:sp>
        <p:nvSpPr>
          <p:cNvPr id="24580" name="Line 4"/>
          <p:cNvSpPr>
            <a:spLocks noChangeShapeType="1"/>
          </p:cNvSpPr>
          <p:nvPr/>
        </p:nvSpPr>
        <p:spPr bwMode="auto">
          <a:xfrm flipH="1" flipV="1">
            <a:off x="824088" y="699910"/>
            <a:ext cx="7782034" cy="1129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34</a:t>
            </a:fld>
            <a:endParaRPr lang="en-US" dirty="0">
              <a:solidFill>
                <a:srgbClr val="FFFFFF"/>
              </a:solidFill>
            </a:endParaRPr>
          </a:p>
        </p:txBody>
      </p:sp>
      <p:pic>
        <p:nvPicPr>
          <p:cNvPr id="7" name="Picture 6"/>
          <p:cNvPicPr>
            <a:picLocks noChangeAspect="1"/>
          </p:cNvPicPr>
          <p:nvPr/>
        </p:nvPicPr>
        <p:blipFill>
          <a:blip r:embed="rId3"/>
          <a:stretch>
            <a:fillRect/>
          </a:stretch>
        </p:blipFill>
        <p:spPr>
          <a:xfrm>
            <a:off x="2321101" y="813838"/>
            <a:ext cx="4531644" cy="4962023"/>
          </a:xfrm>
          <a:prstGeom prst="rect">
            <a:avLst/>
          </a:prstGeom>
        </p:spPr>
      </p:pic>
    </p:spTree>
    <p:extLst>
      <p:ext uri="{BB962C8B-B14F-4D97-AF65-F5344CB8AC3E}">
        <p14:creationId xmlns:p14="http://schemas.microsoft.com/office/powerpoint/2010/main" val="1476524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443594" y="144124"/>
            <a:ext cx="6172200" cy="1154097"/>
          </a:xfrm>
        </p:spPr>
        <p:txBody>
          <a:bodyPr/>
          <a:lstStyle/>
          <a:p>
            <a:pPr lvl="0"/>
            <a:r>
              <a:rPr lang="en-US" sz="2400" b="1" dirty="0"/>
              <a:t>IRS 990 Form</a:t>
            </a:r>
            <a:br>
              <a:rPr lang="en-US" sz="2400" b="1" dirty="0"/>
            </a:br>
            <a:r>
              <a:rPr lang="en-US" sz="2400" b="1" dirty="0"/>
              <a:t>(Non-Profits Only) </a:t>
            </a:r>
            <a:endParaRPr lang="en-US" sz="2400" dirty="0"/>
          </a:p>
        </p:txBody>
      </p:sp>
      <p:sp>
        <p:nvSpPr>
          <p:cNvPr id="25603" name="Content Placeholder 2"/>
          <p:cNvSpPr>
            <a:spLocks noGrp="1"/>
          </p:cNvSpPr>
          <p:nvPr>
            <p:ph idx="1"/>
          </p:nvPr>
        </p:nvSpPr>
        <p:spPr>
          <a:xfrm>
            <a:off x="1027289" y="1376855"/>
            <a:ext cx="7168443" cy="4971393"/>
          </a:xfrm>
        </p:spPr>
        <p:txBody>
          <a:bodyPr/>
          <a:lstStyle/>
          <a:p>
            <a:pPr marL="85785" indent="0">
              <a:spcBef>
                <a:spcPts val="0"/>
              </a:spcBef>
              <a:spcAft>
                <a:spcPts val="600"/>
              </a:spcAft>
              <a:buNone/>
            </a:pPr>
            <a:r>
              <a:rPr lang="en-US" sz="1800" dirty="0">
                <a:solidFill>
                  <a:srgbClr val="000000"/>
                </a:solidFill>
                <a:latin typeface="Tw Cen MT" panose="020B0602020104020603" pitchFamily="34" charset="0"/>
                <a:ea typeface="Cambria" panose="02040503050406030204" pitchFamily="18" charset="0"/>
                <a:cs typeface="Times New Roman" panose="02020603050405020304" pitchFamily="18" charset="0"/>
              </a:rPr>
              <a:t>The applicant must submit the organization’s 990 form from the most recent tax year. </a:t>
            </a:r>
            <a:endParaRPr lang="en-US" sz="1800" dirty="0">
              <a:solidFill>
                <a:srgbClr val="000000"/>
              </a:solidFill>
              <a:latin typeface="Tw Cen MT" panose="020B0602020104020603" pitchFamily="34" charset="0"/>
              <a:ea typeface="Calibri" panose="020F0502020204030204" pitchFamily="34" charset="0"/>
              <a:cs typeface="Times New Roman" panose="02020603050405020304" pitchFamily="18" charset="0"/>
            </a:endParaRPr>
          </a:p>
        </p:txBody>
      </p:sp>
      <p:sp>
        <p:nvSpPr>
          <p:cNvPr id="24580" name="Line 4"/>
          <p:cNvSpPr>
            <a:spLocks noChangeShapeType="1"/>
          </p:cNvSpPr>
          <p:nvPr/>
        </p:nvSpPr>
        <p:spPr bwMode="auto">
          <a:xfrm flipH="1" flipV="1">
            <a:off x="1177158" y="1187668"/>
            <a:ext cx="7018573" cy="17129"/>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35</a:t>
            </a:fld>
            <a:endParaRPr lang="en-US" dirty="0">
              <a:solidFill>
                <a:srgbClr val="FFFFFF"/>
              </a:solidFill>
            </a:endParaRPr>
          </a:p>
        </p:txBody>
      </p:sp>
      <p:pic>
        <p:nvPicPr>
          <p:cNvPr id="2" name="Picture 1"/>
          <p:cNvPicPr>
            <a:picLocks noChangeAspect="1"/>
          </p:cNvPicPr>
          <p:nvPr/>
        </p:nvPicPr>
        <p:blipFill>
          <a:blip r:embed="rId3"/>
          <a:stretch>
            <a:fillRect/>
          </a:stretch>
        </p:blipFill>
        <p:spPr>
          <a:xfrm>
            <a:off x="2656834" y="2168497"/>
            <a:ext cx="3745720" cy="2809290"/>
          </a:xfrm>
          <a:prstGeom prst="rect">
            <a:avLst/>
          </a:prstGeom>
        </p:spPr>
      </p:pic>
      <p:sp>
        <p:nvSpPr>
          <p:cNvPr id="3" name="Rectangle 2"/>
          <p:cNvSpPr/>
          <p:nvPr/>
        </p:nvSpPr>
        <p:spPr>
          <a:xfrm>
            <a:off x="252249" y="5149845"/>
            <a:ext cx="8292662" cy="723275"/>
          </a:xfrm>
          <a:prstGeom prst="rect">
            <a:avLst/>
          </a:prstGeom>
        </p:spPr>
        <p:txBody>
          <a:bodyPr wrap="square">
            <a:spAutoFit/>
          </a:bodyPr>
          <a:lstStyle/>
          <a:p>
            <a:pPr marL="85785" lvl="0" algn="ctr" defTabSz="914400" eaLnBrk="0" fontAlgn="base" hangingPunct="0">
              <a:spcAft>
                <a:spcPts val="600"/>
              </a:spcAft>
            </a:pPr>
            <a:r>
              <a:rPr lang="en-US" kern="0" dirty="0">
                <a:solidFill>
                  <a:srgbClr val="000000"/>
                </a:solidFill>
                <a:latin typeface="Tw Cen MT" panose="020B0602020104020603" pitchFamily="34" charset="0"/>
                <a:ea typeface="Cambria" panose="02040503050406030204" pitchFamily="18" charset="0"/>
                <a:cs typeface="Times New Roman" panose="02020603050405020304" pitchFamily="18" charset="0"/>
              </a:rPr>
              <a:t>Please see </a:t>
            </a:r>
            <a:r>
              <a:rPr lang="en-US" u="sng" kern="0" dirty="0">
                <a:solidFill>
                  <a:srgbClr val="000000"/>
                </a:solidFill>
                <a:latin typeface="Tw Cen MT" panose="020B0602020104020603" pitchFamily="34" charset="0"/>
                <a:ea typeface="Cambria" panose="02040503050406030204" pitchFamily="18" charset="0"/>
                <a:cs typeface="Times New Roman" panose="02020603050405020304" pitchFamily="18" charset="0"/>
                <a:hlinkClick r:id="rId4"/>
              </a:rPr>
              <a:t>https://www.irs.gov/forms-pubs/about-form-990</a:t>
            </a:r>
            <a:r>
              <a:rPr lang="en-US" kern="0" dirty="0">
                <a:solidFill>
                  <a:srgbClr val="000000"/>
                </a:solidFill>
                <a:latin typeface="Tw Cen MT" panose="020B0602020104020603" pitchFamily="34" charset="0"/>
                <a:ea typeface="Cambria" panose="02040503050406030204" pitchFamily="18" charset="0"/>
                <a:cs typeface="Times New Roman" panose="02020603050405020304" pitchFamily="18" charset="0"/>
              </a:rPr>
              <a:t> </a:t>
            </a:r>
          </a:p>
          <a:p>
            <a:pPr marL="85785" lvl="0" algn="ctr" defTabSz="914400" eaLnBrk="0" fontAlgn="base" hangingPunct="0">
              <a:spcAft>
                <a:spcPts val="600"/>
              </a:spcAft>
            </a:pPr>
            <a:r>
              <a:rPr lang="en-US" kern="0" dirty="0">
                <a:solidFill>
                  <a:srgbClr val="000000"/>
                </a:solidFill>
                <a:latin typeface="Tw Cen MT" panose="020B0602020104020603" pitchFamily="34" charset="0"/>
                <a:ea typeface="Cambria" panose="02040503050406030204" pitchFamily="18" charset="0"/>
                <a:cs typeface="Times New Roman" panose="02020603050405020304" pitchFamily="18" charset="0"/>
              </a:rPr>
              <a:t>for more information. </a:t>
            </a:r>
          </a:p>
        </p:txBody>
      </p:sp>
    </p:spTree>
    <p:extLst>
      <p:ext uri="{BB962C8B-B14F-4D97-AF65-F5344CB8AC3E}">
        <p14:creationId xmlns:p14="http://schemas.microsoft.com/office/powerpoint/2010/main" val="2091584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3999" cy="857250"/>
          </a:xfrm>
        </p:spPr>
        <p:txBody>
          <a:bodyPr/>
          <a:lstStyle/>
          <a:p>
            <a:pPr lvl="0"/>
            <a:r>
              <a:rPr lang="en-US" sz="2400" b="1" dirty="0"/>
              <a:t>IRS Tax-Exempt Determination Letter &amp; 501(c)(3) Letter</a:t>
            </a:r>
            <a:br>
              <a:rPr lang="en-US" sz="2400" b="1" dirty="0"/>
            </a:br>
            <a:r>
              <a:rPr lang="en-US" sz="2400" b="1" dirty="0"/>
              <a:t> (Non-Profits Only)</a:t>
            </a:r>
            <a:endParaRPr lang="en-US" sz="2400" dirty="0"/>
          </a:p>
        </p:txBody>
      </p:sp>
      <p:sp>
        <p:nvSpPr>
          <p:cNvPr id="24580" name="Line 4"/>
          <p:cNvSpPr>
            <a:spLocks noChangeShapeType="1"/>
          </p:cNvSpPr>
          <p:nvPr/>
        </p:nvSpPr>
        <p:spPr bwMode="auto">
          <a:xfrm flipH="1" flipV="1">
            <a:off x="914399" y="894693"/>
            <a:ext cx="7371644"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36</a:t>
            </a:fld>
            <a:endParaRPr lang="en-US" dirty="0">
              <a:solidFill>
                <a:srgbClr val="FFFFFF"/>
              </a:solidFill>
            </a:endParaRPr>
          </a:p>
        </p:txBody>
      </p:sp>
      <p:pic>
        <p:nvPicPr>
          <p:cNvPr id="2" name="Picture 1"/>
          <p:cNvPicPr>
            <a:picLocks noChangeAspect="1"/>
          </p:cNvPicPr>
          <p:nvPr/>
        </p:nvPicPr>
        <p:blipFill>
          <a:blip r:embed="rId3"/>
          <a:stretch>
            <a:fillRect/>
          </a:stretch>
        </p:blipFill>
        <p:spPr>
          <a:xfrm>
            <a:off x="2671429" y="932137"/>
            <a:ext cx="4046770" cy="5240287"/>
          </a:xfrm>
          <a:prstGeom prst="rect">
            <a:avLst/>
          </a:prstGeom>
        </p:spPr>
      </p:pic>
      <p:pic>
        <p:nvPicPr>
          <p:cNvPr id="5122" name="Picture 2" descr="Determining the Date of Assessment for IRS Collection Purpos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632" y="1292771"/>
            <a:ext cx="2049519" cy="1229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98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7.40741E-7 L -0.00052 0.4669 " pathEditMode="relative" rAng="0" ptsTypes="AA">
                                      <p:cBhvr>
                                        <p:cTn id="6" dur="2000" fill="hold"/>
                                        <p:tgtEl>
                                          <p:spTgt spid="5122"/>
                                        </p:tgtEl>
                                        <p:attrNameLst>
                                          <p:attrName>ppt_x</p:attrName>
                                          <p:attrName>ppt_y</p:attrName>
                                        </p:attrNameLst>
                                      </p:cBhvr>
                                      <p:rCtr x="-35" y="2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74125" y="3801946"/>
            <a:ext cx="3962400" cy="2465051"/>
          </a:xfrm>
          <a:prstGeom prst="rect">
            <a:avLst/>
          </a:prstGeom>
        </p:spPr>
      </p:pic>
      <p:sp>
        <p:nvSpPr>
          <p:cNvPr id="24578" name="Title 1"/>
          <p:cNvSpPr>
            <a:spLocks noGrp="1"/>
          </p:cNvSpPr>
          <p:nvPr>
            <p:ph type="title"/>
          </p:nvPr>
        </p:nvSpPr>
        <p:spPr>
          <a:xfrm>
            <a:off x="1443594" y="0"/>
            <a:ext cx="6172200" cy="857250"/>
          </a:xfrm>
        </p:spPr>
        <p:txBody>
          <a:bodyPr/>
          <a:lstStyle/>
          <a:p>
            <a:pPr lvl="0"/>
            <a:r>
              <a:rPr lang="en-US" sz="2400" b="1" dirty="0"/>
              <a:t>RELIGIOUS ORGANIZATIONS</a:t>
            </a:r>
            <a:endParaRPr lang="en-US" sz="2400" dirty="0"/>
          </a:p>
        </p:txBody>
      </p:sp>
      <p:sp>
        <p:nvSpPr>
          <p:cNvPr id="25603" name="Content Placeholder 2"/>
          <p:cNvSpPr>
            <a:spLocks noGrp="1"/>
          </p:cNvSpPr>
          <p:nvPr>
            <p:ph idx="1"/>
          </p:nvPr>
        </p:nvSpPr>
        <p:spPr>
          <a:xfrm>
            <a:off x="948266" y="959556"/>
            <a:ext cx="7066844" cy="2309161"/>
          </a:xfrm>
        </p:spPr>
        <p:txBody>
          <a:bodyPr/>
          <a:lstStyle/>
          <a:p>
            <a:pPr marL="0" indent="0">
              <a:buNone/>
            </a:pPr>
            <a:r>
              <a:rPr lang="en-US" sz="1800" dirty="0">
                <a:latin typeface="Tw Cen MT" panose="020B0602020104020603" pitchFamily="34" charset="0"/>
              </a:rPr>
              <a:t>Best Evidence of IRS Tax Exemption Examples:</a:t>
            </a:r>
          </a:p>
          <a:p>
            <a:pPr marL="557142" lvl="1" indent="-257175">
              <a:buFont typeface="+mj-lt"/>
              <a:buAutoNum type="arabicPeriod"/>
            </a:pPr>
            <a:r>
              <a:rPr lang="en-US" sz="1800" dirty="0">
                <a:latin typeface="Tw Cen MT" panose="020B0602020104020603" pitchFamily="34" charset="0"/>
              </a:rPr>
              <a:t> A letter from the leader of the organization verifying that the organization is a religious group; </a:t>
            </a:r>
          </a:p>
          <a:p>
            <a:pPr marL="557142" lvl="1" indent="-257175">
              <a:buAutoNum type="arabicPeriod"/>
            </a:pPr>
            <a:r>
              <a:rPr lang="en-US" sz="1800" dirty="0">
                <a:latin typeface="Tw Cen MT" panose="020B0602020104020603" pitchFamily="34" charset="0"/>
              </a:rPr>
              <a:t>A letter from the group’s board chair or similar official, verifying that the organization is a religious group; </a:t>
            </a:r>
          </a:p>
          <a:p>
            <a:pPr marL="557142" lvl="1" indent="-257175">
              <a:buAutoNum type="arabicPeriod"/>
            </a:pPr>
            <a:r>
              <a:rPr lang="en-US" sz="1800" dirty="0">
                <a:latin typeface="Tw Cen MT" panose="020B0602020104020603" pitchFamily="34" charset="0"/>
              </a:rPr>
              <a:t>The applicant’s most recently submitted state sales or other tax exemption form, if it exists (Form 164 in the District of Columbia); or </a:t>
            </a:r>
          </a:p>
          <a:p>
            <a:pPr marL="557142" lvl="1" indent="-257175">
              <a:buAutoNum type="arabicPeriod"/>
            </a:pPr>
            <a:r>
              <a:rPr lang="en-US" sz="1800" dirty="0">
                <a:latin typeface="Tw Cen MT" panose="020B0602020104020603" pitchFamily="34" charset="0"/>
              </a:rPr>
              <a:t>The state’s issued tax exemption certificate or card, if it exists. (See IRS publication no. 1828, Tax Guide for Churches and Religious Organizations).</a:t>
            </a:r>
          </a:p>
        </p:txBody>
      </p:sp>
      <p:sp>
        <p:nvSpPr>
          <p:cNvPr id="24580" name="Line 4"/>
          <p:cNvSpPr>
            <a:spLocks noChangeShapeType="1"/>
          </p:cNvSpPr>
          <p:nvPr/>
        </p:nvSpPr>
        <p:spPr bwMode="auto">
          <a:xfrm flipH="1" flipV="1">
            <a:off x="948266" y="857250"/>
            <a:ext cx="7066844"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37</a:t>
            </a:fld>
            <a:endParaRPr lang="en-US" dirty="0">
              <a:solidFill>
                <a:srgbClr val="FFFFFF"/>
              </a:solidFill>
            </a:endParaRPr>
          </a:p>
        </p:txBody>
      </p:sp>
    </p:spTree>
    <p:extLst>
      <p:ext uri="{BB962C8B-B14F-4D97-AF65-F5344CB8AC3E}">
        <p14:creationId xmlns:p14="http://schemas.microsoft.com/office/powerpoint/2010/main" val="1637720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18140" y="11589"/>
            <a:ext cx="6172200" cy="710900"/>
          </a:xfrm>
        </p:spPr>
        <p:txBody>
          <a:bodyPr/>
          <a:lstStyle/>
          <a:p>
            <a:pPr lvl="0"/>
            <a:r>
              <a:rPr lang="en-US" sz="2400" b="1" dirty="0"/>
              <a:t>IRS W-9 Tax Form </a:t>
            </a:r>
            <a:endParaRPr lang="en-US" sz="2400" dirty="0"/>
          </a:p>
        </p:txBody>
      </p:sp>
      <p:sp>
        <p:nvSpPr>
          <p:cNvPr id="25603" name="Content Placeholder 2"/>
          <p:cNvSpPr>
            <a:spLocks noGrp="1"/>
          </p:cNvSpPr>
          <p:nvPr>
            <p:ph idx="1"/>
          </p:nvPr>
        </p:nvSpPr>
        <p:spPr>
          <a:xfrm>
            <a:off x="3731880" y="5939235"/>
            <a:ext cx="2510554" cy="383323"/>
          </a:xfrm>
        </p:spPr>
        <p:txBody>
          <a:bodyPr/>
          <a:lstStyle/>
          <a:p>
            <a:pPr marL="0" indent="0">
              <a:buNone/>
            </a:pPr>
            <a:r>
              <a:rPr lang="en-US" sz="1800" b="1" dirty="0">
                <a:latin typeface="Tw Cen MT" panose="020B0602020104020603" pitchFamily="34" charset="0"/>
              </a:rPr>
              <a:t>CALENDAR YEAR 2023</a:t>
            </a:r>
          </a:p>
        </p:txBody>
      </p:sp>
      <p:sp>
        <p:nvSpPr>
          <p:cNvPr id="24580" name="Line 4"/>
          <p:cNvSpPr>
            <a:spLocks noChangeShapeType="1"/>
          </p:cNvSpPr>
          <p:nvPr/>
        </p:nvSpPr>
        <p:spPr bwMode="auto">
          <a:xfrm flipH="1" flipV="1">
            <a:off x="993421" y="699910"/>
            <a:ext cx="7270045" cy="22579"/>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38</a:t>
            </a:fld>
            <a:endParaRPr lang="en-US" dirty="0">
              <a:solidFill>
                <a:srgbClr val="FFFFFF"/>
              </a:solidFill>
            </a:endParaRPr>
          </a:p>
        </p:txBody>
      </p:sp>
      <p:pic>
        <p:nvPicPr>
          <p:cNvPr id="3" name="Picture 2"/>
          <p:cNvPicPr>
            <a:picLocks noChangeAspect="1"/>
          </p:cNvPicPr>
          <p:nvPr/>
        </p:nvPicPr>
        <p:blipFill>
          <a:blip r:embed="rId3"/>
          <a:stretch>
            <a:fillRect/>
          </a:stretch>
        </p:blipFill>
        <p:spPr>
          <a:xfrm>
            <a:off x="3079530" y="816325"/>
            <a:ext cx="3815255" cy="5122910"/>
          </a:xfrm>
          <a:prstGeom prst="rect">
            <a:avLst/>
          </a:prstGeom>
        </p:spPr>
      </p:pic>
    </p:spTree>
    <p:extLst>
      <p:ext uri="{BB962C8B-B14F-4D97-AF65-F5344CB8AC3E}">
        <p14:creationId xmlns:p14="http://schemas.microsoft.com/office/powerpoint/2010/main" val="322403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25603">
                                            <p:txEl>
                                              <p:pRg st="0" end="0"/>
                                            </p:txEl>
                                          </p:spTgt>
                                        </p:tgtEl>
                                      </p:cBhvr>
                                    </p:animEffect>
                                    <p:animScale>
                                      <p:cBhvr>
                                        <p:cTn id="7" dur="500" autoRev="1" fill="hold"/>
                                        <p:tgtEl>
                                          <p:spTgt spid="2560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18140" y="0"/>
            <a:ext cx="6172200" cy="857250"/>
          </a:xfrm>
        </p:spPr>
        <p:txBody>
          <a:bodyPr/>
          <a:lstStyle/>
          <a:p>
            <a:pPr lvl="0"/>
            <a:r>
              <a:rPr lang="en-US" sz="2400" b="1" dirty="0"/>
              <a:t>Audited Financial Statements</a:t>
            </a:r>
            <a:endParaRPr lang="en-US" sz="2400" dirty="0"/>
          </a:p>
        </p:txBody>
      </p:sp>
      <p:sp>
        <p:nvSpPr>
          <p:cNvPr id="25603" name="Content Placeholder 2"/>
          <p:cNvSpPr>
            <a:spLocks noGrp="1"/>
          </p:cNvSpPr>
          <p:nvPr>
            <p:ph idx="1"/>
          </p:nvPr>
        </p:nvSpPr>
        <p:spPr>
          <a:xfrm>
            <a:off x="1049865" y="857250"/>
            <a:ext cx="7134577" cy="2800350"/>
          </a:xfrm>
        </p:spPr>
        <p:txBody>
          <a:bodyPr/>
          <a:lstStyle/>
          <a:p>
            <a:pPr marL="85785" indent="0">
              <a:spcBef>
                <a:spcPts val="0"/>
              </a:spcBef>
              <a:spcAft>
                <a:spcPts val="600"/>
              </a:spcAft>
              <a:buNone/>
            </a:pPr>
            <a:r>
              <a:rPr lang="en-US" sz="1800" dirty="0">
                <a:solidFill>
                  <a:srgbClr val="000000"/>
                </a:solidFill>
                <a:latin typeface="Tw Cen MT" panose="020B0602020104020603" pitchFamily="34" charset="0"/>
                <a:ea typeface="Cambria" panose="02040503050406030204" pitchFamily="18" charset="0"/>
                <a:cs typeface="Times New Roman" panose="02020603050405020304" pitchFamily="18" charset="0"/>
              </a:rPr>
              <a:t>If audited financial statements or reviews are not available, the applicant must provide:</a:t>
            </a:r>
          </a:p>
          <a:p>
            <a:pPr marL="1028620" lvl="2" indent="-342900">
              <a:spcBef>
                <a:spcPts val="0"/>
              </a:spcBef>
              <a:spcAft>
                <a:spcPts val="600"/>
              </a:spcAft>
              <a:buFont typeface="+mj-lt"/>
              <a:buAutoNum type="alphaLcPeriod"/>
            </a:pPr>
            <a:r>
              <a:rPr lang="en-US" dirty="0">
                <a:solidFill>
                  <a:srgbClr val="000000"/>
                </a:solidFill>
                <a:latin typeface="Tw Cen MT" panose="020B0602020104020603" pitchFamily="34" charset="0"/>
                <a:ea typeface="Cambria" panose="02040503050406030204" pitchFamily="18" charset="0"/>
                <a:cs typeface="Times New Roman" panose="02020603050405020304" pitchFamily="18" charset="0"/>
              </a:rPr>
              <a:t>the Organizational Budget, </a:t>
            </a:r>
          </a:p>
          <a:p>
            <a:pPr marL="1028620" lvl="2" indent="-342900">
              <a:spcBef>
                <a:spcPts val="0"/>
              </a:spcBef>
              <a:spcAft>
                <a:spcPts val="600"/>
              </a:spcAft>
              <a:buFont typeface="+mj-lt"/>
              <a:buAutoNum type="alphaLcPeriod"/>
            </a:pPr>
            <a:r>
              <a:rPr lang="en-US" dirty="0">
                <a:solidFill>
                  <a:srgbClr val="000000"/>
                </a:solidFill>
                <a:latin typeface="Tw Cen MT" panose="020B0602020104020603" pitchFamily="34" charset="0"/>
                <a:ea typeface="Cambria" panose="02040503050406030204" pitchFamily="18" charset="0"/>
                <a:cs typeface="Times New Roman" panose="02020603050405020304" pitchFamily="18" charset="0"/>
              </a:rPr>
              <a:t>Income Statement (Profit and Loss Statement),</a:t>
            </a:r>
          </a:p>
          <a:p>
            <a:pPr marL="1028620" lvl="2" indent="-342900">
              <a:spcBef>
                <a:spcPts val="0"/>
              </a:spcBef>
              <a:spcAft>
                <a:spcPts val="600"/>
              </a:spcAft>
              <a:buFont typeface="+mj-lt"/>
              <a:buAutoNum type="alphaLcPeriod"/>
            </a:pPr>
            <a:r>
              <a:rPr lang="en-US" dirty="0">
                <a:solidFill>
                  <a:srgbClr val="000000"/>
                </a:solidFill>
                <a:latin typeface="Tw Cen MT" panose="020B0602020104020603" pitchFamily="34" charset="0"/>
                <a:ea typeface="Cambria" panose="02040503050406030204" pitchFamily="18" charset="0"/>
                <a:cs typeface="Times New Roman" panose="02020603050405020304" pitchFamily="18" charset="0"/>
              </a:rPr>
              <a:t>Certified Balance Sheet (certified by an authorized representative of the organization), and </a:t>
            </a:r>
          </a:p>
          <a:p>
            <a:pPr marL="1028620" lvl="2" indent="-342900">
              <a:spcBef>
                <a:spcPts val="0"/>
              </a:spcBef>
              <a:spcAft>
                <a:spcPts val="600"/>
              </a:spcAft>
              <a:buFont typeface="+mj-lt"/>
              <a:buAutoNum type="alphaLcPeriod"/>
            </a:pPr>
            <a:r>
              <a:rPr lang="en-US" dirty="0">
                <a:solidFill>
                  <a:srgbClr val="000000"/>
                </a:solidFill>
                <a:latin typeface="Tw Cen MT" panose="020B0602020104020603" pitchFamily="34" charset="0"/>
                <a:ea typeface="Cambria" panose="02040503050406030204" pitchFamily="18" charset="0"/>
                <a:cs typeface="Times New Roman" panose="02020603050405020304" pitchFamily="18" charset="0"/>
              </a:rPr>
              <a:t>any letters, filings, etc. submitted to the IRS within the three (3) years before date of grant application. </a:t>
            </a:r>
          </a:p>
        </p:txBody>
      </p:sp>
      <p:sp>
        <p:nvSpPr>
          <p:cNvPr id="24580" name="Line 4"/>
          <p:cNvSpPr>
            <a:spLocks noChangeShapeType="1"/>
          </p:cNvSpPr>
          <p:nvPr/>
        </p:nvSpPr>
        <p:spPr bwMode="auto">
          <a:xfrm flipH="1" flipV="1">
            <a:off x="1049866" y="654756"/>
            <a:ext cx="7134577" cy="45155"/>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39</a:t>
            </a:fld>
            <a:endParaRPr lang="en-US" dirty="0">
              <a:solidFill>
                <a:srgbClr val="FFFFFF"/>
              </a:solidFill>
            </a:endParaRPr>
          </a:p>
        </p:txBody>
      </p:sp>
      <p:pic>
        <p:nvPicPr>
          <p:cNvPr id="2" name="Picture 1"/>
          <p:cNvPicPr>
            <a:picLocks noChangeAspect="1"/>
          </p:cNvPicPr>
          <p:nvPr/>
        </p:nvPicPr>
        <p:blipFill>
          <a:blip r:embed="rId3"/>
          <a:stretch>
            <a:fillRect/>
          </a:stretch>
        </p:blipFill>
        <p:spPr>
          <a:xfrm>
            <a:off x="2444474" y="3477038"/>
            <a:ext cx="4387250" cy="2513529"/>
          </a:xfrm>
          <a:prstGeom prst="rect">
            <a:avLst/>
          </a:prstGeom>
        </p:spPr>
      </p:pic>
    </p:spTree>
    <p:extLst>
      <p:ext uri="{BB962C8B-B14F-4D97-AF65-F5344CB8AC3E}">
        <p14:creationId xmlns:p14="http://schemas.microsoft.com/office/powerpoint/2010/main" val="225698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t>Overview (p.10)</a:t>
            </a:r>
          </a:p>
        </p:txBody>
      </p:sp>
      <p:sp>
        <p:nvSpPr>
          <p:cNvPr id="6148" name="Line 4"/>
          <p:cNvSpPr>
            <a:spLocks noChangeShapeType="1"/>
          </p:cNvSpPr>
          <p:nvPr/>
        </p:nvSpPr>
        <p:spPr bwMode="auto">
          <a:xfrm flipH="1">
            <a:off x="1066801" y="677781"/>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a:xfrm>
            <a:off x="7716097" y="6515549"/>
            <a:ext cx="1289539" cy="337651"/>
          </a:xfrm>
        </p:spPr>
        <p:txBody>
          <a:bodyPr/>
          <a:lstStyle/>
          <a:p>
            <a:pPr>
              <a:defRPr/>
            </a:pPr>
            <a:fld id="{4537384E-86E4-45D8-B313-D6638C7ED0DF}" type="slidenum">
              <a:rPr lang="en-US" smtClean="0"/>
              <a:pPr>
                <a:defRPr/>
              </a:pPr>
              <a:t>4</a:t>
            </a:fld>
            <a:endParaRPr lang="en-US" dirty="0"/>
          </a:p>
        </p:txBody>
      </p:sp>
      <p:sp>
        <p:nvSpPr>
          <p:cNvPr id="7" name="Rectangle 3"/>
          <p:cNvSpPr txBox="1">
            <a:spLocks noChangeArrowheads="1"/>
          </p:cNvSpPr>
          <p:nvPr/>
        </p:nvSpPr>
        <p:spPr bwMode="auto">
          <a:xfrm>
            <a:off x="984069" y="917532"/>
            <a:ext cx="7169332" cy="515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a:lstStyle>
          <a:p>
            <a:pPr marL="0" indent="0" defTabSz="914400">
              <a:buNone/>
            </a:pPr>
            <a:endParaRPr lang="en-US" sz="1400" kern="0" dirty="0">
              <a:highlight>
                <a:srgbClr val="FFFF00"/>
              </a:highlight>
              <a:latin typeface="Tw Cen MT" panose="020B0602020104020603" pitchFamily="34" charset="0"/>
              <a:ea typeface="Cambria" panose="02040503050406030204" pitchFamily="18" charset="0"/>
            </a:endParaRPr>
          </a:p>
          <a:p>
            <a:pPr marL="0" indent="0" defTabSz="914400">
              <a:buNone/>
            </a:pPr>
            <a:r>
              <a:rPr lang="en-US" sz="2000" dirty="0">
                <a:latin typeface="Tw Cen MT" panose="020B0602020104020603" pitchFamily="34" charset="0"/>
              </a:rPr>
              <a:t>The Government of the District of Columbia, Department of Behavioral Health, Prevention and Early Intervention Division, is soliciting applications from qualified organizations to implement a School-Based Behavioral Health Student Peer Educator Pilot Program.  The purpose of the School-Based Behavioral Health Student Peer Educator Pilot Program is to engage youth to become leaders, peer educators, and advocates for behavioral health services in the District. The peers will be trained in multiple topics and will demonstrate a working knowledge of basic behavioral health issues as well as what resources are available to youth/families across the District.  </a:t>
            </a:r>
            <a:endParaRPr lang="en-US" sz="1400" kern="0" dirty="0">
              <a:solidFill>
                <a:srgbClr val="FF0000"/>
              </a:solidFill>
              <a:highlight>
                <a:srgbClr val="FFFF00"/>
              </a:highlight>
              <a:latin typeface="Tw Cen MT" panose="020B0602020104020603" pitchFamily="34" charset="0"/>
              <a:ea typeface="Cambria" panose="02040503050406030204" pitchFamily="18" charset="0"/>
            </a:endParaRPr>
          </a:p>
          <a:p>
            <a:pPr defTabSz="914400"/>
            <a:endParaRPr lang="en-US" sz="1400" b="1" kern="0" dirty="0">
              <a:solidFill>
                <a:srgbClr val="FF0000"/>
              </a:solidFill>
              <a:highlight>
                <a:srgbClr val="FFFF00"/>
              </a:highlight>
              <a:latin typeface="Tw Cen MT" panose="020B0602020104020603" pitchFamily="34" charset="0"/>
              <a:ea typeface="Cambria" panose="02040503050406030204" pitchFamily="18" charset="0"/>
            </a:endParaRPr>
          </a:p>
          <a:p>
            <a:pPr marL="0" indent="0" defTabSz="914400">
              <a:buNone/>
            </a:pPr>
            <a:endParaRPr lang="en-US" sz="1400" kern="0" dirty="0">
              <a:latin typeface="Tw Cen MT" panose="020B0602020104020603" pitchFamily="34" charset="0"/>
              <a:ea typeface="Cambria" panose="02040503050406030204" pitchFamily="18" charset="0"/>
            </a:endParaRPr>
          </a:p>
        </p:txBody>
      </p:sp>
    </p:spTree>
    <p:extLst>
      <p:ext uri="{BB962C8B-B14F-4D97-AF65-F5344CB8AC3E}">
        <p14:creationId xmlns:p14="http://schemas.microsoft.com/office/powerpoint/2010/main" val="2732758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492148" y="0"/>
            <a:ext cx="6172200" cy="857250"/>
          </a:xfrm>
        </p:spPr>
        <p:txBody>
          <a:bodyPr/>
          <a:lstStyle/>
          <a:p>
            <a:pPr lvl="0"/>
            <a:r>
              <a:rPr lang="en-US" sz="2400" b="1" dirty="0"/>
              <a:t>Separation of Duties Policy </a:t>
            </a:r>
            <a:endParaRPr lang="en-US" sz="2400" dirty="0"/>
          </a:p>
        </p:txBody>
      </p:sp>
      <p:sp>
        <p:nvSpPr>
          <p:cNvPr id="25603" name="Content Placeholder 2"/>
          <p:cNvSpPr>
            <a:spLocks noGrp="1"/>
          </p:cNvSpPr>
          <p:nvPr>
            <p:ph idx="1"/>
          </p:nvPr>
        </p:nvSpPr>
        <p:spPr>
          <a:xfrm>
            <a:off x="861390" y="826604"/>
            <a:ext cx="7324804" cy="2494665"/>
          </a:xfrm>
        </p:spPr>
        <p:txBody>
          <a:bodyPr/>
          <a:lstStyle/>
          <a:p>
            <a:pPr marL="0" indent="0">
              <a:buNone/>
            </a:pPr>
            <a:r>
              <a:rPr lang="en-US" sz="1800" dirty="0">
                <a:latin typeface="Tw Cen MT" panose="020B0602020104020603" pitchFamily="34" charset="0"/>
                <a:ea typeface="Cambria" panose="02040503050406030204" pitchFamily="18" charset="0"/>
              </a:rPr>
              <a:t>The applicant should state which of these situations apply and provide the following information</a:t>
            </a:r>
          </a:p>
          <a:p>
            <a:pPr marL="642867" lvl="1" indent="-342900">
              <a:spcBef>
                <a:spcPts val="0"/>
              </a:spcBef>
              <a:spcAft>
                <a:spcPts val="0"/>
              </a:spcAft>
              <a:buFont typeface="+mj-lt"/>
              <a:buAutoNum type="arabicPeriod"/>
            </a:pPr>
            <a:r>
              <a:rPr lang="en-US" sz="1800" dirty="0">
                <a:latin typeface="Tw Cen MT" panose="020B0602020104020603" pitchFamily="34" charset="0"/>
                <a:ea typeface="Cambria" panose="02040503050406030204" pitchFamily="18" charset="0"/>
                <a:cs typeface="Times New Roman" panose="02020603050405020304" pitchFamily="18" charset="0"/>
              </a:rPr>
              <a:t>Describe how financial transactions are handled and recorded;</a:t>
            </a:r>
          </a:p>
          <a:p>
            <a:pPr marL="642867" lvl="1" indent="-342900">
              <a:spcBef>
                <a:spcPts val="0"/>
              </a:spcBef>
              <a:spcAft>
                <a:spcPts val="0"/>
              </a:spcAft>
              <a:buFont typeface="+mj-lt"/>
              <a:buAutoNum type="arabicPeriod"/>
            </a:pPr>
            <a:r>
              <a:rPr lang="en-US" sz="1800" dirty="0">
                <a:latin typeface="Tw Cen MT" panose="020B0602020104020603" pitchFamily="34" charset="0"/>
                <a:ea typeface="Cambria" panose="02040503050406030204" pitchFamily="18" charset="0"/>
                <a:cs typeface="Times New Roman" panose="02020603050405020304" pitchFamily="18" charset="0"/>
              </a:rPr>
              <a:t>Provide the names and titles of personnel involved in handling money;</a:t>
            </a:r>
          </a:p>
          <a:p>
            <a:pPr marL="642867" lvl="1" indent="-342900">
              <a:spcBef>
                <a:spcPts val="0"/>
              </a:spcBef>
              <a:spcAft>
                <a:spcPts val="0"/>
              </a:spcAft>
              <a:buFont typeface="+mj-lt"/>
              <a:buAutoNum type="arabicPeriod"/>
            </a:pPr>
            <a:r>
              <a:rPr lang="en-US" sz="1800" dirty="0">
                <a:latin typeface="Tw Cen MT" panose="020B0602020104020603" pitchFamily="34" charset="0"/>
                <a:ea typeface="Cambria" panose="02040503050406030204" pitchFamily="18" charset="0"/>
                <a:cs typeface="Times New Roman" panose="02020603050405020304" pitchFamily="18" charset="0"/>
              </a:rPr>
              <a:t>Identify how many signatures the financial institution(s) require on the organization’s checks and withdrawal slips; and,</a:t>
            </a:r>
          </a:p>
          <a:p>
            <a:pPr marL="642867" lvl="1" indent="-342900">
              <a:spcBef>
                <a:spcPts val="0"/>
              </a:spcBef>
              <a:spcAft>
                <a:spcPts val="0"/>
              </a:spcAft>
              <a:buFont typeface="+mj-lt"/>
              <a:buAutoNum type="arabicPeriod"/>
            </a:pPr>
            <a:r>
              <a:rPr lang="en-US" sz="1800" dirty="0">
                <a:latin typeface="Tw Cen MT" panose="020B0602020104020603" pitchFamily="34" charset="0"/>
                <a:ea typeface="Cambria" panose="02040503050406030204" pitchFamily="18" charset="0"/>
                <a:cs typeface="Times New Roman" panose="02020603050405020304" pitchFamily="18" charset="0"/>
              </a:rPr>
              <a:t>Address other limits on staff and board members’ handling of the organization’s money. </a:t>
            </a:r>
            <a:br>
              <a:rPr lang="en-US" sz="450" dirty="0">
                <a:latin typeface="Tw Cen MT" panose="020B0602020104020603" pitchFamily="34" charset="0"/>
                <a:ea typeface="Times New Roman" panose="02020603050405020304" pitchFamily="18" charset="0"/>
                <a:cs typeface="Times New Roman" panose="02020603050405020304" pitchFamily="18" charset="0"/>
              </a:rPr>
            </a:br>
            <a:endParaRPr lang="en-US" sz="45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350" dirty="0"/>
          </a:p>
        </p:txBody>
      </p:sp>
      <p:sp>
        <p:nvSpPr>
          <p:cNvPr id="24580" name="Line 4"/>
          <p:cNvSpPr>
            <a:spLocks noChangeShapeType="1"/>
          </p:cNvSpPr>
          <p:nvPr/>
        </p:nvSpPr>
        <p:spPr bwMode="auto">
          <a:xfrm flipH="1" flipV="1">
            <a:off x="861390" y="683172"/>
            <a:ext cx="7089913" cy="13252"/>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40</a:t>
            </a:fld>
            <a:endParaRPr lang="en-US" dirty="0">
              <a:solidFill>
                <a:srgbClr val="FFFFFF"/>
              </a:solidFill>
            </a:endParaRPr>
          </a:p>
        </p:txBody>
      </p:sp>
      <p:pic>
        <p:nvPicPr>
          <p:cNvPr id="1026" name="Picture 2" descr="Public Policy Stat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288" y="3195144"/>
            <a:ext cx="4325919" cy="287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488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401288" y="0"/>
            <a:ext cx="6172200" cy="857250"/>
          </a:xfrm>
        </p:spPr>
        <p:txBody>
          <a:bodyPr/>
          <a:lstStyle/>
          <a:p>
            <a:pPr lvl="0"/>
            <a:r>
              <a:rPr lang="en-US" sz="2400" b="1" dirty="0"/>
              <a:t>Board of Directors</a:t>
            </a:r>
            <a:endParaRPr lang="en-US" sz="2400" dirty="0"/>
          </a:p>
        </p:txBody>
      </p:sp>
      <p:sp>
        <p:nvSpPr>
          <p:cNvPr id="24580" name="Line 4"/>
          <p:cNvSpPr>
            <a:spLocks noChangeShapeType="1"/>
          </p:cNvSpPr>
          <p:nvPr/>
        </p:nvSpPr>
        <p:spPr bwMode="auto">
          <a:xfrm flipH="1" flipV="1">
            <a:off x="936977" y="711200"/>
            <a:ext cx="7202311" cy="11289"/>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41</a:t>
            </a:fld>
            <a:endParaRPr lang="en-US" dirty="0">
              <a:solidFill>
                <a:srgbClr val="FFFFFF"/>
              </a:solidFill>
            </a:endParaRPr>
          </a:p>
        </p:txBody>
      </p:sp>
      <p:pic>
        <p:nvPicPr>
          <p:cNvPr id="2050" name="Picture 2" descr="Why Do Boards Have So Few Black Directo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2611" y="1177356"/>
            <a:ext cx="6737825" cy="37900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180734" y="5365320"/>
            <a:ext cx="2714269" cy="400110"/>
          </a:xfrm>
          <a:prstGeom prst="rect">
            <a:avLst/>
          </a:prstGeom>
        </p:spPr>
        <p:txBody>
          <a:bodyPr wrap="none">
            <a:spAutoFit/>
          </a:bodyPr>
          <a:lstStyle/>
          <a:p>
            <a:r>
              <a:rPr lang="en-US" sz="2000" b="1" dirty="0">
                <a:latin typeface="Tw Cen MT" panose="020B0602020104020603" pitchFamily="34" charset="0"/>
              </a:rPr>
              <a:t>(No Template Provided)</a:t>
            </a:r>
          </a:p>
        </p:txBody>
      </p:sp>
    </p:spTree>
    <p:extLst>
      <p:ext uri="{BB962C8B-B14F-4D97-AF65-F5344CB8AC3E}">
        <p14:creationId xmlns:p14="http://schemas.microsoft.com/office/powerpoint/2010/main" val="3676075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2551875" y="5321322"/>
            <a:ext cx="4595160" cy="732637"/>
          </a:xfrm>
        </p:spPr>
        <p:txBody>
          <a:bodyPr/>
          <a:lstStyle/>
          <a:p>
            <a:pPr marL="0" indent="0">
              <a:buNone/>
            </a:pPr>
            <a:endParaRPr lang="en-US" sz="1800" dirty="0">
              <a:latin typeface="Tw Cen MT" panose="020B0602020104020603" pitchFamily="34" charset="0"/>
            </a:endParaRPr>
          </a:p>
          <a:p>
            <a:pPr marL="0" indent="0">
              <a:buNone/>
            </a:pPr>
            <a:r>
              <a:rPr lang="en-US" sz="1800" b="1" dirty="0">
                <a:latin typeface="Tw Cen MT" panose="020B0602020104020603" pitchFamily="34" charset="0"/>
              </a:rPr>
              <a:t>Visit </a:t>
            </a:r>
            <a:r>
              <a:rPr lang="en-US" sz="1800" b="1" dirty="0">
                <a:latin typeface="Tw Cen MT" panose="020B0602020104020603" pitchFamily="34" charset="0"/>
                <a:hlinkClick r:id="rId3"/>
              </a:rPr>
              <a:t>www.sam.gov</a:t>
            </a:r>
            <a:r>
              <a:rPr lang="en-US" sz="1800" b="1" dirty="0">
                <a:latin typeface="Tw Cen MT" panose="020B0602020104020603" pitchFamily="34" charset="0"/>
              </a:rPr>
              <a:t> for more information.</a:t>
            </a:r>
          </a:p>
          <a:p>
            <a:pPr marL="0" indent="0">
              <a:buNone/>
            </a:pPr>
            <a:endParaRPr lang="en-US" sz="1350" dirty="0"/>
          </a:p>
        </p:txBody>
      </p:sp>
      <p:pic>
        <p:nvPicPr>
          <p:cNvPr id="3074" name="Picture 2" descr="What Is SAM Registration and Why Is It Important? - Rafael Marr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164" y="1674258"/>
            <a:ext cx="7100516" cy="3647064"/>
          </a:xfrm>
          <a:prstGeom prst="rect">
            <a:avLst/>
          </a:prstGeom>
          <a:noFill/>
          <a:extLst>
            <a:ext uri="{909E8E84-426E-40DD-AFC4-6F175D3DCCD1}">
              <a14:hiddenFill xmlns:a14="http://schemas.microsoft.com/office/drawing/2010/main">
                <a:solidFill>
                  <a:srgbClr val="FFFFFF"/>
                </a:solidFill>
              </a14:hiddenFill>
            </a:ext>
          </a:extLst>
        </p:spPr>
      </p:pic>
      <p:sp>
        <p:nvSpPr>
          <p:cNvPr id="24578" name="Title 1"/>
          <p:cNvSpPr>
            <a:spLocks noGrp="1"/>
          </p:cNvSpPr>
          <p:nvPr>
            <p:ph type="title"/>
          </p:nvPr>
        </p:nvSpPr>
        <p:spPr>
          <a:xfrm>
            <a:off x="1485900" y="0"/>
            <a:ext cx="6172200" cy="1128459"/>
          </a:xfrm>
        </p:spPr>
        <p:txBody>
          <a:bodyPr/>
          <a:lstStyle/>
          <a:p>
            <a:pPr lvl="0"/>
            <a:r>
              <a:rPr lang="en-US" sz="2400" b="1" dirty="0"/>
              <a:t>System for Award Management (SAM) Registration</a:t>
            </a:r>
            <a:br>
              <a:rPr lang="en-US" sz="2400" b="1" dirty="0"/>
            </a:br>
            <a:r>
              <a:rPr lang="en-US" sz="2400" b="1" dirty="0"/>
              <a:t>(Unique Entity ID )</a:t>
            </a:r>
            <a:endParaRPr lang="en-US" sz="2400" dirty="0"/>
          </a:p>
        </p:txBody>
      </p:sp>
      <p:sp>
        <p:nvSpPr>
          <p:cNvPr id="24580" name="Line 4"/>
          <p:cNvSpPr>
            <a:spLocks noChangeShapeType="1"/>
          </p:cNvSpPr>
          <p:nvPr/>
        </p:nvSpPr>
        <p:spPr bwMode="auto">
          <a:xfrm flipH="1" flipV="1">
            <a:off x="914400" y="1264355"/>
            <a:ext cx="7270044" cy="33866"/>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42</a:t>
            </a:fld>
            <a:endParaRPr lang="en-US" dirty="0">
              <a:solidFill>
                <a:srgbClr val="FFFFFF"/>
              </a:solidFill>
            </a:endParaRPr>
          </a:p>
        </p:txBody>
      </p:sp>
    </p:spTree>
    <p:extLst>
      <p:ext uri="{BB962C8B-B14F-4D97-AF65-F5344CB8AC3E}">
        <p14:creationId xmlns:p14="http://schemas.microsoft.com/office/powerpoint/2010/main" val="2462739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18140" y="0"/>
            <a:ext cx="6172200" cy="857250"/>
          </a:xfrm>
        </p:spPr>
        <p:txBody>
          <a:bodyPr/>
          <a:lstStyle/>
          <a:p>
            <a:pPr lvl="0"/>
            <a:r>
              <a:rPr lang="en-US" sz="2400" b="1" dirty="0"/>
              <a:t>Partner Documents</a:t>
            </a:r>
            <a:endParaRPr lang="en-US" sz="2400" dirty="0"/>
          </a:p>
        </p:txBody>
      </p:sp>
      <p:sp>
        <p:nvSpPr>
          <p:cNvPr id="24580" name="Line 4"/>
          <p:cNvSpPr>
            <a:spLocks noChangeShapeType="1"/>
          </p:cNvSpPr>
          <p:nvPr/>
        </p:nvSpPr>
        <p:spPr bwMode="auto">
          <a:xfrm flipH="1">
            <a:off x="925688" y="767644"/>
            <a:ext cx="7315200" cy="89606"/>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43</a:t>
            </a:fld>
            <a:endParaRPr lang="en-US" dirty="0">
              <a:solidFill>
                <a:srgbClr val="FFFFFF"/>
              </a:solidFill>
            </a:endParaRPr>
          </a:p>
        </p:txBody>
      </p:sp>
      <p:pic>
        <p:nvPicPr>
          <p:cNvPr id="2" name="Picture 1"/>
          <p:cNvPicPr>
            <a:picLocks noChangeAspect="1"/>
          </p:cNvPicPr>
          <p:nvPr/>
        </p:nvPicPr>
        <p:blipFill>
          <a:blip r:embed="rId3"/>
          <a:stretch>
            <a:fillRect/>
          </a:stretch>
        </p:blipFill>
        <p:spPr>
          <a:xfrm>
            <a:off x="1580249" y="1803181"/>
            <a:ext cx="6006078" cy="3378419"/>
          </a:xfrm>
          <a:prstGeom prst="rect">
            <a:avLst/>
          </a:prstGeom>
        </p:spPr>
      </p:pic>
    </p:spTree>
    <p:extLst>
      <p:ext uri="{BB962C8B-B14F-4D97-AF65-F5344CB8AC3E}">
        <p14:creationId xmlns:p14="http://schemas.microsoft.com/office/powerpoint/2010/main" val="3022905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72966" y="304800"/>
            <a:ext cx="8376744" cy="1221189"/>
          </a:xfrm>
        </p:spPr>
        <p:txBody>
          <a:bodyPr/>
          <a:lstStyle/>
          <a:p>
            <a:pPr lvl="0"/>
            <a:r>
              <a:rPr lang="en-US" sz="2400" b="1" dirty="0"/>
              <a:t>Commercial, General Liability, Professional Liability, Comprehensive Automobile and Worker’s Compensation</a:t>
            </a:r>
            <a:endParaRPr lang="en-US" sz="2400" dirty="0"/>
          </a:p>
        </p:txBody>
      </p:sp>
      <p:sp>
        <p:nvSpPr>
          <p:cNvPr id="25603" name="Content Placeholder 2"/>
          <p:cNvSpPr>
            <a:spLocks noGrp="1"/>
          </p:cNvSpPr>
          <p:nvPr>
            <p:ph idx="1"/>
          </p:nvPr>
        </p:nvSpPr>
        <p:spPr>
          <a:xfrm>
            <a:off x="704193" y="1611416"/>
            <a:ext cx="7788166" cy="2939563"/>
          </a:xfrm>
        </p:spPr>
        <p:txBody>
          <a:bodyPr/>
          <a:lstStyle/>
          <a:p>
            <a:pPr marL="0" lvl="0" indent="0">
              <a:buNone/>
            </a:pPr>
            <a:r>
              <a:rPr lang="en-US" sz="1200" dirty="0">
                <a:solidFill>
                  <a:srgbClr val="000000"/>
                </a:solidFill>
              </a:rPr>
              <a:t>During the term of the grant, all organizations will be required to obtain and keep in force insurance coverage as listed below and must provide in writing the name of all its insurance carriers and the type of insurance provided:</a:t>
            </a:r>
          </a:p>
          <a:p>
            <a:pPr marL="0" lvl="0" indent="0">
              <a:buNone/>
            </a:pPr>
            <a:endParaRPr lang="en-US" sz="1200" dirty="0">
              <a:solidFill>
                <a:srgbClr val="000000"/>
              </a:solidFill>
            </a:endParaRPr>
          </a:p>
          <a:p>
            <a:pPr marL="342820" lvl="0" indent="-342820"/>
            <a:r>
              <a:rPr lang="en-US" sz="1200" dirty="0">
                <a:solidFill>
                  <a:srgbClr val="000000"/>
                </a:solidFill>
              </a:rPr>
              <a:t>The Organization shall carry employer's liability coverage of at least one hundred thousand dollars ($100,000), if applicable.</a:t>
            </a:r>
          </a:p>
          <a:p>
            <a:pPr marL="342820" lvl="0" indent="-342820"/>
            <a:r>
              <a:rPr lang="en-US" sz="1200" dirty="0">
                <a:solidFill>
                  <a:srgbClr val="000000"/>
                </a:solidFill>
              </a:rPr>
              <a:t>The Organization shall carry bodily injury liability insurance coverage written on the comprehensive form of policy of at least five hundred thousand dollars ($500,000) per occurrence.</a:t>
            </a:r>
          </a:p>
          <a:p>
            <a:pPr marL="342820" lvl="0" indent="-342820"/>
            <a:r>
              <a:rPr lang="en-US" sz="1200" dirty="0">
                <a:solidFill>
                  <a:srgbClr val="000000"/>
                </a:solidFill>
              </a:rPr>
              <a:t>The Organization shall carry automobile liability insurance written on the comprehensive form of policy, if applicable. The policy shall provide for bodily injury and property damage liability covering the operation of all automobiles used in connection with performing grant activities. Policies covering automobiles shall provide coverage of at least two hundred thousand dollars ($200,000) per person and five hundred thousand dollars ($500,000) per occurrence for bodily injury and one hundred thousand dollars ($100,000) per occurrence for property damage.</a:t>
            </a:r>
          </a:p>
          <a:p>
            <a:pPr marL="0" indent="0">
              <a:buNone/>
            </a:pPr>
            <a:endParaRPr lang="en-US" sz="1800" dirty="0">
              <a:latin typeface="Tw Cen MT" panose="020B0602020104020603" pitchFamily="34" charset="0"/>
            </a:endParaRPr>
          </a:p>
        </p:txBody>
      </p:sp>
      <p:sp>
        <p:nvSpPr>
          <p:cNvPr id="24580" name="Line 4"/>
          <p:cNvSpPr>
            <a:spLocks noChangeShapeType="1"/>
          </p:cNvSpPr>
          <p:nvPr/>
        </p:nvSpPr>
        <p:spPr bwMode="auto">
          <a:xfrm flipH="1" flipV="1">
            <a:off x="704193" y="1525989"/>
            <a:ext cx="7788166"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44</a:t>
            </a:fld>
            <a:endParaRPr lang="en-US" dirty="0">
              <a:solidFill>
                <a:srgbClr val="FFFFFF"/>
              </a:solidFill>
            </a:endParaRPr>
          </a:p>
        </p:txBody>
      </p:sp>
      <p:pic>
        <p:nvPicPr>
          <p:cNvPr id="4098" name="Picture 2" descr="Business Insurance in Japan | SME Japan | Business in Ja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149" y="4099033"/>
            <a:ext cx="3294057" cy="2090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853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07922" y="0"/>
            <a:ext cx="6172200" cy="857250"/>
          </a:xfrm>
        </p:spPr>
        <p:txBody>
          <a:bodyPr/>
          <a:lstStyle/>
          <a:p>
            <a:r>
              <a:rPr lang="en-US" altLang="en-US" sz="2400" b="1" dirty="0"/>
              <a:t>Fillable Attachments 2 – 8 </a:t>
            </a:r>
            <a:r>
              <a:rPr lang="en-US" altLang="en-US" sz="2400" dirty="0"/>
              <a:t>(pgs. 47-91)</a:t>
            </a:r>
            <a:endParaRPr lang="en-US" altLang="en-US" sz="2400" b="1" dirty="0"/>
          </a:p>
        </p:txBody>
      </p:sp>
      <p:sp>
        <p:nvSpPr>
          <p:cNvPr id="10243" name="Content Placeholder 2"/>
          <p:cNvSpPr>
            <a:spLocks noGrp="1"/>
          </p:cNvSpPr>
          <p:nvPr>
            <p:ph idx="1"/>
          </p:nvPr>
        </p:nvSpPr>
        <p:spPr>
          <a:xfrm>
            <a:off x="959555" y="980986"/>
            <a:ext cx="7258707" cy="4242655"/>
          </a:xfrm>
        </p:spPr>
        <p:txBody>
          <a:bodyPr/>
          <a:lstStyle/>
          <a:p>
            <a:pPr marL="385763" indent="-385763" eaLnBrk="1" fontAlgn="auto" hangingPunct="1">
              <a:spcAft>
                <a:spcPts val="0"/>
              </a:spcAft>
              <a:buFont typeface="+mj-lt"/>
              <a:buAutoNum type="arabicPeriod" startAt="2"/>
              <a:defRPr/>
            </a:pPr>
            <a:r>
              <a:rPr lang="en-US" sz="1800" dirty="0"/>
              <a:t>Assurances, Certifications and Disclosures, pg. 76</a:t>
            </a:r>
          </a:p>
          <a:p>
            <a:pPr marL="385763" indent="-385763" eaLnBrk="1" fontAlgn="auto" hangingPunct="1">
              <a:spcAft>
                <a:spcPts val="0"/>
              </a:spcAft>
              <a:buAutoNum type="arabicPeriod" startAt="2"/>
              <a:defRPr/>
            </a:pPr>
            <a:r>
              <a:rPr lang="en-US" sz="1800" dirty="0"/>
              <a:t>Program Income and Financial Disclosure, pg. 81</a:t>
            </a:r>
          </a:p>
          <a:p>
            <a:pPr marL="385763" indent="-385763" eaLnBrk="1" fontAlgn="auto" hangingPunct="1">
              <a:spcAft>
                <a:spcPts val="0"/>
              </a:spcAft>
              <a:buAutoNum type="arabicPeriod" startAt="2"/>
              <a:defRPr/>
            </a:pPr>
            <a:r>
              <a:rPr lang="en-US" sz="1800" dirty="0"/>
              <a:t>DC Contribution and Solicitation Certification, pg. 83</a:t>
            </a:r>
          </a:p>
          <a:p>
            <a:pPr marL="385763" indent="-385763" eaLnBrk="1" fontAlgn="auto" hangingPunct="1">
              <a:spcAft>
                <a:spcPts val="0"/>
              </a:spcAft>
              <a:buAutoNum type="arabicPeriod" startAt="2"/>
              <a:defRPr/>
            </a:pPr>
            <a:r>
              <a:rPr lang="en-US" sz="1800" dirty="0"/>
              <a:t>Federal Assurances and Certifications, pg. 84</a:t>
            </a:r>
          </a:p>
          <a:p>
            <a:pPr marL="385763" indent="-385763" eaLnBrk="1" fontAlgn="auto" hangingPunct="1">
              <a:spcAft>
                <a:spcPts val="0"/>
              </a:spcAft>
              <a:buAutoNum type="arabicPeriod" startAt="2"/>
              <a:defRPr/>
            </a:pPr>
            <a:r>
              <a:rPr lang="en-US" sz="1800" dirty="0"/>
              <a:t>Tax Certification, pg. 89</a:t>
            </a:r>
          </a:p>
          <a:p>
            <a:pPr marL="385763" indent="-385763" eaLnBrk="1" fontAlgn="auto" hangingPunct="1">
              <a:spcAft>
                <a:spcPts val="0"/>
              </a:spcAft>
              <a:buAutoNum type="arabicPeriod" startAt="2"/>
              <a:defRPr/>
            </a:pPr>
            <a:r>
              <a:rPr lang="en-US" sz="1800" dirty="0"/>
              <a:t>Sub-Grantee Single Audit Certification, pg. 90</a:t>
            </a:r>
          </a:p>
          <a:p>
            <a:pPr marL="385763" indent="-385763" eaLnBrk="1" fontAlgn="auto" hangingPunct="1">
              <a:spcAft>
                <a:spcPts val="0"/>
              </a:spcAft>
              <a:buAutoNum type="arabicPeriod" startAt="2"/>
              <a:defRPr/>
            </a:pPr>
            <a:r>
              <a:rPr lang="en-US" sz="1800" dirty="0"/>
              <a:t>DBH Grant Terms and Conditions, pg. 91</a:t>
            </a:r>
          </a:p>
        </p:txBody>
      </p:sp>
      <p:sp>
        <p:nvSpPr>
          <p:cNvPr id="27652" name="Line 4"/>
          <p:cNvSpPr>
            <a:spLocks noChangeShapeType="1"/>
          </p:cNvSpPr>
          <p:nvPr/>
        </p:nvSpPr>
        <p:spPr bwMode="auto">
          <a:xfrm flipH="1">
            <a:off x="959555" y="857250"/>
            <a:ext cx="7382933"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45</a:t>
            </a:fld>
            <a:endParaRPr lang="en-US" dirty="0">
              <a:solidFill>
                <a:srgbClr val="FFFFFF"/>
              </a:solidFill>
            </a:endParaRPr>
          </a:p>
        </p:txBody>
      </p:sp>
    </p:spTree>
    <p:extLst>
      <p:ext uri="{BB962C8B-B14F-4D97-AF65-F5344CB8AC3E}">
        <p14:creationId xmlns:p14="http://schemas.microsoft.com/office/powerpoint/2010/main" val="904777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95300" y="-200416"/>
            <a:ext cx="8229600" cy="1143000"/>
          </a:xfrm>
        </p:spPr>
        <p:txBody>
          <a:bodyPr/>
          <a:lstStyle/>
          <a:p>
            <a:r>
              <a:rPr lang="en-US" altLang="en-US" sz="2400" b="1" dirty="0"/>
              <a:t>CHECKLIST FOR RFA APPLICATION </a:t>
            </a:r>
            <a:r>
              <a:rPr lang="en-US" altLang="en-US" sz="2400" dirty="0"/>
              <a:t>(p. 8-9)</a:t>
            </a:r>
          </a:p>
        </p:txBody>
      </p:sp>
      <p:sp>
        <p:nvSpPr>
          <p:cNvPr id="29700" name="Line 4"/>
          <p:cNvSpPr>
            <a:spLocks noChangeShapeType="1"/>
          </p:cNvSpPr>
          <p:nvPr/>
        </p:nvSpPr>
        <p:spPr bwMode="auto">
          <a:xfrm flipH="1">
            <a:off x="1066800" y="71398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46</a:t>
            </a:fld>
            <a:endParaRPr lang="en-US" dirty="0">
              <a:solidFill>
                <a:srgbClr val="FFFFFF"/>
              </a:solidFill>
            </a:endParaRPr>
          </a:p>
        </p:txBody>
      </p:sp>
      <p:pic>
        <p:nvPicPr>
          <p:cNvPr id="5" name="Picture 4"/>
          <p:cNvPicPr>
            <a:picLocks noChangeAspect="1"/>
          </p:cNvPicPr>
          <p:nvPr/>
        </p:nvPicPr>
        <p:blipFill>
          <a:blip r:embed="rId3"/>
          <a:stretch>
            <a:fillRect/>
          </a:stretch>
        </p:blipFill>
        <p:spPr>
          <a:xfrm>
            <a:off x="877614" y="795428"/>
            <a:ext cx="4086863" cy="5276193"/>
          </a:xfrm>
          <a:prstGeom prst="rect">
            <a:avLst/>
          </a:prstGeom>
        </p:spPr>
      </p:pic>
      <p:pic>
        <p:nvPicPr>
          <p:cNvPr id="7" name="Picture 6"/>
          <p:cNvPicPr>
            <a:picLocks noChangeAspect="1"/>
          </p:cNvPicPr>
          <p:nvPr/>
        </p:nvPicPr>
        <p:blipFill>
          <a:blip r:embed="rId4"/>
          <a:stretch>
            <a:fillRect/>
          </a:stretch>
        </p:blipFill>
        <p:spPr>
          <a:xfrm>
            <a:off x="4694182" y="1502980"/>
            <a:ext cx="3871748" cy="3040135"/>
          </a:xfrm>
          <a:prstGeom prst="rect">
            <a:avLst/>
          </a:prstGeom>
        </p:spPr>
      </p:pic>
    </p:spTree>
    <p:extLst>
      <p:ext uri="{BB962C8B-B14F-4D97-AF65-F5344CB8AC3E}">
        <p14:creationId xmlns:p14="http://schemas.microsoft.com/office/powerpoint/2010/main" val="2651830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59555" y="0"/>
            <a:ext cx="7564335" cy="857250"/>
          </a:xfrm>
        </p:spPr>
        <p:txBody>
          <a:bodyPr/>
          <a:lstStyle/>
          <a:p>
            <a:r>
              <a:rPr lang="en-US" altLang="en-US" sz="2400" b="1" dirty="0"/>
              <a:t>Application Submission and Deadline </a:t>
            </a:r>
            <a:r>
              <a:rPr lang="en-US" altLang="en-US" sz="2400" dirty="0"/>
              <a:t>(p. 26)</a:t>
            </a:r>
          </a:p>
        </p:txBody>
      </p:sp>
      <p:sp>
        <p:nvSpPr>
          <p:cNvPr id="10243" name="Content Placeholder 2"/>
          <p:cNvSpPr>
            <a:spLocks noGrp="1"/>
          </p:cNvSpPr>
          <p:nvPr>
            <p:ph idx="1"/>
          </p:nvPr>
        </p:nvSpPr>
        <p:spPr>
          <a:xfrm>
            <a:off x="959555" y="980987"/>
            <a:ext cx="7196473" cy="4494904"/>
          </a:xfrm>
        </p:spPr>
        <p:txBody>
          <a:bodyPr/>
          <a:lstStyle/>
          <a:p>
            <a:pPr marL="0" indent="0" eaLnBrk="1" fontAlgn="auto" hangingPunct="1">
              <a:spcAft>
                <a:spcPts val="0"/>
              </a:spcAft>
              <a:buNone/>
              <a:defRPr/>
            </a:pPr>
            <a:r>
              <a:rPr lang="en-US" sz="1400" b="1" dirty="0">
                <a:latin typeface="Tw Cen MT" panose="020B0602020104020603" pitchFamily="34" charset="0"/>
              </a:rPr>
              <a:t>Applications Due: </a:t>
            </a:r>
            <a:r>
              <a:rPr lang="en-US" sz="1400" b="1" dirty="0">
                <a:solidFill>
                  <a:srgbClr val="FF0000"/>
                </a:solidFill>
                <a:latin typeface="Tw Cen MT" panose="020B0602020104020603" pitchFamily="34" charset="0"/>
              </a:rPr>
              <a:t>Friday, February 16, 2024 </a:t>
            </a:r>
            <a:r>
              <a:rPr lang="en-US" sz="1400" b="1" dirty="0">
                <a:latin typeface="Tw Cen MT" panose="020B0602020104020603" pitchFamily="34" charset="0"/>
              </a:rPr>
              <a:t>and must be submitted no later than</a:t>
            </a:r>
            <a:r>
              <a:rPr lang="en-US" sz="1400" b="1" dirty="0">
                <a:solidFill>
                  <a:srgbClr val="FF0000"/>
                </a:solidFill>
                <a:latin typeface="Tw Cen MT" panose="020B0602020104020603" pitchFamily="34" charset="0"/>
              </a:rPr>
              <a:t> 12:00 P.M. ET</a:t>
            </a:r>
          </a:p>
          <a:p>
            <a:pPr marL="0" indent="0">
              <a:buNone/>
            </a:pPr>
            <a:endParaRPr lang="en-US" sz="1400" b="1" dirty="0">
              <a:solidFill>
                <a:srgbClr val="000000"/>
              </a:solidFill>
              <a:latin typeface="Tw Cen MT" panose="020B0602020104020603" pitchFamily="34" charset="0"/>
            </a:endParaRPr>
          </a:p>
          <a:p>
            <a:pPr marL="0" indent="0">
              <a:buNone/>
            </a:pPr>
            <a:r>
              <a:rPr lang="en-US" sz="1400" dirty="0">
                <a:solidFill>
                  <a:srgbClr val="000000"/>
                </a:solidFill>
                <a:latin typeface="Tw Cen MT" panose="020B0602020104020603" pitchFamily="34" charset="0"/>
              </a:rPr>
              <a:t>Proper submission requires the applicant to attach all files as PDF’s and split documents within each as follows: </a:t>
            </a:r>
          </a:p>
          <a:p>
            <a:pPr lvl="1">
              <a:buFont typeface="Wingdings" panose="05000000000000000000" pitchFamily="2" charset="2"/>
              <a:buChar char="Ø"/>
            </a:pPr>
            <a:r>
              <a:rPr lang="en-US" sz="1400" dirty="0">
                <a:solidFill>
                  <a:srgbClr val="000000"/>
                </a:solidFill>
                <a:latin typeface="Tw Cen MT" panose="020B0602020104020603" pitchFamily="34" charset="0"/>
              </a:rPr>
              <a:t>File #1 – </a:t>
            </a:r>
            <a:r>
              <a:rPr lang="en-US" sz="1400" b="1" dirty="0">
                <a:solidFill>
                  <a:srgbClr val="000000"/>
                </a:solidFill>
                <a:latin typeface="Tw Cen MT" panose="020B0602020104020603" pitchFamily="34" charset="0"/>
              </a:rPr>
              <a:t>(Attachments A &amp; C) </a:t>
            </a:r>
            <a:r>
              <a:rPr lang="en-US" sz="1400" dirty="0">
                <a:solidFill>
                  <a:srgbClr val="000000"/>
                </a:solidFill>
                <a:latin typeface="Tw Cen MT" panose="020B0602020104020603" pitchFamily="34" charset="0"/>
              </a:rPr>
              <a:t>Notice of Eligibility and Experience Requirements, Applicant Profile, Abstract, Table of Contents, and Project Narrative. </a:t>
            </a:r>
          </a:p>
          <a:p>
            <a:pPr lvl="1">
              <a:buFont typeface="Wingdings" panose="05000000000000000000" pitchFamily="2" charset="2"/>
              <a:buChar char="Ø"/>
            </a:pPr>
            <a:r>
              <a:rPr lang="en-US" sz="1400" dirty="0">
                <a:solidFill>
                  <a:srgbClr val="000000"/>
                </a:solidFill>
                <a:latin typeface="Tw Cen MT" panose="020B0602020104020603" pitchFamily="34" charset="0"/>
              </a:rPr>
              <a:t>File #2 – </a:t>
            </a:r>
            <a:r>
              <a:rPr lang="en-US" sz="1400" b="1" dirty="0">
                <a:solidFill>
                  <a:srgbClr val="000000"/>
                </a:solidFill>
                <a:latin typeface="Tw Cen MT" panose="020B0602020104020603" pitchFamily="34" charset="0"/>
              </a:rPr>
              <a:t>(Attachments D-F) </a:t>
            </a:r>
            <a:r>
              <a:rPr lang="en-US" sz="1400" dirty="0">
                <a:solidFill>
                  <a:srgbClr val="000000"/>
                </a:solidFill>
                <a:latin typeface="Tw Cen MT" panose="020B0602020104020603" pitchFamily="34" charset="0"/>
              </a:rPr>
              <a:t>Work Plan, Staffing Plan, and Budget &amp; Budget Justification. </a:t>
            </a:r>
          </a:p>
          <a:p>
            <a:pPr lvl="1">
              <a:buFont typeface="Wingdings" panose="05000000000000000000" pitchFamily="2" charset="2"/>
              <a:buChar char="Ø"/>
            </a:pPr>
            <a:r>
              <a:rPr lang="en-US" sz="1400" dirty="0">
                <a:solidFill>
                  <a:srgbClr val="000000"/>
                </a:solidFill>
                <a:latin typeface="Tw Cen MT" panose="020B0602020104020603" pitchFamily="34" charset="0"/>
              </a:rPr>
              <a:t>File #3 – Letters of Agreement, Partner Documents, Business License, Active UEI Number, Certificate of Clean Hands, IRS Tax Exemption Letter, IRS W-9 Form, and IRS 990 Form. </a:t>
            </a:r>
          </a:p>
          <a:p>
            <a:pPr lvl="1">
              <a:buFont typeface="Wingdings" panose="05000000000000000000" pitchFamily="2" charset="2"/>
              <a:buChar char="Ø"/>
            </a:pPr>
            <a:r>
              <a:rPr lang="en-US" sz="1400" dirty="0">
                <a:solidFill>
                  <a:srgbClr val="000000"/>
                </a:solidFill>
                <a:latin typeface="Tw Cen MT" panose="020B0602020104020603" pitchFamily="34" charset="0"/>
              </a:rPr>
              <a:t>File #4 – Audited Financial Statements, Separation of Duties Policy, and Board of Directors. </a:t>
            </a:r>
          </a:p>
          <a:p>
            <a:pPr lvl="1">
              <a:buFont typeface="Wingdings" panose="05000000000000000000" pitchFamily="2" charset="2"/>
              <a:buChar char="Ø"/>
            </a:pPr>
            <a:r>
              <a:rPr lang="en-US" sz="1400" dirty="0">
                <a:solidFill>
                  <a:srgbClr val="000000"/>
                </a:solidFill>
                <a:latin typeface="Tw Cen MT" panose="020B0602020104020603" pitchFamily="34" charset="0"/>
              </a:rPr>
              <a:t>File #5 – </a:t>
            </a:r>
            <a:r>
              <a:rPr lang="en-US" sz="1400" b="1" dirty="0">
                <a:solidFill>
                  <a:srgbClr val="000000"/>
                </a:solidFill>
                <a:latin typeface="Tw Cen MT" panose="020B0602020104020603" pitchFamily="34" charset="0"/>
              </a:rPr>
              <a:t>(Attachment G &amp; Attachments 2 - 8) </a:t>
            </a:r>
            <a:r>
              <a:rPr lang="en-US" sz="1400" dirty="0">
                <a:solidFill>
                  <a:srgbClr val="000000"/>
                </a:solidFill>
                <a:latin typeface="Tw Cen MT" panose="020B0602020104020603" pitchFamily="34" charset="0"/>
              </a:rPr>
              <a:t>Advance Payment Request Form* (if applicable), Attachment 2*, Attachment 3*, Attachment 4*, Attachment 5*, Attachment 6*, Attachment 7*, and Attachment 8*. </a:t>
            </a:r>
          </a:p>
          <a:p>
            <a:endParaRPr lang="en-US" sz="1400" dirty="0">
              <a:solidFill>
                <a:srgbClr val="000000"/>
              </a:solidFill>
              <a:latin typeface="Tw Cen MT" panose="020B0602020104020603" pitchFamily="34" charset="0"/>
            </a:endParaRPr>
          </a:p>
          <a:p>
            <a:pPr marL="0" indent="0">
              <a:buNone/>
            </a:pPr>
            <a:r>
              <a:rPr lang="en-US" sz="1400" b="1" dirty="0">
                <a:solidFill>
                  <a:srgbClr val="000000"/>
                </a:solidFill>
                <a:latin typeface="Tw Cen MT" panose="020B0602020104020603" pitchFamily="34" charset="0"/>
              </a:rPr>
              <a:t>*These Attachments are in a fillable PDF. Complete the PDF, “Save As” with organization’s name, and send that PDF. </a:t>
            </a:r>
            <a:endParaRPr lang="en-US" sz="1400" b="1" dirty="0">
              <a:solidFill>
                <a:srgbClr val="FF0000"/>
              </a:solidFill>
              <a:latin typeface="Tw Cen MT" panose="020B0602020104020603" pitchFamily="34" charset="0"/>
            </a:endParaRPr>
          </a:p>
          <a:p>
            <a:pPr marL="385763" indent="-385763" eaLnBrk="1" fontAlgn="auto" hangingPunct="1">
              <a:spcAft>
                <a:spcPts val="0"/>
              </a:spcAft>
              <a:buFont typeface="+mj-lt"/>
              <a:buAutoNum type="arabicPeriod" startAt="2"/>
              <a:defRPr/>
            </a:pPr>
            <a:endParaRPr lang="en-US" sz="1400" dirty="0"/>
          </a:p>
        </p:txBody>
      </p:sp>
      <p:sp>
        <p:nvSpPr>
          <p:cNvPr id="27652" name="Line 4"/>
          <p:cNvSpPr>
            <a:spLocks noChangeShapeType="1"/>
          </p:cNvSpPr>
          <p:nvPr/>
        </p:nvSpPr>
        <p:spPr bwMode="auto">
          <a:xfrm flipH="1">
            <a:off x="959555" y="857250"/>
            <a:ext cx="7382933"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47</a:t>
            </a:fld>
            <a:endParaRPr lang="en-US" dirty="0">
              <a:solidFill>
                <a:srgbClr val="FFFFFF"/>
              </a:solidFill>
            </a:endParaRPr>
          </a:p>
        </p:txBody>
      </p:sp>
    </p:spTree>
    <p:extLst>
      <p:ext uri="{BB962C8B-B14F-4D97-AF65-F5344CB8AC3E}">
        <p14:creationId xmlns:p14="http://schemas.microsoft.com/office/powerpoint/2010/main" val="3943599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t>Review and Scoring </a:t>
            </a:r>
            <a:r>
              <a:rPr lang="en-US" altLang="en-US" sz="2400" dirty="0"/>
              <a:t>(p. 25)</a:t>
            </a:r>
            <a:endParaRPr lang="en-US" altLang="en-US" sz="2400" b="1" dirty="0"/>
          </a:p>
        </p:txBody>
      </p:sp>
      <p:sp>
        <p:nvSpPr>
          <p:cNvPr id="25603" name="Content Placeholder 2"/>
          <p:cNvSpPr>
            <a:spLocks noGrp="1"/>
          </p:cNvSpPr>
          <p:nvPr>
            <p:ph idx="1"/>
          </p:nvPr>
        </p:nvSpPr>
        <p:spPr>
          <a:xfrm>
            <a:off x="1066800" y="701458"/>
            <a:ext cx="7185378" cy="2998183"/>
          </a:xfrm>
        </p:spPr>
        <p:txBody>
          <a:bodyPr/>
          <a:lstStyle/>
          <a:p>
            <a:pPr marL="0" indent="0">
              <a:buNone/>
            </a:pPr>
            <a:endParaRPr lang="en-US" sz="1400" dirty="0">
              <a:latin typeface="Tw Cen MT" panose="020B0602020104020603" pitchFamily="34" charset="0"/>
            </a:endParaRPr>
          </a:p>
          <a:p>
            <a:pPr marL="0" indent="0">
              <a:buNone/>
            </a:pPr>
            <a:r>
              <a:rPr lang="en-US" sz="1400" dirty="0">
                <a:latin typeface="Tw Cen MT" panose="020B0602020104020603" pitchFamily="34" charset="0"/>
              </a:rPr>
              <a:t>Application submissions will be confirmed according to the date and time received in the Grants inbox. </a:t>
            </a:r>
          </a:p>
          <a:p>
            <a:pPr marL="0" indent="0">
              <a:buNone/>
            </a:pPr>
            <a:endParaRPr lang="en-US" sz="1400" dirty="0">
              <a:latin typeface="Tw Cen MT" panose="020B0602020104020603" pitchFamily="34" charset="0"/>
            </a:endParaRPr>
          </a:p>
          <a:p>
            <a:pPr marL="0" indent="0">
              <a:buNone/>
            </a:pPr>
            <a:endParaRPr lang="en-US" sz="1400" dirty="0">
              <a:latin typeface="Tw Cen MT" panose="020B0602020104020603" pitchFamily="34" charset="0"/>
            </a:endParaRPr>
          </a:p>
          <a:p>
            <a:pPr marL="0" indent="0">
              <a:buNone/>
            </a:pPr>
            <a:endParaRPr lang="en-US" sz="1400" dirty="0">
              <a:latin typeface="Tw Cen MT" panose="020B0602020104020603" pitchFamily="34" charset="0"/>
            </a:endParaRPr>
          </a:p>
          <a:p>
            <a:pPr marL="0" indent="0">
              <a:buNone/>
            </a:pPr>
            <a:endParaRPr lang="en-US" sz="1400" dirty="0">
              <a:latin typeface="Tw Cen MT" panose="020B0602020104020603" pitchFamily="34" charset="0"/>
            </a:endParaRPr>
          </a:p>
          <a:p>
            <a:pPr marL="0" indent="0">
              <a:buNone/>
            </a:pPr>
            <a:endParaRPr lang="en-US" sz="1400" dirty="0">
              <a:latin typeface="Tw Cen MT" panose="020B0602020104020603" pitchFamily="34" charset="0"/>
            </a:endParaRPr>
          </a:p>
          <a:p>
            <a:pPr marL="0" indent="0">
              <a:buNone/>
            </a:pPr>
            <a:endParaRPr lang="en-US" sz="1400" b="1" dirty="0">
              <a:latin typeface="Tw Cen MT" panose="020B0602020104020603" pitchFamily="34" charset="0"/>
            </a:endParaRPr>
          </a:p>
          <a:p>
            <a:pPr marL="0" indent="0">
              <a:buNone/>
            </a:pPr>
            <a:r>
              <a:rPr lang="en-US" sz="1400" b="1" dirty="0">
                <a:latin typeface="Tw Cen MT" panose="020B0602020104020603" pitchFamily="34" charset="0"/>
              </a:rPr>
              <a:t>*An automated reply email message will be sent to the submitting email address confirming only the “receipt” of a submission</a:t>
            </a:r>
            <a:r>
              <a:rPr lang="en-US" sz="1400" dirty="0">
                <a:latin typeface="Tw Cen MT" panose="020B0602020104020603" pitchFamily="34" charset="0"/>
              </a:rPr>
              <a:t>. </a:t>
            </a:r>
            <a:endParaRPr lang="en-US" altLang="en-US" sz="1400" dirty="0">
              <a:latin typeface="Tw Cen MT" panose="020B0602020104020603" pitchFamily="34" charset="0"/>
            </a:endParaRPr>
          </a:p>
          <a:p>
            <a:pPr marL="0" indent="0" eaLnBrk="1" hangingPunct="1">
              <a:buFont typeface="Arial" charset="0"/>
              <a:buNone/>
            </a:pPr>
            <a:endParaRPr lang="en-US" altLang="en-US" sz="1400" dirty="0">
              <a:latin typeface="Tw Cen MT" panose="020B0602020104020603" pitchFamily="34" charset="0"/>
            </a:endParaRP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48</a:t>
            </a:fld>
            <a:endParaRPr lang="en-US" dirty="0"/>
          </a:p>
        </p:txBody>
      </p:sp>
      <p:pic>
        <p:nvPicPr>
          <p:cNvPr id="7" name="Picture 6">
            <a:extLst>
              <a:ext uri="{FF2B5EF4-FFF2-40B4-BE49-F238E27FC236}">
                <a16:creationId xmlns:a16="http://schemas.microsoft.com/office/drawing/2014/main" id="{FE773CA0-F1BD-5E19-0696-0A75A8B886E3}"/>
              </a:ext>
            </a:extLst>
          </p:cNvPr>
          <p:cNvPicPr>
            <a:picLocks noChangeAspect="1"/>
          </p:cNvPicPr>
          <p:nvPr/>
        </p:nvPicPr>
        <p:blipFill>
          <a:blip r:embed="rId3"/>
          <a:stretch>
            <a:fillRect/>
          </a:stretch>
        </p:blipFill>
        <p:spPr>
          <a:xfrm>
            <a:off x="1066800" y="1667911"/>
            <a:ext cx="5939028" cy="1293876"/>
          </a:xfrm>
          <a:prstGeom prst="rect">
            <a:avLst/>
          </a:prstGeom>
        </p:spPr>
      </p:pic>
    </p:spTree>
    <p:extLst>
      <p:ext uri="{BB962C8B-B14F-4D97-AF65-F5344CB8AC3E}">
        <p14:creationId xmlns:p14="http://schemas.microsoft.com/office/powerpoint/2010/main" val="4104896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00416"/>
            <a:ext cx="8229600" cy="1143000"/>
          </a:xfrm>
        </p:spPr>
        <p:txBody>
          <a:bodyPr/>
          <a:lstStyle/>
          <a:p>
            <a:r>
              <a:rPr lang="en-US" altLang="en-US" sz="2400" b="1" dirty="0"/>
              <a:t>Remember!</a:t>
            </a:r>
          </a:p>
        </p:txBody>
      </p:sp>
      <p:sp>
        <p:nvSpPr>
          <p:cNvPr id="28676" name="Line 4"/>
          <p:cNvSpPr>
            <a:spLocks noChangeShapeType="1"/>
          </p:cNvSpPr>
          <p:nvPr/>
        </p:nvSpPr>
        <p:spPr bwMode="auto">
          <a:xfrm flipH="1">
            <a:off x="835378" y="713984"/>
            <a:ext cx="7318022" cy="34592"/>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49</a:t>
            </a:fld>
            <a:endParaRPr lang="en-US" dirty="0">
              <a:solidFill>
                <a:srgbClr val="FFFFFF"/>
              </a:solidFill>
            </a:endParaRPr>
          </a:p>
        </p:txBody>
      </p:sp>
      <p:sp>
        <p:nvSpPr>
          <p:cNvPr id="7" name="Content Placeholder 2"/>
          <p:cNvSpPr>
            <a:spLocks noGrp="1"/>
          </p:cNvSpPr>
          <p:nvPr>
            <p:ph idx="1"/>
          </p:nvPr>
        </p:nvSpPr>
        <p:spPr>
          <a:xfrm>
            <a:off x="712611" y="942584"/>
            <a:ext cx="7563555" cy="4206882"/>
          </a:xfrm>
        </p:spPr>
        <p:txBody>
          <a:bodyPr/>
          <a:lstStyle/>
          <a:p>
            <a:pPr>
              <a:buFont typeface="Wingdings" pitchFamily="2" charset="2"/>
              <a:buChar char="q"/>
            </a:pPr>
            <a:r>
              <a:rPr lang="en-US" sz="1800" b="1" dirty="0">
                <a:latin typeface="Tw Cen MT" panose="020B0602020104020603" pitchFamily="34" charset="0"/>
              </a:rPr>
              <a:t>Read the entire RFA, including the attachments! </a:t>
            </a:r>
          </a:p>
          <a:p>
            <a:pPr>
              <a:buFont typeface="Wingdings" pitchFamily="2" charset="2"/>
              <a:buChar char="q"/>
            </a:pPr>
            <a:endParaRPr lang="en-US" sz="1800" b="1" dirty="0">
              <a:latin typeface="Tw Cen MT" panose="020B0602020104020603" pitchFamily="34" charset="0"/>
            </a:endParaRPr>
          </a:p>
          <a:p>
            <a:pPr>
              <a:buFont typeface="Wingdings" pitchFamily="2" charset="2"/>
              <a:buChar char="q"/>
            </a:pPr>
            <a:r>
              <a:rPr lang="en-US" sz="1800" b="1" dirty="0">
                <a:latin typeface="Tw Cen MT" panose="020B0602020104020603" pitchFamily="34" charset="0"/>
              </a:rPr>
              <a:t>The last opportunity to submit questions is Friday February 9 , 2024, one week prior to the RFA’s closing. (February 16, 2024)</a:t>
            </a:r>
          </a:p>
          <a:p>
            <a:pPr marL="0" indent="0">
              <a:buNone/>
            </a:pPr>
            <a:r>
              <a:rPr lang="en-US" sz="1800" b="1" dirty="0">
                <a:latin typeface="Tw Cen MT" panose="020B0602020104020603" pitchFamily="34" charset="0"/>
              </a:rPr>
              <a:t> 	(When emailing questions please copy </a:t>
            </a:r>
            <a:r>
              <a:rPr lang="en-US" sz="1800" b="1" dirty="0">
                <a:latin typeface="Tw Cen MT" panose="020B0602020104020603" pitchFamily="34" charset="0"/>
                <a:hlinkClick r:id="rId3"/>
              </a:rPr>
              <a:t>DBH.Grants@dc.gov</a:t>
            </a:r>
            <a:r>
              <a:rPr lang="en-US" sz="1800" b="1" dirty="0">
                <a:latin typeface="Tw Cen MT" panose="020B0602020104020603" pitchFamily="34" charset="0"/>
              </a:rPr>
              <a:t> )</a:t>
            </a:r>
          </a:p>
          <a:p>
            <a:pPr marL="0" indent="0">
              <a:buNone/>
            </a:pPr>
            <a:endParaRPr lang="en-US" sz="1800" b="1" dirty="0">
              <a:latin typeface="Tw Cen MT" panose="020B0602020104020603" pitchFamily="34" charset="0"/>
            </a:endParaRPr>
          </a:p>
          <a:p>
            <a:pPr>
              <a:buFont typeface="Wingdings" pitchFamily="2" charset="2"/>
              <a:buChar char="q"/>
            </a:pPr>
            <a:r>
              <a:rPr lang="en-US" sz="1800" b="1" dirty="0">
                <a:latin typeface="Tw Cen MT" panose="020B0602020104020603" pitchFamily="34" charset="0"/>
              </a:rPr>
              <a:t>Before submitting, review the Checklist found on pages 8-9 and the Submission Requirements found on pg. 25. </a:t>
            </a:r>
          </a:p>
          <a:p>
            <a:pPr>
              <a:buFont typeface="Wingdings" pitchFamily="2" charset="2"/>
              <a:buChar char="q"/>
            </a:pPr>
            <a:endParaRPr lang="en-US" sz="1800" b="1" dirty="0">
              <a:latin typeface="Tw Cen MT" panose="020B0602020104020603" pitchFamily="34" charset="0"/>
            </a:endParaRPr>
          </a:p>
          <a:p>
            <a:pPr>
              <a:buFont typeface="Wingdings" pitchFamily="2" charset="2"/>
              <a:buChar char="q"/>
            </a:pPr>
            <a:r>
              <a:rPr lang="en-US" sz="1800" b="1" dirty="0">
                <a:latin typeface="Tw Cen MT" panose="020B0602020104020603" pitchFamily="34" charset="0"/>
              </a:rPr>
              <a:t>Have a second reader to review your application before submitting.</a:t>
            </a:r>
          </a:p>
          <a:p>
            <a:pPr>
              <a:buFont typeface="Wingdings" pitchFamily="2" charset="2"/>
              <a:buChar char="q"/>
            </a:pPr>
            <a:endParaRPr lang="en-US" sz="1800" b="1" dirty="0">
              <a:latin typeface="Tw Cen MT" panose="020B0602020104020603" pitchFamily="34" charset="0"/>
            </a:endParaRPr>
          </a:p>
          <a:p>
            <a:pPr>
              <a:buFont typeface="Wingdings" pitchFamily="2" charset="2"/>
              <a:buChar char="q"/>
            </a:pPr>
            <a:r>
              <a:rPr lang="en-US" sz="1800" b="1" dirty="0">
                <a:latin typeface="Tw Cen MT" panose="020B0602020104020603" pitchFamily="34" charset="0"/>
              </a:rPr>
              <a:t>Don’t wait until the last minute to submit! </a:t>
            </a:r>
          </a:p>
          <a:p>
            <a:pPr marL="0" indent="0">
              <a:buNone/>
            </a:pPr>
            <a:endParaRPr lang="en-US" sz="2000" b="1" dirty="0">
              <a:latin typeface="+mn-lt"/>
            </a:endParaRPr>
          </a:p>
        </p:txBody>
      </p:sp>
    </p:spTree>
    <p:extLst>
      <p:ext uri="{BB962C8B-B14F-4D97-AF65-F5344CB8AC3E}">
        <p14:creationId xmlns:p14="http://schemas.microsoft.com/office/powerpoint/2010/main" val="138082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t>Background (p.10)</a:t>
            </a:r>
          </a:p>
        </p:txBody>
      </p:sp>
      <p:sp>
        <p:nvSpPr>
          <p:cNvPr id="6148" name="Line 4"/>
          <p:cNvSpPr>
            <a:spLocks noChangeShapeType="1"/>
          </p:cNvSpPr>
          <p:nvPr/>
        </p:nvSpPr>
        <p:spPr bwMode="auto">
          <a:xfrm flipH="1">
            <a:off x="1066801" y="677781"/>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a:xfrm>
            <a:off x="7716097" y="6515549"/>
            <a:ext cx="1289539" cy="337651"/>
          </a:xfrm>
        </p:spPr>
        <p:txBody>
          <a:bodyPr/>
          <a:lstStyle/>
          <a:p>
            <a:pPr>
              <a:defRPr/>
            </a:pPr>
            <a:fld id="{4537384E-86E4-45D8-B313-D6638C7ED0DF}" type="slidenum">
              <a:rPr lang="en-US" smtClean="0"/>
              <a:pPr>
                <a:defRPr/>
              </a:pPr>
              <a:t>5</a:t>
            </a:fld>
            <a:endParaRPr lang="en-US" dirty="0"/>
          </a:p>
        </p:txBody>
      </p:sp>
      <p:sp>
        <p:nvSpPr>
          <p:cNvPr id="7" name="Rectangle 3"/>
          <p:cNvSpPr txBox="1">
            <a:spLocks noChangeArrowheads="1"/>
          </p:cNvSpPr>
          <p:nvPr/>
        </p:nvSpPr>
        <p:spPr bwMode="auto">
          <a:xfrm>
            <a:off x="984069" y="917532"/>
            <a:ext cx="7169332" cy="515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a:lstStyle>
          <a:p>
            <a:pPr marL="0" indent="0" defTabSz="914400">
              <a:buNone/>
            </a:pPr>
            <a:endParaRPr lang="en-US" sz="1400" dirty="0">
              <a:latin typeface="Tw Cen MT" panose="020B0602020104020603" pitchFamily="34" charset="0"/>
            </a:endParaRPr>
          </a:p>
          <a:p>
            <a:pPr marL="0" indent="0" defTabSz="914400">
              <a:buNone/>
            </a:pPr>
            <a:r>
              <a:rPr lang="en-US" sz="2000" dirty="0">
                <a:latin typeface="Tw Cen MT" panose="020B0602020104020603" pitchFamily="34" charset="0"/>
              </a:rPr>
              <a:t>Peers will use working knowledge to help educate their peers on behavioral health topics and available resources. The goal is to help reduce the stigma associated with seeking behavioral health services and to increase youth knowledge of behavioral health information, available behavioral health resources and services, and how to access behavioral health services.</a:t>
            </a:r>
          </a:p>
          <a:p>
            <a:pPr marL="0" indent="0" defTabSz="914400">
              <a:buNone/>
            </a:pPr>
            <a:endParaRPr lang="en-US" sz="2000" dirty="0">
              <a:latin typeface="Tw Cen MT" panose="020B0602020104020603" pitchFamily="34" charset="0"/>
            </a:endParaRPr>
          </a:p>
          <a:p>
            <a:pPr marL="0" indent="0">
              <a:buNone/>
            </a:pPr>
            <a:r>
              <a:rPr lang="en-US" sz="2000" b="1" dirty="0">
                <a:latin typeface="Tw Cen MT" panose="020B0602020104020603" pitchFamily="34" charset="0"/>
              </a:rPr>
              <a:t>This solicitation includes one (1) application opportunity:</a:t>
            </a:r>
            <a:endParaRPr lang="en-US" sz="2000" dirty="0">
              <a:latin typeface="Tw Cen MT" panose="020B0602020104020603" pitchFamily="34" charset="0"/>
            </a:endParaRPr>
          </a:p>
          <a:p>
            <a:pPr marL="0" indent="0">
              <a:buNone/>
            </a:pPr>
            <a:r>
              <a:rPr lang="en-US" sz="2000" dirty="0">
                <a:latin typeface="Tw Cen MT" panose="020B0602020104020603" pitchFamily="34" charset="0"/>
              </a:rPr>
              <a:t>Each applicant is to indicate if the organization is applying to serve as the Coordinating Grantee Organization for the School-Based Behavioral Health Student Peer Educator Pilot Program.</a:t>
            </a:r>
          </a:p>
          <a:p>
            <a:pPr marL="0" indent="0" defTabSz="914400">
              <a:buNone/>
            </a:pPr>
            <a:endParaRPr lang="en-US" sz="2000" dirty="0">
              <a:latin typeface="Tw Cen MT" panose="020B0602020104020603" pitchFamily="34" charset="0"/>
            </a:endParaRPr>
          </a:p>
        </p:txBody>
      </p:sp>
    </p:spTree>
    <p:extLst>
      <p:ext uri="{BB962C8B-B14F-4D97-AF65-F5344CB8AC3E}">
        <p14:creationId xmlns:p14="http://schemas.microsoft.com/office/powerpoint/2010/main" val="7584073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00416"/>
            <a:ext cx="8229600" cy="1143000"/>
          </a:xfrm>
        </p:spPr>
        <p:txBody>
          <a:bodyPr/>
          <a:lstStyle/>
          <a:p>
            <a:r>
              <a:rPr lang="en-US" altLang="en-US" sz="2400" b="1" dirty="0"/>
              <a:t>Remember!</a:t>
            </a:r>
          </a:p>
        </p:txBody>
      </p:sp>
      <p:sp>
        <p:nvSpPr>
          <p:cNvPr id="28676" name="Line 4"/>
          <p:cNvSpPr>
            <a:spLocks noChangeShapeType="1"/>
          </p:cNvSpPr>
          <p:nvPr/>
        </p:nvSpPr>
        <p:spPr bwMode="auto">
          <a:xfrm flipH="1">
            <a:off x="835378" y="713984"/>
            <a:ext cx="7318022" cy="34592"/>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50</a:t>
            </a:fld>
            <a:endParaRPr lang="en-US" dirty="0">
              <a:solidFill>
                <a:srgbClr val="FFFFFF"/>
              </a:solidFill>
            </a:endParaRPr>
          </a:p>
        </p:txBody>
      </p:sp>
      <p:sp>
        <p:nvSpPr>
          <p:cNvPr id="7" name="Content Placeholder 2"/>
          <p:cNvSpPr>
            <a:spLocks noGrp="1"/>
          </p:cNvSpPr>
          <p:nvPr>
            <p:ph idx="1"/>
          </p:nvPr>
        </p:nvSpPr>
        <p:spPr>
          <a:xfrm>
            <a:off x="771553" y="942584"/>
            <a:ext cx="7563555" cy="4133140"/>
          </a:xfrm>
        </p:spPr>
        <p:txBody>
          <a:bodyPr/>
          <a:lstStyle/>
          <a:p>
            <a:pPr>
              <a:buFont typeface="Wingdings" pitchFamily="2" charset="2"/>
              <a:buChar char="q"/>
            </a:pPr>
            <a:r>
              <a:rPr lang="en-US" sz="1800" b="1" dirty="0">
                <a:latin typeface="Tw Cen MT" panose="020B0602020104020603" pitchFamily="34" charset="0"/>
              </a:rPr>
              <a:t>RFA and Attachments can be found on either the Mayor’s Office of Community Affairs or Department of Behavioral Health websites: </a:t>
            </a:r>
          </a:p>
          <a:p>
            <a:pPr marL="399956" lvl="1" indent="0">
              <a:buNone/>
            </a:pPr>
            <a:r>
              <a:rPr lang="en-US" sz="1800" b="1" dirty="0">
                <a:latin typeface="Tw Cen MT" panose="020B0602020104020603" pitchFamily="34" charset="0"/>
                <a:hlinkClick r:id="rId3"/>
              </a:rPr>
              <a:t>https://communityaffairs.dc.gov/content/community-grant-program#4</a:t>
            </a:r>
            <a:r>
              <a:rPr lang="en-US" sz="1800" b="1" dirty="0">
                <a:latin typeface="Tw Cen MT" panose="020B0602020104020603" pitchFamily="34" charset="0"/>
              </a:rPr>
              <a:t>  </a:t>
            </a:r>
            <a:br>
              <a:rPr lang="en-US" sz="1800" b="1" dirty="0">
                <a:latin typeface="Tw Cen MT" panose="020B0602020104020603" pitchFamily="34" charset="0"/>
              </a:rPr>
            </a:br>
            <a:r>
              <a:rPr lang="en-US" sz="1800" b="1" dirty="0">
                <a:latin typeface="Tw Cen MT" panose="020B0602020104020603" pitchFamily="34" charset="0"/>
                <a:hlinkClick r:id="rId4"/>
              </a:rPr>
              <a:t>https://dbh.dc.gov/page/request-applications-01</a:t>
            </a:r>
            <a:r>
              <a:rPr lang="en-US" sz="1800" b="1" dirty="0">
                <a:latin typeface="Tw Cen MT" panose="020B0602020104020603" pitchFamily="34" charset="0"/>
              </a:rPr>
              <a:t>  </a:t>
            </a:r>
            <a:br>
              <a:rPr lang="en-US" sz="1800" b="1" dirty="0">
                <a:latin typeface="Tw Cen MT" panose="020B0602020104020603" pitchFamily="34" charset="0"/>
              </a:rPr>
            </a:br>
            <a:endParaRPr lang="en-US" sz="1800" b="1" dirty="0">
              <a:latin typeface="Tw Cen MT" panose="020B0602020104020603" pitchFamily="34" charset="0"/>
            </a:endParaRPr>
          </a:p>
          <a:p>
            <a:pPr>
              <a:buFont typeface="Wingdings" pitchFamily="2" charset="2"/>
              <a:buChar char="q"/>
            </a:pPr>
            <a:r>
              <a:rPr lang="en-US" sz="1800" b="1" dirty="0">
                <a:latin typeface="Tw Cen MT" panose="020B0602020104020603" pitchFamily="34" charset="0"/>
              </a:rPr>
              <a:t>Complete and sign attachments as requested.</a:t>
            </a:r>
          </a:p>
          <a:p>
            <a:pPr marL="0" indent="0">
              <a:buNone/>
            </a:pPr>
            <a:endParaRPr lang="en-US" sz="1800" b="1" dirty="0">
              <a:latin typeface="Tw Cen MT" panose="020B0602020104020603" pitchFamily="34" charset="0"/>
            </a:endParaRPr>
          </a:p>
          <a:p>
            <a:pPr>
              <a:buFont typeface="Wingdings" pitchFamily="2" charset="2"/>
              <a:buChar char="q"/>
            </a:pPr>
            <a:r>
              <a:rPr lang="en-US" sz="1800" b="1" dirty="0">
                <a:latin typeface="Tw Cen MT" panose="020B0602020104020603" pitchFamily="34" charset="0"/>
              </a:rPr>
              <a:t>Email subject line should include RFA # and File #. </a:t>
            </a:r>
          </a:p>
          <a:p>
            <a:pPr>
              <a:buFont typeface="Wingdings" pitchFamily="2" charset="2"/>
              <a:buChar char="q"/>
            </a:pPr>
            <a:endParaRPr lang="en-US" sz="1800" b="1" dirty="0">
              <a:latin typeface="Tw Cen MT" panose="020B0602020104020603" pitchFamily="34" charset="0"/>
            </a:endParaRPr>
          </a:p>
          <a:p>
            <a:pPr>
              <a:buFont typeface="Wingdings" pitchFamily="2" charset="2"/>
              <a:buChar char="q"/>
            </a:pPr>
            <a:r>
              <a:rPr lang="en-US" sz="1800" b="1" dirty="0">
                <a:latin typeface="Tw Cen MT" panose="020B0602020104020603" pitchFamily="34" charset="0"/>
              </a:rPr>
              <a:t>Applications are to be emailed to </a:t>
            </a:r>
            <a:r>
              <a:rPr lang="en-US" sz="1800" b="1" dirty="0">
                <a:latin typeface="Tw Cen MT" panose="020B0602020104020603" pitchFamily="34" charset="0"/>
                <a:hlinkClick r:id="rId5"/>
              </a:rPr>
              <a:t>DBH.Grants@dc.gov</a:t>
            </a:r>
            <a:r>
              <a:rPr lang="en-US" sz="1800" b="1" dirty="0">
                <a:latin typeface="Tw Cen MT" panose="020B0602020104020603" pitchFamily="34" charset="0"/>
              </a:rPr>
              <a:t> </a:t>
            </a:r>
          </a:p>
          <a:p>
            <a:pPr>
              <a:buFont typeface="Wingdings" pitchFamily="2" charset="2"/>
              <a:buChar char="q"/>
            </a:pPr>
            <a:endParaRPr lang="en-US" sz="1800" b="1" dirty="0">
              <a:latin typeface="Tw Cen MT" panose="020B0602020104020603" pitchFamily="34" charset="0"/>
            </a:endParaRPr>
          </a:p>
          <a:p>
            <a:pPr>
              <a:buFont typeface="Wingdings" pitchFamily="2" charset="2"/>
              <a:buChar char="q"/>
            </a:pPr>
            <a:r>
              <a:rPr lang="en-US" sz="1800" b="1" dirty="0">
                <a:latin typeface="Tw Cen MT" panose="020B0602020104020603" pitchFamily="34" charset="0"/>
              </a:rPr>
              <a:t>Meet the submission deadline by </a:t>
            </a:r>
            <a:r>
              <a:rPr lang="en-US" sz="1800" b="1" dirty="0">
                <a:solidFill>
                  <a:srgbClr val="C00000"/>
                </a:solidFill>
                <a:latin typeface="Tw Cen MT" panose="020B0602020104020603" pitchFamily="34" charset="0"/>
              </a:rPr>
              <a:t>Friday, February 16, 2024 at                            					    12:00PM</a:t>
            </a:r>
            <a:br>
              <a:rPr lang="en-US" sz="1800" b="1" dirty="0">
                <a:latin typeface="Tw Cen MT" panose="020B0602020104020603" pitchFamily="34" charset="0"/>
              </a:rPr>
            </a:br>
            <a:endParaRPr lang="en-US" sz="1800" b="1" dirty="0">
              <a:latin typeface="Tw Cen MT" panose="020B0602020104020603" pitchFamily="34" charset="0"/>
            </a:endParaRPr>
          </a:p>
          <a:p>
            <a:pPr marL="0" indent="0">
              <a:buNone/>
            </a:pPr>
            <a:endParaRPr lang="en-US" sz="2000" b="1" dirty="0">
              <a:latin typeface="+mn-lt"/>
            </a:endParaRPr>
          </a:p>
        </p:txBody>
      </p:sp>
    </p:spTree>
    <p:extLst>
      <p:ext uri="{BB962C8B-B14F-4D97-AF65-F5344CB8AC3E}">
        <p14:creationId xmlns:p14="http://schemas.microsoft.com/office/powerpoint/2010/main" val="286634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89620" y="-235660"/>
            <a:ext cx="8229600" cy="1143000"/>
          </a:xfrm>
        </p:spPr>
        <p:txBody>
          <a:bodyPr/>
          <a:lstStyle/>
          <a:p>
            <a:r>
              <a:rPr lang="en-US" altLang="en-US" sz="2400" b="1" dirty="0"/>
              <a:t>Upcoming Key Dates</a:t>
            </a:r>
            <a:endParaRPr lang="en-US" altLang="en-US" sz="2400" dirty="0"/>
          </a:p>
        </p:txBody>
      </p:sp>
      <p:sp>
        <p:nvSpPr>
          <p:cNvPr id="22531" name="Content Placeholder 2"/>
          <p:cNvSpPr>
            <a:spLocks noGrp="1"/>
          </p:cNvSpPr>
          <p:nvPr>
            <p:ph idx="1"/>
          </p:nvPr>
        </p:nvSpPr>
        <p:spPr>
          <a:xfrm>
            <a:off x="359290" y="682054"/>
            <a:ext cx="8089385" cy="5493892"/>
          </a:xfrm>
        </p:spPr>
        <p:txBody>
          <a:bodyPr/>
          <a:lstStyle/>
          <a:p>
            <a:pPr marL="0" marR="0" indent="0">
              <a:spcBef>
                <a:spcPts val="0"/>
              </a:spcBef>
              <a:spcAft>
                <a:spcPts val="0"/>
              </a:spcAft>
              <a:buNone/>
            </a:pPr>
            <a:br>
              <a:rPr lang="en-US" sz="1800" dirty="0">
                <a:solidFill>
                  <a:srgbClr val="000000"/>
                </a:solidFill>
                <a:effectLst/>
                <a:latin typeface="Tw Cen MT" panose="020B0602020104020603" pitchFamily="34" charset="0"/>
                <a:ea typeface="Cambria" panose="02040503050406030204" pitchFamily="18" charset="0"/>
                <a:cs typeface="Times New Roman" panose="02020603050405020304" pitchFamily="18" charset="0"/>
              </a:rPr>
            </a:br>
            <a:r>
              <a:rPr lang="en-US" sz="1800" b="1" dirty="0">
                <a:solidFill>
                  <a:srgbClr val="456A1C"/>
                </a:solidFill>
                <a:latin typeface="Tw Cen MT" panose="020B0602020104020603" pitchFamily="34" charset="0"/>
                <a:ea typeface="Cambria" panose="02040503050406030204" pitchFamily="18" charset="0"/>
                <a:cs typeface="Times New Roman" panose="02020603050405020304" pitchFamily="18" charset="0"/>
              </a:rPr>
              <a:t>FAQ Submission Deadline:			Friday, February 9, 2024</a:t>
            </a:r>
          </a:p>
          <a:p>
            <a:pPr marL="0" marR="0" indent="0">
              <a:spcBef>
                <a:spcPts val="0"/>
              </a:spcBef>
              <a:spcAft>
                <a:spcPts val="0"/>
              </a:spcAft>
              <a:buNone/>
            </a:pPr>
            <a:r>
              <a:rPr lang="en-US" sz="1800" b="1" dirty="0">
                <a:solidFill>
                  <a:srgbClr val="456A1C"/>
                </a:solidFill>
                <a:latin typeface="Tw Cen MT" panose="020B0602020104020603" pitchFamily="34" charset="0"/>
                <a:ea typeface="Cambria" panose="02040503050406030204" pitchFamily="18" charset="0"/>
                <a:cs typeface="Times New Roman" panose="02020603050405020304" pitchFamily="18" charset="0"/>
              </a:rPr>
              <a:t>                                                       </a:t>
            </a:r>
            <a:br>
              <a:rPr lang="en-US" sz="1800" dirty="0">
                <a:solidFill>
                  <a:srgbClr val="000000"/>
                </a:solidFill>
                <a:latin typeface="Tw Cen MT" panose="020B0602020104020603" pitchFamily="34" charset="0"/>
                <a:ea typeface="Cambria" panose="02040503050406030204" pitchFamily="18" charset="0"/>
                <a:cs typeface="Times New Roman" panose="02020603050405020304" pitchFamily="18" charset="0"/>
              </a:rPr>
            </a:br>
            <a:endParaRPr lang="en-US" sz="1800" dirty="0">
              <a:solidFill>
                <a:srgbClr val="000000"/>
              </a:solidFill>
              <a:latin typeface="Tw Cen MT" panose="020B0602020104020603" pitchFamily="34" charset="0"/>
              <a:ea typeface="Cambria" panose="02040503050406030204" pitchFamily="18" charset="0"/>
              <a:cs typeface="Times New Roman" panose="02020603050405020304" pitchFamily="18" charset="0"/>
            </a:endParaRPr>
          </a:p>
          <a:p>
            <a:pPr marL="0" marR="0" indent="0">
              <a:spcBef>
                <a:spcPts val="0"/>
              </a:spcBef>
              <a:spcAft>
                <a:spcPts val="0"/>
              </a:spcAft>
              <a:buNone/>
            </a:pPr>
            <a:endParaRPr lang="en-US" sz="1800" dirty="0">
              <a:solidFill>
                <a:srgbClr val="000000"/>
              </a:solidFill>
              <a:effectLst/>
              <a:latin typeface="Tw Cen MT" panose="020B0602020104020603" pitchFamily="34" charset="0"/>
              <a:ea typeface="Cambria" panose="02040503050406030204" pitchFamily="18" charset="0"/>
              <a:cs typeface="Times New Roman" panose="02020603050405020304" pitchFamily="18" charset="0"/>
            </a:endParaRPr>
          </a:p>
          <a:p>
            <a:pPr marL="0" marR="0" indent="0">
              <a:spcBef>
                <a:spcPts val="0"/>
              </a:spcBef>
              <a:spcAft>
                <a:spcPts val="0"/>
              </a:spcAft>
              <a:buNone/>
            </a:pPr>
            <a:r>
              <a:rPr lang="en-US" sz="1800" b="1" dirty="0">
                <a:solidFill>
                  <a:srgbClr val="C00000"/>
                </a:solidFill>
                <a:effectLst/>
                <a:latin typeface="Tw Cen MT" panose="020B0602020104020603" pitchFamily="34" charset="0"/>
                <a:ea typeface="Cambria" panose="02040503050406030204" pitchFamily="18" charset="0"/>
                <a:cs typeface="Times New Roman" panose="02020603050405020304" pitchFamily="18" charset="0"/>
              </a:rPr>
              <a:t>Application Submission Deadline:	</a:t>
            </a:r>
            <a:r>
              <a:rPr lang="en-US" sz="1800" dirty="0">
                <a:solidFill>
                  <a:srgbClr val="C00000"/>
                </a:solidFill>
                <a:effectLst/>
                <a:latin typeface="Tw Cen MT" panose="020B0602020104020603" pitchFamily="34" charset="0"/>
                <a:ea typeface="Cambria" panose="02040503050406030204" pitchFamily="18" charset="0"/>
                <a:cs typeface="Times New Roman" panose="02020603050405020304" pitchFamily="18" charset="0"/>
              </a:rPr>
              <a:t>	</a:t>
            </a:r>
            <a:r>
              <a:rPr lang="en-US" sz="1800" b="1" dirty="0">
                <a:solidFill>
                  <a:srgbClr val="C00000"/>
                </a:solidFill>
                <a:latin typeface="Tw Cen MT" panose="020B0602020104020603" pitchFamily="34" charset="0"/>
                <a:ea typeface="Cambria" panose="02040503050406030204" pitchFamily="18" charset="0"/>
                <a:cs typeface="Times New Roman" panose="02020603050405020304" pitchFamily="18" charset="0"/>
              </a:rPr>
              <a:t>Friday, February 16, 2024 </a:t>
            </a:r>
            <a:br>
              <a:rPr lang="en-US" sz="1800" dirty="0">
                <a:solidFill>
                  <a:srgbClr val="C00000"/>
                </a:solidFill>
                <a:effectLst/>
                <a:latin typeface="Tw Cen MT" panose="020B0602020104020603" pitchFamily="34" charset="0"/>
                <a:ea typeface="Cambria" panose="02040503050406030204" pitchFamily="18" charset="0"/>
                <a:cs typeface="Times New Roman" panose="02020603050405020304" pitchFamily="18" charset="0"/>
              </a:rPr>
            </a:br>
            <a:r>
              <a:rPr lang="en-US" sz="1800" dirty="0">
                <a:solidFill>
                  <a:srgbClr val="C00000"/>
                </a:solidFill>
                <a:effectLst/>
                <a:latin typeface="Tw Cen MT" panose="020B0602020104020603" pitchFamily="34" charset="0"/>
                <a:ea typeface="Cambria" panose="02040503050406030204" pitchFamily="18" charset="0"/>
                <a:cs typeface="Times New Roman" panose="02020603050405020304" pitchFamily="18" charset="0"/>
              </a:rPr>
              <a:t>					</a:t>
            </a:r>
            <a:r>
              <a:rPr lang="en-US" sz="1800" b="1" dirty="0">
                <a:solidFill>
                  <a:srgbClr val="C00000"/>
                </a:solidFill>
                <a:effectLst/>
                <a:latin typeface="Tw Cen MT" panose="020B0602020104020603" pitchFamily="34" charset="0"/>
                <a:ea typeface="Cambria" panose="02040503050406030204" pitchFamily="18" charset="0"/>
                <a:cs typeface="Times New Roman" panose="02020603050405020304" pitchFamily="18" charset="0"/>
              </a:rPr>
              <a:t>by 12:00 PM ET</a:t>
            </a:r>
            <a:r>
              <a:rPr lang="en-US" sz="1800" b="1" dirty="0">
                <a:solidFill>
                  <a:srgbClr val="000000"/>
                </a:solidFill>
                <a:effectLst/>
                <a:latin typeface="Tw Cen MT" panose="020B0602020104020603" pitchFamily="34" charset="0"/>
                <a:ea typeface="Cambria" panose="02040503050406030204" pitchFamily="18" charset="0"/>
                <a:cs typeface="Times New Roman" panose="02020603050405020304" pitchFamily="18" charset="0"/>
              </a:rPr>
              <a:t> </a:t>
            </a:r>
            <a:endParaRPr lang="en-US" sz="1800" b="1" dirty="0">
              <a:solidFill>
                <a:srgbClr val="000000"/>
              </a:solidFill>
              <a:latin typeface="Tw Cen MT" panose="020B0602020104020603" pitchFamily="34" charset="0"/>
              <a:ea typeface="Cambria" panose="02040503050406030204" pitchFamily="18" charset="0"/>
              <a:cs typeface="Times New Roman" panose="02020603050405020304" pitchFamily="18" charset="0"/>
            </a:endParaRPr>
          </a:p>
          <a:p>
            <a:pPr marL="0" marR="0" indent="0">
              <a:spcBef>
                <a:spcPts val="0"/>
              </a:spcBef>
              <a:spcAft>
                <a:spcPts val="0"/>
              </a:spcAft>
              <a:buNone/>
            </a:pPr>
            <a:r>
              <a:rPr lang="en-US" sz="1800" b="1" dirty="0">
                <a:solidFill>
                  <a:srgbClr val="FF0000"/>
                </a:solidFill>
                <a:effectLst/>
                <a:latin typeface="Tw Cen MT" panose="020B0602020104020603" pitchFamily="34" charset="0"/>
                <a:ea typeface="Cambria" panose="02040503050406030204" pitchFamily="18" charset="0"/>
                <a:cs typeface="Times New Roman" panose="02020603050405020304" pitchFamily="18" charset="0"/>
              </a:rPr>
              <a:t>                                                                           </a:t>
            </a:r>
            <a:br>
              <a:rPr lang="en-US" sz="1800" b="1" dirty="0">
                <a:solidFill>
                  <a:srgbClr val="FF0000"/>
                </a:solidFill>
                <a:effectLst/>
                <a:latin typeface="Tw Cen MT" panose="020B0602020104020603" pitchFamily="34" charset="0"/>
                <a:ea typeface="Cambria" panose="02040503050406030204" pitchFamily="18" charset="0"/>
                <a:cs typeface="Times New Roman" panose="02020603050405020304" pitchFamily="18" charset="0"/>
              </a:rPr>
            </a:br>
            <a:endParaRPr lang="en-US" sz="1800" b="1" dirty="0">
              <a:solidFill>
                <a:srgbClr val="FF0000"/>
              </a:solidFill>
              <a:effectLst/>
              <a:latin typeface="Tw Cen MT" panose="020B0602020104020603" pitchFamily="34" charset="0"/>
              <a:ea typeface="Cambria" panose="02040503050406030204" pitchFamily="18" charset="0"/>
              <a:cs typeface="Times New Roman" panose="02020603050405020304" pitchFamily="18" charset="0"/>
            </a:endParaRPr>
          </a:p>
          <a:p>
            <a:pPr marL="0" marR="0" indent="0">
              <a:spcBef>
                <a:spcPts val="0"/>
              </a:spcBef>
              <a:spcAft>
                <a:spcPts val="0"/>
              </a:spcAft>
              <a:buNone/>
            </a:pPr>
            <a:endParaRPr lang="en-US" sz="1800" dirty="0">
              <a:solidFill>
                <a:srgbClr val="000000"/>
              </a:solidFill>
              <a:effectLst/>
              <a:latin typeface="Tw Cen MT" panose="020B0602020104020603" pitchFamily="34" charset="0"/>
              <a:ea typeface="Cambria" panose="02040503050406030204" pitchFamily="18" charset="0"/>
              <a:cs typeface="Times New Roman" panose="02020603050405020304" pitchFamily="18" charset="0"/>
            </a:endParaRPr>
          </a:p>
          <a:p>
            <a:pPr marL="0" marR="0" indent="0">
              <a:spcBef>
                <a:spcPts val="0"/>
              </a:spcBef>
              <a:spcAft>
                <a:spcPts val="0"/>
              </a:spcAft>
              <a:buNone/>
            </a:pPr>
            <a:r>
              <a:rPr lang="en-US" sz="1800" b="1" dirty="0">
                <a:solidFill>
                  <a:srgbClr val="000000"/>
                </a:solidFill>
                <a:effectLst/>
                <a:latin typeface="Tw Cen MT" panose="020B0602020104020603" pitchFamily="34" charset="0"/>
                <a:ea typeface="Cambria" panose="02040503050406030204" pitchFamily="18" charset="0"/>
                <a:cs typeface="Times New Roman" panose="02020603050405020304" pitchFamily="18" charset="0"/>
              </a:rPr>
              <a:t>Anticipated Award Start Date:		</a:t>
            </a:r>
            <a:r>
              <a:rPr lang="en-US" sz="1800" b="1" dirty="0">
                <a:solidFill>
                  <a:srgbClr val="000000"/>
                </a:solidFill>
                <a:latin typeface="Tw Cen MT" panose="020B0602020104020603" pitchFamily="34" charset="0"/>
                <a:ea typeface="Cambria" panose="02040503050406030204" pitchFamily="18" charset="0"/>
                <a:cs typeface="Times New Roman" panose="02020603050405020304" pitchFamily="18" charset="0"/>
              </a:rPr>
              <a:t>Thursday, February 29, 2024</a:t>
            </a:r>
            <a:endParaRPr lang="en-US" sz="1800" b="1" dirty="0">
              <a:solidFill>
                <a:srgbClr val="000000"/>
              </a:solidFill>
              <a:effectLst/>
              <a:latin typeface="Tw Cen MT" panose="020B0602020104020603" pitchFamily="34" charset="0"/>
              <a:ea typeface="Cambria" panose="02040503050406030204" pitchFamily="18" charset="0"/>
              <a:cs typeface="Times New Roman" panose="02020603050405020304" pitchFamily="18" charset="0"/>
            </a:endParaRPr>
          </a:p>
        </p:txBody>
      </p:sp>
      <p:sp>
        <p:nvSpPr>
          <p:cNvPr id="22532" name="Line 4"/>
          <p:cNvSpPr>
            <a:spLocks noChangeShapeType="1"/>
          </p:cNvSpPr>
          <p:nvPr/>
        </p:nvSpPr>
        <p:spPr bwMode="auto">
          <a:xfrm flipH="1" flipV="1">
            <a:off x="392835" y="682054"/>
            <a:ext cx="805584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51</a:t>
            </a:fld>
            <a:endParaRPr lang="en-US" dirty="0">
              <a:solidFill>
                <a:srgbClr val="FFFFFF"/>
              </a:solidFill>
            </a:endParaRPr>
          </a:p>
        </p:txBody>
      </p:sp>
    </p:spTree>
    <p:extLst>
      <p:ext uri="{BB962C8B-B14F-4D97-AF65-F5344CB8AC3E}">
        <p14:creationId xmlns:p14="http://schemas.microsoft.com/office/powerpoint/2010/main" val="829796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00416"/>
            <a:ext cx="8229600" cy="1143000"/>
          </a:xfrm>
        </p:spPr>
        <p:txBody>
          <a:bodyPr/>
          <a:lstStyle/>
          <a:p>
            <a:r>
              <a:rPr lang="en-US" altLang="en-US" sz="2400" b="1" dirty="0"/>
              <a:t>Program Contact Information</a:t>
            </a:r>
          </a:p>
        </p:txBody>
      </p:sp>
      <p:sp>
        <p:nvSpPr>
          <p:cNvPr id="10243" name="Content Placeholder 2"/>
          <p:cNvSpPr>
            <a:spLocks noGrp="1"/>
          </p:cNvSpPr>
          <p:nvPr>
            <p:ph idx="1"/>
          </p:nvPr>
        </p:nvSpPr>
        <p:spPr>
          <a:xfrm>
            <a:off x="2936583" y="942584"/>
            <a:ext cx="3347033" cy="5058971"/>
          </a:xfrm>
        </p:spPr>
        <p:txBody>
          <a:bodyPr/>
          <a:lstStyle/>
          <a:p>
            <a:pPr marL="0" indent="0">
              <a:buNone/>
            </a:pPr>
            <a:r>
              <a:rPr lang="en-US" sz="1800" dirty="0">
                <a:solidFill>
                  <a:srgbClr val="000000"/>
                </a:solidFill>
                <a:latin typeface="Tw Cen MT" panose="020B0602020104020603" pitchFamily="34" charset="0"/>
                <a:ea typeface="Cambria" panose="02040503050406030204" pitchFamily="18" charset="0"/>
                <a:cs typeface="Times New Roman" panose="02020603050405020304" pitchFamily="18" charset="0"/>
              </a:rPr>
              <a:t>Charneta C. Scott, Ph.D.</a:t>
            </a:r>
            <a:endParaRPr lang="en-US" sz="1800" b="1" dirty="0">
              <a:latin typeface="Tw Cen MT" panose="020B0602020104020603" pitchFamily="34" charset="0"/>
              <a:ea typeface="Cambria" panose="02040503050406030204" pitchFamily="18" charset="0"/>
            </a:endParaRPr>
          </a:p>
          <a:p>
            <a:pPr marL="0" indent="0">
              <a:lnSpc>
                <a:spcPct val="100000"/>
              </a:lnSpc>
              <a:buNone/>
            </a:pPr>
            <a:r>
              <a:rPr lang="en-US" sz="1800" b="1" dirty="0">
                <a:solidFill>
                  <a:srgbClr val="000000"/>
                </a:solidFill>
                <a:latin typeface="Tw Cen MT" panose="020B0602020104020603" pitchFamily="34" charset="0"/>
                <a:ea typeface="Cambria" panose="02040503050406030204" pitchFamily="18" charset="0"/>
                <a:cs typeface="Times New Roman" panose="02020603050405020304" pitchFamily="18" charset="0"/>
              </a:rPr>
              <a:t>Project Manager, Prevention and Early Intervention Division</a:t>
            </a:r>
            <a:endParaRPr lang="en-US" sz="1800" dirty="0">
              <a:solidFill>
                <a:srgbClr val="000000"/>
              </a:solidFill>
              <a:latin typeface="Tw Cen MT" panose="020B0602020104020603" pitchFamily="34" charset="0"/>
              <a:ea typeface="Cambria" panose="02040503050406030204" pitchFamily="18" charset="0"/>
              <a:cs typeface="Times New Roman" panose="02020603050405020304" pitchFamily="18" charset="0"/>
            </a:endParaRPr>
          </a:p>
          <a:p>
            <a:pPr marL="0" indent="0">
              <a:buNone/>
            </a:pPr>
            <a:r>
              <a:rPr lang="en-US" sz="1800" u="sng" dirty="0">
                <a:solidFill>
                  <a:srgbClr val="000000"/>
                </a:solidFill>
                <a:latin typeface="Tw Cen MT" panose="020B0602020104020603" pitchFamily="34" charset="0"/>
                <a:ea typeface="Cambria" panose="02040503050406030204" pitchFamily="18" charset="0"/>
                <a:cs typeface="Times New Roman" panose="02020603050405020304" pitchFamily="18" charset="0"/>
              </a:rPr>
              <a:t>charneta.scott@dc.gov  </a:t>
            </a:r>
            <a:endParaRPr lang="en-US" sz="1800" dirty="0">
              <a:latin typeface="Tw Cen MT" panose="020B0602020104020603" pitchFamily="34" charset="0"/>
              <a:ea typeface="Cambria" panose="02040503050406030204" pitchFamily="18" charset="0"/>
            </a:endParaRPr>
          </a:p>
          <a:p>
            <a:pPr marL="0" indent="0">
              <a:spcBef>
                <a:spcPts val="0"/>
              </a:spcBef>
              <a:spcAft>
                <a:spcPts val="800"/>
              </a:spcAft>
              <a:buNone/>
            </a:pPr>
            <a:endParaRPr lang="en-US" sz="1800" dirty="0">
              <a:solidFill>
                <a:srgbClr val="000000"/>
              </a:solidFill>
              <a:latin typeface="Tw Cen MT" panose="020B0602020104020603" pitchFamily="34" charset="0"/>
              <a:ea typeface="Cambria" panose="02040503050406030204" pitchFamily="18" charset="0"/>
              <a:cs typeface="Times New Roman" panose="02020603050405020304" pitchFamily="18" charset="0"/>
            </a:endParaRPr>
          </a:p>
          <a:p>
            <a:pPr marL="0" indent="0">
              <a:spcBef>
                <a:spcPts val="0"/>
              </a:spcBef>
              <a:spcAft>
                <a:spcPts val="800"/>
              </a:spcAft>
              <a:buNone/>
            </a:pPr>
            <a:r>
              <a:rPr lang="en-US" sz="1800" dirty="0">
                <a:solidFill>
                  <a:srgbClr val="000000"/>
                </a:solidFill>
                <a:latin typeface="Tw Cen MT" panose="020B0602020104020603" pitchFamily="34" charset="0"/>
                <a:ea typeface="Cambria" panose="02040503050406030204" pitchFamily="18" charset="0"/>
                <a:cs typeface="Times New Roman" panose="02020603050405020304" pitchFamily="18" charset="0"/>
              </a:rPr>
              <a:t>Tywana Reed</a:t>
            </a:r>
          </a:p>
          <a:p>
            <a:pPr marL="0" indent="0">
              <a:spcBef>
                <a:spcPts val="0"/>
              </a:spcBef>
              <a:spcAft>
                <a:spcPts val="800"/>
              </a:spcAft>
              <a:buNone/>
            </a:pPr>
            <a:r>
              <a:rPr lang="en-US" sz="1800" b="1" dirty="0">
                <a:solidFill>
                  <a:srgbClr val="000000"/>
                </a:solidFill>
                <a:latin typeface="Tw Cen MT" panose="020B0602020104020603" pitchFamily="34" charset="0"/>
                <a:ea typeface="Cambria" panose="02040503050406030204" pitchFamily="18" charset="0"/>
                <a:cs typeface="Times New Roman" panose="02020603050405020304" pitchFamily="18" charset="0"/>
              </a:rPr>
              <a:t>Fiscal Management Office</a:t>
            </a:r>
          </a:p>
          <a:p>
            <a:pPr marL="0" indent="0">
              <a:spcBef>
                <a:spcPts val="0"/>
              </a:spcBef>
              <a:spcAft>
                <a:spcPts val="800"/>
              </a:spcAft>
              <a:buNone/>
            </a:pPr>
            <a:r>
              <a:rPr lang="en-US" sz="1800" dirty="0">
                <a:solidFill>
                  <a:srgbClr val="000000"/>
                </a:solidFill>
                <a:latin typeface="Tw Cen MT" panose="020B0602020104020603" pitchFamily="34" charset="0"/>
                <a:ea typeface="Cambria" panose="02040503050406030204" pitchFamily="18" charset="0"/>
                <a:cs typeface="Times New Roman" panose="02020603050405020304" pitchFamily="18" charset="0"/>
                <a:hlinkClick r:id="rId3"/>
              </a:rPr>
              <a:t>tywana.reed@dc.gov</a:t>
            </a:r>
            <a:endParaRPr lang="en-US" sz="1800" dirty="0">
              <a:solidFill>
                <a:srgbClr val="000000"/>
              </a:solidFill>
              <a:latin typeface="Tw Cen MT" panose="020B0602020104020603" pitchFamily="34" charset="0"/>
              <a:ea typeface="Cambria" panose="02040503050406030204" pitchFamily="18" charset="0"/>
              <a:cs typeface="Times New Roman" panose="02020603050405020304" pitchFamily="18" charset="0"/>
            </a:endParaRPr>
          </a:p>
          <a:p>
            <a:pPr marL="0" indent="0">
              <a:spcBef>
                <a:spcPts val="0"/>
              </a:spcBef>
              <a:spcAft>
                <a:spcPts val="800"/>
              </a:spcAft>
              <a:buNone/>
            </a:pPr>
            <a:br>
              <a:rPr lang="en-US" sz="1800" dirty="0">
                <a:solidFill>
                  <a:srgbClr val="000000"/>
                </a:solidFill>
                <a:latin typeface="Tw Cen MT" panose="020B0602020104020603" pitchFamily="34" charset="0"/>
                <a:ea typeface="Cambria" panose="02040503050406030204" pitchFamily="18" charset="0"/>
                <a:cs typeface="Times New Roman" panose="02020603050405020304" pitchFamily="18" charset="0"/>
              </a:rPr>
            </a:br>
            <a:r>
              <a:rPr lang="en-US" sz="1800" dirty="0">
                <a:solidFill>
                  <a:srgbClr val="000000"/>
                </a:solidFill>
                <a:latin typeface="Tw Cen MT" panose="020B0602020104020603" pitchFamily="34" charset="0"/>
                <a:ea typeface="Cambria" panose="02040503050406030204" pitchFamily="18" charset="0"/>
                <a:cs typeface="Times New Roman" panose="02020603050405020304" pitchFamily="18" charset="0"/>
              </a:rPr>
              <a:t>Renee Evans Jackman</a:t>
            </a:r>
          </a:p>
          <a:p>
            <a:pPr marL="0" indent="0">
              <a:spcBef>
                <a:spcPts val="0"/>
              </a:spcBef>
              <a:spcAft>
                <a:spcPts val="800"/>
              </a:spcAft>
              <a:buNone/>
            </a:pPr>
            <a:r>
              <a:rPr lang="en-US" sz="1800" b="1" dirty="0">
                <a:solidFill>
                  <a:srgbClr val="000000"/>
                </a:solidFill>
                <a:latin typeface="Tw Cen MT" panose="020B0602020104020603" pitchFamily="34" charset="0"/>
                <a:ea typeface="Cambria" panose="02040503050406030204" pitchFamily="18" charset="0"/>
                <a:cs typeface="Times New Roman" panose="02020603050405020304" pitchFamily="18" charset="0"/>
              </a:rPr>
              <a:t>Grants Management Office</a:t>
            </a:r>
          </a:p>
          <a:p>
            <a:pPr marL="0" indent="0">
              <a:spcBef>
                <a:spcPts val="0"/>
              </a:spcBef>
              <a:spcAft>
                <a:spcPts val="800"/>
              </a:spcAft>
              <a:buNone/>
            </a:pPr>
            <a:r>
              <a:rPr lang="en-US" sz="1800" dirty="0">
                <a:solidFill>
                  <a:srgbClr val="000000"/>
                </a:solidFill>
                <a:latin typeface="Tw Cen MT" panose="020B0602020104020603" pitchFamily="34" charset="0"/>
                <a:ea typeface="Cambria" panose="02040503050406030204" pitchFamily="18" charset="0"/>
                <a:cs typeface="Times New Roman" panose="02020603050405020304" pitchFamily="18" charset="0"/>
              </a:rPr>
              <a:t>(202) 673-3536</a:t>
            </a:r>
          </a:p>
          <a:p>
            <a:pPr marL="0" indent="0">
              <a:spcBef>
                <a:spcPts val="0"/>
              </a:spcBef>
              <a:spcAft>
                <a:spcPts val="800"/>
              </a:spcAft>
              <a:buNone/>
            </a:pPr>
            <a:r>
              <a:rPr lang="en-US" sz="1800" dirty="0">
                <a:solidFill>
                  <a:srgbClr val="000000"/>
                </a:solidFill>
                <a:latin typeface="Tw Cen MT" panose="020B0602020104020603" pitchFamily="34" charset="0"/>
                <a:ea typeface="Cambria" panose="02040503050406030204" pitchFamily="18" charset="0"/>
                <a:cs typeface="Times New Roman" panose="02020603050405020304" pitchFamily="18" charset="0"/>
                <a:hlinkClick r:id="rId4"/>
              </a:rPr>
              <a:t>renee.evans@dc.gov</a:t>
            </a:r>
            <a:r>
              <a:rPr lang="en-US" sz="1800" dirty="0">
                <a:solidFill>
                  <a:srgbClr val="000000"/>
                </a:solidFill>
                <a:latin typeface="Tw Cen MT" panose="020B0602020104020603" pitchFamily="34" charset="0"/>
                <a:ea typeface="Cambria" panose="02040503050406030204" pitchFamily="18" charset="0"/>
                <a:cs typeface="Times New Roman" panose="02020603050405020304" pitchFamily="18" charset="0"/>
              </a:rPr>
              <a:t>  </a:t>
            </a:r>
          </a:p>
        </p:txBody>
      </p:sp>
      <p:sp>
        <p:nvSpPr>
          <p:cNvPr id="27652" name="Line 4"/>
          <p:cNvSpPr>
            <a:spLocks noChangeShapeType="1"/>
          </p:cNvSpPr>
          <p:nvPr/>
        </p:nvSpPr>
        <p:spPr bwMode="auto">
          <a:xfrm flipH="1">
            <a:off x="1066800" y="671513"/>
            <a:ext cx="6805613" cy="42471"/>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52</a:t>
            </a:fld>
            <a:endParaRPr lang="en-US" dirty="0"/>
          </a:p>
        </p:txBody>
      </p:sp>
    </p:spTree>
    <p:extLst>
      <p:ext uri="{BB962C8B-B14F-4D97-AF65-F5344CB8AC3E}">
        <p14:creationId xmlns:p14="http://schemas.microsoft.com/office/powerpoint/2010/main" val="34583028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6FCDC-8E44-5205-FC67-66292BC84AE0}"/>
              </a:ext>
            </a:extLst>
          </p:cNvPr>
          <p:cNvSpPr>
            <a:spLocks noGrp="1"/>
          </p:cNvSpPr>
          <p:nvPr>
            <p:ph idx="1"/>
          </p:nvPr>
        </p:nvSpPr>
        <p:spPr/>
        <p:txBody>
          <a:bodyPr/>
          <a:lstStyle/>
          <a:p>
            <a:endParaRPr lang="en-US" dirty="0"/>
          </a:p>
          <a:p>
            <a:pPr marL="0" indent="0" algn="ctr">
              <a:buNone/>
            </a:pPr>
            <a:r>
              <a:rPr lang="en-US" sz="4800" b="1" dirty="0">
                <a:solidFill>
                  <a:schemeClr val="accent2"/>
                </a:solidFill>
              </a:rPr>
              <a:t>QUESTIONS ?</a:t>
            </a:r>
          </a:p>
        </p:txBody>
      </p:sp>
      <p:sp>
        <p:nvSpPr>
          <p:cNvPr id="4" name="Slide Number Placeholder 3">
            <a:extLst>
              <a:ext uri="{FF2B5EF4-FFF2-40B4-BE49-F238E27FC236}">
                <a16:creationId xmlns:a16="http://schemas.microsoft.com/office/drawing/2014/main" id="{C344F1A1-9D2C-D9F3-1F4B-A478804B145F}"/>
              </a:ext>
            </a:extLst>
          </p:cNvPr>
          <p:cNvSpPr>
            <a:spLocks noGrp="1"/>
          </p:cNvSpPr>
          <p:nvPr>
            <p:ph type="sldNum" sz="quarter" idx="12"/>
          </p:nvPr>
        </p:nvSpPr>
        <p:spPr/>
        <p:txBody>
          <a:bodyPr/>
          <a:lstStyle/>
          <a:p>
            <a:pPr>
              <a:defRPr/>
            </a:pPr>
            <a:fld id="{62E25340-54C0-4D97-AA52-D61C6E857B51}" type="slidenum">
              <a:rPr lang="en-US" smtClean="0"/>
              <a:pPr>
                <a:defRPr/>
              </a:pPr>
              <a:t>53</a:t>
            </a:fld>
            <a:endParaRPr lang="en-US" dirty="0"/>
          </a:p>
        </p:txBody>
      </p:sp>
    </p:spTree>
    <p:extLst>
      <p:ext uri="{BB962C8B-B14F-4D97-AF65-F5344CB8AC3E}">
        <p14:creationId xmlns:p14="http://schemas.microsoft.com/office/powerpoint/2010/main" val="1772402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5911-3055-2A22-E6F7-8CB9523F574F}"/>
              </a:ext>
            </a:extLst>
          </p:cNvPr>
          <p:cNvSpPr>
            <a:spLocks noGrp="1"/>
          </p:cNvSpPr>
          <p:nvPr>
            <p:ph type="title"/>
          </p:nvPr>
        </p:nvSpPr>
        <p:spPr/>
        <p:txBody>
          <a:bodyPr/>
          <a:lstStyle/>
          <a:p>
            <a:r>
              <a:rPr lang="en-US" dirty="0"/>
              <a:t>Cohort 1 Schools</a:t>
            </a:r>
          </a:p>
        </p:txBody>
      </p:sp>
      <p:sp>
        <p:nvSpPr>
          <p:cNvPr id="4" name="Slide Number Placeholder 3">
            <a:extLst>
              <a:ext uri="{FF2B5EF4-FFF2-40B4-BE49-F238E27FC236}">
                <a16:creationId xmlns:a16="http://schemas.microsoft.com/office/drawing/2014/main" id="{6BE6312D-4AAD-316A-0D57-C9ECCF02BBFD}"/>
              </a:ext>
            </a:extLst>
          </p:cNvPr>
          <p:cNvSpPr>
            <a:spLocks noGrp="1"/>
          </p:cNvSpPr>
          <p:nvPr>
            <p:ph type="sldNum" sz="quarter" idx="12"/>
          </p:nvPr>
        </p:nvSpPr>
        <p:spPr/>
        <p:txBody>
          <a:bodyPr/>
          <a:lstStyle/>
          <a:p>
            <a:pPr>
              <a:defRPr/>
            </a:pPr>
            <a:fld id="{62E25340-54C0-4D97-AA52-D61C6E857B51}" type="slidenum">
              <a:rPr lang="en-US" smtClean="0"/>
              <a:pPr>
                <a:defRPr/>
              </a:pPr>
              <a:t>54</a:t>
            </a:fld>
            <a:endParaRPr lang="en-US" dirty="0"/>
          </a:p>
        </p:txBody>
      </p:sp>
      <p:pic>
        <p:nvPicPr>
          <p:cNvPr id="5" name="Content Placeholder 5">
            <a:extLst>
              <a:ext uri="{FF2B5EF4-FFF2-40B4-BE49-F238E27FC236}">
                <a16:creationId xmlns:a16="http://schemas.microsoft.com/office/drawing/2014/main" id="{FDFB1A9C-DE24-F34D-7DC9-7E8A19D6CBE1}"/>
              </a:ext>
            </a:extLst>
          </p:cNvPr>
          <p:cNvPicPr>
            <a:picLocks noGrp="1" noChangeAspect="1"/>
          </p:cNvPicPr>
          <p:nvPr>
            <p:ph idx="1"/>
          </p:nvPr>
        </p:nvPicPr>
        <p:blipFill>
          <a:blip r:embed="rId3"/>
          <a:stretch>
            <a:fillRect/>
          </a:stretch>
        </p:blipFill>
        <p:spPr>
          <a:xfrm>
            <a:off x="114668" y="1754373"/>
            <a:ext cx="8888942" cy="3774558"/>
          </a:xfrm>
        </p:spPr>
      </p:pic>
    </p:spTree>
    <p:extLst>
      <p:ext uri="{BB962C8B-B14F-4D97-AF65-F5344CB8AC3E}">
        <p14:creationId xmlns:p14="http://schemas.microsoft.com/office/powerpoint/2010/main" val="1501014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t>Purpose (pg. 12)</a:t>
            </a:r>
          </a:p>
        </p:txBody>
      </p:sp>
      <p:sp>
        <p:nvSpPr>
          <p:cNvPr id="3075" name="Rectangle 3"/>
          <p:cNvSpPr>
            <a:spLocks noGrp="1" noChangeArrowheads="1"/>
          </p:cNvSpPr>
          <p:nvPr>
            <p:ph type="body" idx="1"/>
          </p:nvPr>
        </p:nvSpPr>
        <p:spPr>
          <a:xfrm>
            <a:off x="1066800" y="917532"/>
            <a:ext cx="7086600" cy="4876800"/>
          </a:xfrm>
        </p:spPr>
        <p:txBody>
          <a:bodyPr/>
          <a:lstStyle/>
          <a:p>
            <a:pPr marL="0" indent="0">
              <a:buNone/>
            </a:pPr>
            <a:endParaRPr lang="en-US" sz="1400" dirty="0">
              <a:latin typeface="Tw Cen MT" panose="020B0602020104020603" pitchFamily="34" charset="0"/>
            </a:endParaRPr>
          </a:p>
          <a:p>
            <a:endParaRPr lang="en-US" sz="1400" dirty="0">
              <a:latin typeface="Tw Cen MT" panose="020B0602020104020603" pitchFamily="34" charset="0"/>
            </a:endParaRPr>
          </a:p>
          <a:p>
            <a:endParaRPr lang="en-US" sz="1400" dirty="0">
              <a:latin typeface="Tw Cen MT" panose="020B0602020104020603" pitchFamily="34" charset="0"/>
            </a:endParaRPr>
          </a:p>
          <a:p>
            <a:pPr marL="0" indent="0">
              <a:buNone/>
            </a:pPr>
            <a:endParaRPr lang="en-US" sz="1600" dirty="0"/>
          </a:p>
        </p:txBody>
      </p:sp>
      <p:sp>
        <p:nvSpPr>
          <p:cNvPr id="6148" name="Line 4"/>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6</a:t>
            </a:fld>
            <a:endParaRPr lang="en-US" dirty="0"/>
          </a:p>
        </p:txBody>
      </p:sp>
      <p:sp>
        <p:nvSpPr>
          <p:cNvPr id="2" name="TextBox 1">
            <a:extLst>
              <a:ext uri="{FF2B5EF4-FFF2-40B4-BE49-F238E27FC236}">
                <a16:creationId xmlns:a16="http://schemas.microsoft.com/office/drawing/2014/main" id="{F74E63A0-7DEB-F832-55CB-9F6B01CFE7E1}"/>
              </a:ext>
            </a:extLst>
          </p:cNvPr>
          <p:cNvSpPr txBox="1"/>
          <p:nvPr/>
        </p:nvSpPr>
        <p:spPr>
          <a:xfrm>
            <a:off x="1066800" y="1325880"/>
            <a:ext cx="7254240" cy="2554545"/>
          </a:xfrm>
          <a:prstGeom prst="rect">
            <a:avLst/>
          </a:prstGeom>
          <a:noFill/>
        </p:spPr>
        <p:txBody>
          <a:bodyPr wrap="square" rtlCol="0">
            <a:spAutoFit/>
          </a:bodyPr>
          <a:lstStyle/>
          <a:p>
            <a:r>
              <a:rPr lang="en-US" sz="2000" dirty="0">
                <a:latin typeface="Tw Cen MT" panose="020B0602020104020603" pitchFamily="34" charset="0"/>
              </a:rPr>
              <a:t>School Behavioral Health Peer Education Program interventions cover various topics related to mental health and substance use issues.  The goal of peer educators is to decrease stigma, increase knowledge within the school community regarding behavioral health topics, and increase available resources and how to access those services.  The resulting impact should be more positive health outcomes for students, decrease in unmet behavioral health needs and an increase in students' ability to seek out help.   </a:t>
            </a:r>
          </a:p>
        </p:txBody>
      </p:sp>
    </p:spTree>
    <p:extLst>
      <p:ext uri="{BB962C8B-B14F-4D97-AF65-F5344CB8AC3E}">
        <p14:creationId xmlns:p14="http://schemas.microsoft.com/office/powerpoint/2010/main" val="1357214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t>Definitions (p.12)</a:t>
            </a:r>
          </a:p>
        </p:txBody>
      </p:sp>
      <p:sp>
        <p:nvSpPr>
          <p:cNvPr id="6148" name="Line 4"/>
          <p:cNvSpPr>
            <a:spLocks noChangeShapeType="1"/>
          </p:cNvSpPr>
          <p:nvPr/>
        </p:nvSpPr>
        <p:spPr bwMode="auto">
          <a:xfrm flipH="1">
            <a:off x="1066801" y="677781"/>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a:xfrm>
            <a:off x="7716097" y="6515549"/>
            <a:ext cx="1289539" cy="337651"/>
          </a:xfrm>
        </p:spPr>
        <p:txBody>
          <a:bodyPr/>
          <a:lstStyle/>
          <a:p>
            <a:pPr>
              <a:defRPr/>
            </a:pPr>
            <a:fld id="{4537384E-86E4-45D8-B313-D6638C7ED0DF}" type="slidenum">
              <a:rPr lang="en-US" smtClean="0"/>
              <a:pPr>
                <a:defRPr/>
              </a:pPr>
              <a:t>7</a:t>
            </a:fld>
            <a:endParaRPr lang="en-US" dirty="0"/>
          </a:p>
        </p:txBody>
      </p:sp>
      <p:sp>
        <p:nvSpPr>
          <p:cNvPr id="7" name="Rectangle 3"/>
          <p:cNvSpPr txBox="1">
            <a:spLocks noChangeArrowheads="1"/>
          </p:cNvSpPr>
          <p:nvPr/>
        </p:nvSpPr>
        <p:spPr bwMode="auto">
          <a:xfrm>
            <a:off x="984069" y="917532"/>
            <a:ext cx="7169332" cy="515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a:lstStyle>
          <a:p>
            <a:pPr marL="0" indent="0">
              <a:buNone/>
            </a:pPr>
            <a:r>
              <a:rPr lang="en-US" sz="1400" b="1" dirty="0">
                <a:latin typeface="Tw Cen MT" panose="020B0602020104020603" pitchFamily="34" charset="0"/>
              </a:rPr>
              <a:t>Coordinating Grantee Organization</a:t>
            </a:r>
            <a:r>
              <a:rPr lang="en-US" sz="1400" dirty="0">
                <a:latin typeface="Tw Cen MT" panose="020B0602020104020603" pitchFamily="34" charset="0"/>
              </a:rPr>
              <a:t> – a grantee within the School-Based Behavioral Health Student Peer Educator Pilot Program that, in the case of being one of two selected grantees or the only selected grantee, performs the following duties:</a:t>
            </a:r>
          </a:p>
          <a:p>
            <a:pPr marL="0" indent="0">
              <a:buNone/>
            </a:pPr>
            <a:endParaRPr lang="en-US" sz="1400" b="1" dirty="0">
              <a:latin typeface="Tw Cen MT" panose="020B0602020104020603" pitchFamily="34" charset="0"/>
            </a:endParaRPr>
          </a:p>
          <a:p>
            <a:pPr marL="0" indent="0">
              <a:buNone/>
            </a:pPr>
            <a:r>
              <a:rPr lang="en-US" sz="1400" b="1" dirty="0">
                <a:latin typeface="Tw Cen MT" panose="020B0602020104020603" pitchFamily="34" charset="0"/>
              </a:rPr>
              <a:t>(A)</a:t>
            </a:r>
            <a:r>
              <a:rPr lang="en-US" sz="1400" dirty="0">
                <a:latin typeface="Tw Cen MT" panose="020B0602020104020603" pitchFamily="34" charset="0"/>
              </a:rPr>
              <a:t> Develop and collect behavioral health training curricula for peer educator training;</a:t>
            </a:r>
          </a:p>
          <a:p>
            <a:pPr marL="0" indent="0">
              <a:buNone/>
            </a:pPr>
            <a:r>
              <a:rPr lang="en-US" sz="1400" b="1" dirty="0">
                <a:latin typeface="Tw Cen MT" panose="020B0602020104020603" pitchFamily="34" charset="0"/>
              </a:rPr>
              <a:t>(B)</a:t>
            </a:r>
            <a:r>
              <a:rPr lang="en-US" sz="1400" dirty="0">
                <a:latin typeface="Tw Cen MT" panose="020B0602020104020603" pitchFamily="34" charset="0"/>
              </a:rPr>
              <a:t> Collect and share on a public dashboard or database data on peer educators' activities;</a:t>
            </a:r>
          </a:p>
          <a:p>
            <a:pPr marL="0" indent="0">
              <a:buNone/>
            </a:pPr>
            <a:r>
              <a:rPr lang="en-US" sz="1400" b="1" dirty="0">
                <a:latin typeface="Tw Cen MT" panose="020B0602020104020603" pitchFamily="34" charset="0"/>
              </a:rPr>
              <a:t>(C)</a:t>
            </a:r>
            <a:r>
              <a:rPr lang="en-US" sz="1400" dirty="0">
                <a:latin typeface="Tw Cen MT" panose="020B0602020104020603" pitchFamily="34" charset="0"/>
              </a:rPr>
              <a:t> Compile and maintain a public dashboard or database of information on the public and public charter schools in the pilot program, which shall include:</a:t>
            </a:r>
          </a:p>
          <a:p>
            <a:pPr marL="0" indent="0">
              <a:buNone/>
            </a:pPr>
            <a:r>
              <a:rPr lang="en-US" sz="1400" b="1" dirty="0">
                <a:latin typeface="Tw Cen MT" panose="020B0602020104020603" pitchFamily="34" charset="0"/>
              </a:rPr>
              <a:t>(i)</a:t>
            </a:r>
            <a:r>
              <a:rPr lang="en-US" sz="1400" dirty="0">
                <a:latin typeface="Tw Cen MT" panose="020B0602020104020603" pitchFamily="34" charset="0"/>
              </a:rPr>
              <a:t> The contact information and school location of clinicians and peer educators, which will provide a mechanism for students/families to contact behavioral health staff in the school</a:t>
            </a:r>
          </a:p>
          <a:p>
            <a:pPr marL="0" indent="0">
              <a:buNone/>
            </a:pPr>
            <a:r>
              <a:rPr lang="en-US" sz="1400" b="1" dirty="0">
                <a:latin typeface="Tw Cen MT" panose="020B0602020104020603" pitchFamily="34" charset="0"/>
              </a:rPr>
              <a:t>(ii)</a:t>
            </a:r>
            <a:r>
              <a:rPr lang="en-US" sz="1400" dirty="0">
                <a:latin typeface="Tw Cen MT" panose="020B0602020104020603" pitchFamily="34" charset="0"/>
              </a:rPr>
              <a:t> Information on school services and programs; and </a:t>
            </a:r>
            <a:r>
              <a:rPr lang="en-US" sz="1400" b="1" dirty="0">
                <a:latin typeface="Tw Cen MT" panose="020B0602020104020603" pitchFamily="34" charset="0"/>
              </a:rPr>
              <a:t>(iii)</a:t>
            </a:r>
            <a:r>
              <a:rPr lang="en-US" sz="1400" dirty="0">
                <a:latin typeface="Tw Cen MT" panose="020B0602020104020603" pitchFamily="34" charset="0"/>
              </a:rPr>
              <a:t> collaborate on a method for students and caregivers to make appointments with behavioral health staff and submit referrals for services.</a:t>
            </a:r>
          </a:p>
          <a:p>
            <a:pPr marL="0" indent="0">
              <a:buNone/>
            </a:pPr>
            <a:r>
              <a:rPr lang="en-US" sz="1400" dirty="0">
                <a:latin typeface="Tw Cen MT" panose="020B0602020104020603" pitchFamily="34" charset="0"/>
              </a:rPr>
              <a:t>If there is more than one grantee for the School-Based Behavioral Health Student Peer Educator Pilot Program, the coordinating grantee organization receives a grant award of $175,000 out of the grant’s total available $325,000 for up to two grant awards. And, if there is only one grant recipient, that one selected grantee will receive $325,000 and provide the duties of the coordinating grantee organization. Additionally, if there are two grantees, the coordinating grantee organization is to train at least 50 peer educators. And, if only one grantee is selected, the grantee shall agree to train and to work to train at least 100 peer educators.</a:t>
            </a:r>
          </a:p>
        </p:txBody>
      </p:sp>
    </p:spTree>
    <p:extLst>
      <p:ext uri="{BB962C8B-B14F-4D97-AF65-F5344CB8AC3E}">
        <p14:creationId xmlns:p14="http://schemas.microsoft.com/office/powerpoint/2010/main" val="39547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t>Definitions (p.12)</a:t>
            </a:r>
          </a:p>
        </p:txBody>
      </p:sp>
      <p:sp>
        <p:nvSpPr>
          <p:cNvPr id="6148" name="Line 4"/>
          <p:cNvSpPr>
            <a:spLocks noChangeShapeType="1"/>
          </p:cNvSpPr>
          <p:nvPr/>
        </p:nvSpPr>
        <p:spPr bwMode="auto">
          <a:xfrm flipH="1">
            <a:off x="1066801" y="677781"/>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a:xfrm>
            <a:off x="7716097" y="6515549"/>
            <a:ext cx="1289539" cy="337651"/>
          </a:xfrm>
        </p:spPr>
        <p:txBody>
          <a:bodyPr/>
          <a:lstStyle/>
          <a:p>
            <a:pPr>
              <a:defRPr/>
            </a:pPr>
            <a:fld id="{4537384E-86E4-45D8-B313-D6638C7ED0DF}" type="slidenum">
              <a:rPr lang="en-US" smtClean="0"/>
              <a:pPr>
                <a:defRPr/>
              </a:pPr>
              <a:t>8</a:t>
            </a:fld>
            <a:endParaRPr lang="en-US" dirty="0"/>
          </a:p>
        </p:txBody>
      </p:sp>
      <p:sp>
        <p:nvSpPr>
          <p:cNvPr id="7" name="Rectangle 3"/>
          <p:cNvSpPr txBox="1">
            <a:spLocks noChangeArrowheads="1"/>
          </p:cNvSpPr>
          <p:nvPr/>
        </p:nvSpPr>
        <p:spPr bwMode="auto">
          <a:xfrm>
            <a:off x="984069" y="917532"/>
            <a:ext cx="7169332" cy="515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a:lstStyle>
          <a:p>
            <a:pPr defTabSz="914400"/>
            <a:endParaRPr lang="en-US" sz="1400" kern="0" dirty="0">
              <a:latin typeface="Tw Cen MT" panose="020B0602020104020603" pitchFamily="34" charset="0"/>
              <a:ea typeface="Cambria" panose="02040503050406030204" pitchFamily="18" charset="0"/>
            </a:endParaRPr>
          </a:p>
          <a:p>
            <a:pPr marL="0" indent="0">
              <a:buNone/>
            </a:pPr>
            <a:r>
              <a:rPr lang="en-US" sz="1400" b="1" dirty="0">
                <a:latin typeface="Tw Cen MT" panose="020B0602020104020603" pitchFamily="34" charset="0"/>
              </a:rPr>
              <a:t>Resilience building</a:t>
            </a:r>
            <a:r>
              <a:rPr lang="en-US" sz="1400" dirty="0">
                <a:latin typeface="Tw Cen MT" panose="020B0602020104020603" pitchFamily="34" charset="0"/>
              </a:rPr>
              <a:t> – the process by which individuals become better at reframing thought patterns and tapping into strengths-based approach to working through obstacles.</a:t>
            </a:r>
          </a:p>
          <a:p>
            <a:pPr marL="0" indent="0">
              <a:buNone/>
            </a:pPr>
            <a:r>
              <a:rPr lang="en-US" sz="1400" dirty="0">
                <a:latin typeface="Tw Cen MT" panose="020B0602020104020603" pitchFamily="34" charset="0"/>
              </a:rPr>
              <a:t> </a:t>
            </a:r>
          </a:p>
          <a:p>
            <a:pPr marL="0" indent="0">
              <a:buNone/>
            </a:pPr>
            <a:r>
              <a:rPr lang="en-US" sz="1400" b="1" dirty="0">
                <a:latin typeface="Tw Cen MT" panose="020B0602020104020603" pitchFamily="34" charset="0"/>
              </a:rPr>
              <a:t>School Behavioral Health Coordinator</a:t>
            </a:r>
            <a:r>
              <a:rPr lang="en-US" sz="1400" dirty="0">
                <a:latin typeface="Tw Cen MT" panose="020B0602020104020603" pitchFamily="34" charset="0"/>
              </a:rPr>
              <a:t> – a public or public charter school employee who coordinates behavioral health services and referrals. The School Behavioral Health Coordinator often convenes and is the leader for the school’s behavior health team.</a:t>
            </a:r>
          </a:p>
          <a:p>
            <a:pPr marL="0" indent="0">
              <a:buNone/>
            </a:pPr>
            <a:r>
              <a:rPr lang="en-US" sz="1400" b="1" dirty="0">
                <a:latin typeface="Tw Cen MT" panose="020B0602020104020603" pitchFamily="34" charset="0"/>
              </a:rPr>
              <a:t> </a:t>
            </a:r>
            <a:endParaRPr lang="en-US" sz="1400" dirty="0">
              <a:latin typeface="Tw Cen MT" panose="020B0602020104020603" pitchFamily="34" charset="0"/>
            </a:endParaRPr>
          </a:p>
          <a:p>
            <a:pPr marL="0" indent="0">
              <a:buNone/>
            </a:pPr>
            <a:r>
              <a:rPr lang="en-US" sz="1400" b="1" dirty="0">
                <a:latin typeface="Tw Cen MT" panose="020B0602020104020603" pitchFamily="34" charset="0"/>
              </a:rPr>
              <a:t>DC Prevention Center</a:t>
            </a:r>
            <a:r>
              <a:rPr lang="en-US" sz="1400" dirty="0">
                <a:latin typeface="Tw Cen MT" panose="020B0602020104020603" pitchFamily="34" charset="0"/>
              </a:rPr>
              <a:t> – a District of Columbia neighborhood-based center that promotes healthy, drug-free living. </a:t>
            </a:r>
          </a:p>
          <a:p>
            <a:pPr marL="0" indent="0">
              <a:buNone/>
            </a:pPr>
            <a:r>
              <a:rPr lang="en-US" sz="1400" dirty="0">
                <a:latin typeface="Tw Cen MT" panose="020B0602020104020603" pitchFamily="34" charset="0"/>
              </a:rPr>
              <a:t> </a:t>
            </a:r>
          </a:p>
          <a:p>
            <a:pPr marL="0" indent="0">
              <a:buNone/>
            </a:pPr>
            <a:r>
              <a:rPr lang="en-US" sz="1400" b="1" dirty="0">
                <a:latin typeface="Tw Cen MT" panose="020B0602020104020603" pitchFamily="34" charset="0"/>
              </a:rPr>
              <a:t>Cohort 1 </a:t>
            </a:r>
            <a:r>
              <a:rPr lang="en-US" sz="1400" dirty="0">
                <a:latin typeface="Tw Cen MT" panose="020B0602020104020603" pitchFamily="34" charset="0"/>
              </a:rPr>
              <a:t>– Schools that are identified in the first group of DC public and public charter schools that were prioritized to receive supplemental school behavioral health resources within the first year of the Department of Behavioral Health’s implementation of the School Behavioral Health Expansion.</a:t>
            </a:r>
          </a:p>
          <a:p>
            <a:pPr marL="0" indent="0">
              <a:buNone/>
            </a:pPr>
            <a:r>
              <a:rPr lang="en-US" sz="1400" dirty="0">
                <a:latin typeface="Tw Cen MT" panose="020B0602020104020603" pitchFamily="34" charset="0"/>
              </a:rPr>
              <a:t> </a:t>
            </a:r>
          </a:p>
          <a:p>
            <a:pPr marL="0" indent="0">
              <a:buNone/>
            </a:pPr>
            <a:r>
              <a:rPr lang="en-US" sz="1400" b="1" dirty="0">
                <a:latin typeface="Tw Cen MT" panose="020B0602020104020603" pitchFamily="34" charset="0"/>
              </a:rPr>
              <a:t>Fiscal Year</a:t>
            </a:r>
            <a:r>
              <a:rPr lang="en-US" sz="1400" dirty="0">
                <a:latin typeface="Tw Cen MT" panose="020B0602020104020603" pitchFamily="34" charset="0"/>
              </a:rPr>
              <a:t> – the District Government’s fiscal year runs from October 1– September 30.  </a:t>
            </a:r>
          </a:p>
          <a:p>
            <a:pPr marL="0" indent="0" defTabSz="914400">
              <a:buNone/>
            </a:pPr>
            <a:endParaRPr lang="en-US" sz="1400" b="1" kern="0" dirty="0">
              <a:solidFill>
                <a:srgbClr val="FF0000"/>
              </a:solidFill>
              <a:highlight>
                <a:srgbClr val="FFFF00"/>
              </a:highlight>
              <a:latin typeface="Tw Cen MT" panose="020B0602020104020603" pitchFamily="34" charset="0"/>
              <a:ea typeface="Cambria" panose="02040503050406030204" pitchFamily="18" charset="0"/>
            </a:endParaRPr>
          </a:p>
          <a:p>
            <a:pPr defTabSz="914400"/>
            <a:endParaRPr lang="en-US" sz="1400" b="1" kern="0" dirty="0">
              <a:solidFill>
                <a:srgbClr val="FF0000"/>
              </a:solidFill>
              <a:highlight>
                <a:srgbClr val="FFFF00"/>
              </a:highlight>
              <a:latin typeface="Tw Cen MT" panose="020B0602020104020603" pitchFamily="34" charset="0"/>
              <a:ea typeface="Cambria" panose="02040503050406030204" pitchFamily="18" charset="0"/>
            </a:endParaRPr>
          </a:p>
          <a:p>
            <a:pPr marL="0" indent="0" defTabSz="914400">
              <a:buNone/>
            </a:pPr>
            <a:endParaRPr lang="en-US" sz="1400" kern="0" dirty="0">
              <a:latin typeface="Tw Cen MT" panose="020B0602020104020603" pitchFamily="34" charset="0"/>
              <a:ea typeface="Cambria" panose="02040503050406030204" pitchFamily="18" charset="0"/>
            </a:endParaRPr>
          </a:p>
        </p:txBody>
      </p:sp>
    </p:spTree>
    <p:extLst>
      <p:ext uri="{BB962C8B-B14F-4D97-AF65-F5344CB8AC3E}">
        <p14:creationId xmlns:p14="http://schemas.microsoft.com/office/powerpoint/2010/main" val="4103352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12942"/>
            <a:ext cx="8229600" cy="1143000"/>
          </a:xfrm>
        </p:spPr>
        <p:txBody>
          <a:bodyPr/>
          <a:lstStyle/>
          <a:p>
            <a:r>
              <a:rPr lang="en-US" altLang="en-US" sz="2400" b="1" dirty="0"/>
              <a:t>Source of Grant Funding &amp; Award Funding Available       </a:t>
            </a:r>
            <a:r>
              <a:rPr lang="en-US" altLang="en-US" sz="2400" dirty="0"/>
              <a:t>(</a:t>
            </a:r>
            <a:r>
              <a:rPr lang="en-US" altLang="en-US" sz="2400" b="1" dirty="0"/>
              <a:t>p. 11</a:t>
            </a:r>
            <a:r>
              <a:rPr lang="en-US" altLang="en-US" sz="2400" dirty="0"/>
              <a:t>)</a:t>
            </a:r>
            <a:endParaRPr lang="en-US" altLang="en-US" sz="2400" b="1" dirty="0"/>
          </a:p>
        </p:txBody>
      </p:sp>
      <p:sp>
        <p:nvSpPr>
          <p:cNvPr id="23556"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9</a:t>
            </a:fld>
            <a:endParaRPr lang="en-US" dirty="0"/>
          </a:p>
        </p:txBody>
      </p:sp>
      <p:sp>
        <p:nvSpPr>
          <p:cNvPr id="3" name="TextBox 2">
            <a:extLst>
              <a:ext uri="{FF2B5EF4-FFF2-40B4-BE49-F238E27FC236}">
                <a16:creationId xmlns:a16="http://schemas.microsoft.com/office/drawing/2014/main" id="{0761737D-B65C-83F9-4CD4-282F6A9D1B4F}"/>
              </a:ext>
            </a:extLst>
          </p:cNvPr>
          <p:cNvSpPr txBox="1"/>
          <p:nvPr/>
        </p:nvSpPr>
        <p:spPr>
          <a:xfrm>
            <a:off x="995082" y="930057"/>
            <a:ext cx="7243483" cy="5042406"/>
          </a:xfrm>
          <a:prstGeom prst="rect">
            <a:avLst/>
          </a:prstGeom>
          <a:noFill/>
        </p:spPr>
        <p:txBody>
          <a:bodyPr wrap="square">
            <a:spAutoFit/>
          </a:bodyPr>
          <a:lstStyle/>
          <a:p>
            <a:pPr marL="0" marR="0">
              <a:spcBef>
                <a:spcPts val="0"/>
              </a:spcBef>
              <a:spcAft>
                <a:spcPts val="1200"/>
              </a:spcAft>
            </a:pPr>
            <a:endParaRPr lang="en-US" sz="1600" b="1" kern="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p>
            <a:pPr marL="0" marR="0">
              <a:spcBef>
                <a:spcPts val="200"/>
              </a:spcBef>
              <a:spcAft>
                <a:spcPts val="0"/>
              </a:spcAft>
            </a:pPr>
            <a:r>
              <a:rPr lang="en-US" sz="16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Source of Grant Funding</a:t>
            </a:r>
          </a:p>
          <a:p>
            <a:pPr>
              <a:spcAft>
                <a:spcPts val="800"/>
              </a:spcAft>
            </a:pPr>
            <a:r>
              <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Funding is made available under the District of Columbia Fiscal Year 2024 (FY24) Budget Support Act of 2024</a:t>
            </a:r>
          </a:p>
          <a:p>
            <a:pPr>
              <a:spcAft>
                <a:spcPts val="800"/>
              </a:spcAft>
            </a:pPr>
            <a:endPar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a:p>
            <a:pPr marL="0" marR="0">
              <a:spcBef>
                <a:spcPts val="200"/>
              </a:spcBef>
              <a:spcAft>
                <a:spcPts val="0"/>
              </a:spcAft>
            </a:pPr>
            <a:r>
              <a:rPr lang="en-US" sz="16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Award Funding Available</a:t>
            </a:r>
          </a:p>
          <a:p>
            <a:r>
              <a:rPr lang="en-US" sz="1400" dirty="0">
                <a:solidFill>
                  <a:srgbClr val="000000"/>
                </a:solidFill>
                <a:latin typeface="Tw Cen MT" panose="020B0602020104020603" pitchFamily="34" charset="0"/>
                <a:ea typeface="Calibri" panose="020F0502020204030204" pitchFamily="34" charset="0"/>
                <a:cs typeface="Times New Roman" panose="02020603050405020304" pitchFamily="18" charset="0"/>
              </a:rPr>
              <a:t>This RFA will make </a:t>
            </a:r>
            <a:r>
              <a:rPr lang="en-US" sz="1400" dirty="0">
                <a:latin typeface="Tw Cen MT" panose="020B0602020104020603" pitchFamily="34" charset="0"/>
                <a:ea typeface="Calibri" panose="020F0502020204030204" pitchFamily="34" charset="0"/>
                <a:cs typeface="Times New Roman" panose="02020603050405020304" pitchFamily="18" charset="0"/>
              </a:rPr>
              <a:t>available </a:t>
            </a:r>
            <a:r>
              <a:rPr lang="en-US" sz="1400" b="1" dirty="0">
                <a:latin typeface="Tw Cen MT" panose="020B0602020104020603" pitchFamily="34" charset="0"/>
                <a:ea typeface="Calibri" panose="020F0502020204030204" pitchFamily="34" charset="0"/>
                <a:cs typeface="Times New Roman" panose="02020603050405020304" pitchFamily="18" charset="0"/>
              </a:rPr>
              <a:t>three hundred and</a:t>
            </a:r>
            <a:r>
              <a:rPr lang="en-US" sz="1400" b="1" dirty="0">
                <a:solidFill>
                  <a:srgbClr val="FF0000"/>
                </a:solidFill>
                <a:latin typeface="Tw Cen MT" panose="020B0602020104020603" pitchFamily="34" charset="0"/>
                <a:ea typeface="Calibri" panose="020F0502020204030204" pitchFamily="34" charset="0"/>
                <a:cs typeface="Times New Roman" panose="02020603050405020304" pitchFamily="18" charset="0"/>
              </a:rPr>
              <a:t> </a:t>
            </a:r>
            <a:r>
              <a:rPr lang="en-US" sz="1400" b="1" dirty="0">
                <a:latin typeface="Tw Cen MT" panose="020B0602020104020603" pitchFamily="34" charset="0"/>
                <a:ea typeface="Calibri" panose="020F0502020204030204" pitchFamily="34" charset="0"/>
                <a:cs typeface="Times New Roman" panose="02020603050405020304" pitchFamily="18" charset="0"/>
              </a:rPr>
              <a:t>twenty-five thousand dollars ($325,000) for up to two (2) awards.</a:t>
            </a:r>
            <a:endParaRPr lang="en-US" sz="1400" b="1" dirty="0">
              <a:highlight>
                <a:srgbClr val="FFFF00"/>
              </a:highlight>
              <a:latin typeface="Tw Cen MT" panose="020B0602020104020603" pitchFamily="34" charset="0"/>
              <a:ea typeface="Calibri" panose="020F0502020204030204" pitchFamily="34" charset="0"/>
              <a:cs typeface="Times New Roman" panose="02020603050405020304" pitchFamily="18" charset="0"/>
            </a:endParaRPr>
          </a:p>
          <a:p>
            <a:r>
              <a:rPr lang="en-US" sz="1400" b="1"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rPr>
              <a:t> </a:t>
            </a:r>
          </a:p>
          <a:p>
            <a:endParaRPr lang="en-US" sz="1400" b="1"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endParaRPr>
          </a:p>
          <a:p>
            <a:pPr marL="0" marR="0">
              <a:spcBef>
                <a:spcPts val="200"/>
              </a:spcBef>
              <a:spcAft>
                <a:spcPts val="0"/>
              </a:spcAft>
            </a:pPr>
            <a:r>
              <a:rPr lang="en-US" sz="16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Performance and Funding Period</a:t>
            </a:r>
          </a:p>
          <a:p>
            <a:pPr marL="0" marR="0">
              <a:spcBef>
                <a:spcPts val="0"/>
              </a:spcBef>
              <a:spcAft>
                <a:spcPts val="800"/>
              </a:spcAft>
            </a:pPr>
            <a:r>
              <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The anticipated performance and funding period is </a:t>
            </a:r>
            <a:r>
              <a:rPr lang="en-US" sz="1400" b="1" dirty="0">
                <a:latin typeface="Tw Cen MT" panose="020B0602020104020603" pitchFamily="34" charset="0"/>
                <a:ea typeface="Calibri" panose="020F0502020204030204" pitchFamily="34" charset="0"/>
                <a:cs typeface="Times New Roman" panose="02020603050405020304" pitchFamily="18" charset="0"/>
              </a:rPr>
              <a:t>February 29, 2024</a:t>
            </a:r>
            <a:r>
              <a:rPr lang="en-US" sz="1400" b="1" dirty="0">
                <a:effectLst/>
                <a:latin typeface="Tw Cen MT" panose="020B0602020104020603" pitchFamily="34" charset="0"/>
                <a:ea typeface="Calibri" panose="020F0502020204030204" pitchFamily="34" charset="0"/>
                <a:cs typeface="Times New Roman" panose="02020603050405020304" pitchFamily="18" charset="0"/>
              </a:rPr>
              <a:t> </a:t>
            </a:r>
            <a:r>
              <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through </a:t>
            </a:r>
            <a:r>
              <a:rPr lang="en-US" sz="1400" b="1" dirty="0">
                <a:latin typeface="Tw Cen MT" panose="020B0602020104020603" pitchFamily="34" charset="0"/>
                <a:ea typeface="Calibri" panose="020F0502020204030204" pitchFamily="34" charset="0"/>
                <a:cs typeface="Times New Roman" panose="02020603050405020304" pitchFamily="18" charset="0"/>
              </a:rPr>
              <a:t>September 30, 2024</a:t>
            </a:r>
            <a:r>
              <a:rPr lang="en-US" sz="1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 </a:t>
            </a:r>
          </a:p>
          <a:p>
            <a:pPr marL="0" marR="0">
              <a:spcBef>
                <a:spcPts val="0"/>
              </a:spcBef>
              <a:spcAft>
                <a:spcPts val="800"/>
              </a:spcAft>
            </a:pPr>
            <a:endParaRPr lang="en-US" sz="1400" dirty="0">
              <a:solidFill>
                <a:srgbClr val="000000"/>
              </a:solidFill>
              <a:highlight>
                <a:srgbClr val="FFFF00"/>
              </a:highlight>
              <a:latin typeface="Tw Cen MT" panose="020B0602020104020603"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400" dirty="0">
              <a:solidFill>
                <a:srgbClr val="000000"/>
              </a:solidFill>
              <a:latin typeface="Tw Cen MT" panose="020B0602020104020603"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400" dirty="0">
              <a:solidFill>
                <a:srgbClr val="000000"/>
              </a:solidFill>
              <a:latin typeface="Tw Cen MT" panose="020B0602020104020603"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400" dirty="0">
              <a:solidFill>
                <a:srgbClr val="000000"/>
              </a:solidFill>
              <a:latin typeface="Tw Cen MT" panose="020B0602020104020603"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400" dirty="0">
              <a:solidFill>
                <a:srgbClr val="000000"/>
              </a:solidFill>
              <a:latin typeface="Tw Cen MT" panose="020B06020201040206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752754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470814CA9C4046BFCAB38680710D4D" ma:contentTypeVersion="0" ma:contentTypeDescription="Create a new document." ma:contentTypeScope="" ma:versionID="e07c3ce3b5a05119c2ebb4fdf6c89a14">
  <xsd:schema xmlns:xsd="http://www.w3.org/2001/XMLSchema" xmlns:xs="http://www.w3.org/2001/XMLSchema" xmlns:p="http://schemas.microsoft.com/office/2006/metadata/properties" targetNamespace="http://schemas.microsoft.com/office/2006/metadata/properties" ma:root="true" ma:fieldsID="9c23804561913bfdc426e23de0cdc93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tem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0DF079-BE9E-42BD-9D36-2EF28F6D947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509A3EDA-7512-4A6E-AC07-CB27E8441245}">
  <ds:schemaRefs>
    <ds:schemaRef ds:uri="http://schemas.microsoft.com/sharepoint/v3/contenttype/forms"/>
  </ds:schemaRefs>
</ds:datastoreItem>
</file>

<file path=customXml/itemProps3.xml><?xml version="1.0" encoding="utf-8"?>
<ds:datastoreItem xmlns:ds="http://schemas.openxmlformats.org/officeDocument/2006/customXml" ds:itemID="{61DADB39-7DE7-4588-ADBE-A12B166B71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20021</TotalTime>
  <Words>5318</Words>
  <Application>Microsoft Office PowerPoint</Application>
  <PresentationFormat>Letter Paper (8.5x11 in)</PresentationFormat>
  <Paragraphs>507</Paragraphs>
  <Slides>54</Slides>
  <Notes>54</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54</vt:i4>
      </vt:variant>
    </vt:vector>
  </HeadingPairs>
  <TitlesOfParts>
    <vt:vector size="70" baseType="lpstr">
      <vt:lpstr>Arial</vt:lpstr>
      <vt:lpstr>Calibri</vt:lpstr>
      <vt:lpstr>Cambria</vt:lpstr>
      <vt:lpstr>Century Gothic</vt:lpstr>
      <vt:lpstr>Times New Roman</vt:lpstr>
      <vt:lpstr>Tw Cen MT</vt:lpstr>
      <vt:lpstr>Twentieth Century</vt:lpstr>
      <vt:lpstr>Wingdings</vt:lpstr>
      <vt:lpstr>Default Design</vt:lpstr>
      <vt:lpstr>1_Default Design</vt:lpstr>
      <vt:lpstr>2_Default Design</vt:lpstr>
      <vt:lpstr>3_Default Design</vt:lpstr>
      <vt:lpstr>4_Default Design</vt:lpstr>
      <vt:lpstr>5_Default Design</vt:lpstr>
      <vt:lpstr>6_Default Design</vt:lpstr>
      <vt:lpstr>7_Default Design</vt:lpstr>
      <vt:lpstr>District of Columbia  Department of Behavioral Health (DBH)  Pre-Application Conference</vt:lpstr>
      <vt:lpstr>PowerPoint Presentation</vt:lpstr>
      <vt:lpstr>Today’s Agenda</vt:lpstr>
      <vt:lpstr>Overview (p.10)</vt:lpstr>
      <vt:lpstr>Background (p.10)</vt:lpstr>
      <vt:lpstr>Purpose (pg. 12)</vt:lpstr>
      <vt:lpstr>Definitions (p.12)</vt:lpstr>
      <vt:lpstr>Definitions (p.12)</vt:lpstr>
      <vt:lpstr>Source of Grant Funding &amp; Award Funding Available       (p. 11)</vt:lpstr>
      <vt:lpstr>Eligibility Requirements (p. 11)</vt:lpstr>
      <vt:lpstr>Performance Requirements (p. 13)</vt:lpstr>
      <vt:lpstr>Target Population (p. 13)</vt:lpstr>
      <vt:lpstr>Location of Services (p.13)</vt:lpstr>
      <vt:lpstr>Scope of Services (pgs. 13-14)</vt:lpstr>
      <vt:lpstr>Scope of Work (p. 14)</vt:lpstr>
      <vt:lpstr>Scope of Work (p. 14)</vt:lpstr>
      <vt:lpstr>Project Narrative – Project Need (p. 15)</vt:lpstr>
      <vt:lpstr>Project Narrative – Project Need (p. 15 cont.,)</vt:lpstr>
      <vt:lpstr>Project Narrative – Project Description (p. 16)</vt:lpstr>
      <vt:lpstr>Evaluation Criteria (p. 24)</vt:lpstr>
      <vt:lpstr>Additional /Fillable Attachments–(p. 16)</vt:lpstr>
      <vt:lpstr>Application Scoring (p. 24)</vt:lpstr>
      <vt:lpstr>Application Scoring (cont.,)</vt:lpstr>
      <vt:lpstr>Application Scoring (cont.,)</vt:lpstr>
      <vt:lpstr>Successful Packaging</vt:lpstr>
      <vt:lpstr>Proposal Format and Content</vt:lpstr>
      <vt:lpstr>Work Plan (Attachment D)</vt:lpstr>
      <vt:lpstr>Staffing Plan (Attachment E)</vt:lpstr>
      <vt:lpstr>Project Budget and Justification (Attachment F)</vt:lpstr>
      <vt:lpstr>Project Budget and Justification </vt:lpstr>
      <vt:lpstr>Advance Payment Form (Attachment G)</vt:lpstr>
      <vt:lpstr>              Letters of Agreement </vt:lpstr>
      <vt:lpstr>Business License</vt:lpstr>
      <vt:lpstr>Clean Hands Certification </vt:lpstr>
      <vt:lpstr>IRS 990 Form (Non-Profits Only) </vt:lpstr>
      <vt:lpstr>IRS Tax-Exempt Determination Letter &amp; 501(c)(3) Letter  (Non-Profits Only)</vt:lpstr>
      <vt:lpstr>RELIGIOUS ORGANIZATIONS</vt:lpstr>
      <vt:lpstr>IRS W-9 Tax Form </vt:lpstr>
      <vt:lpstr>Audited Financial Statements</vt:lpstr>
      <vt:lpstr>Separation of Duties Policy </vt:lpstr>
      <vt:lpstr>Board of Directors</vt:lpstr>
      <vt:lpstr>System for Award Management (SAM) Registration (Unique Entity ID )</vt:lpstr>
      <vt:lpstr>Partner Documents</vt:lpstr>
      <vt:lpstr>Commercial, General Liability, Professional Liability, Comprehensive Automobile and Worker’s Compensation</vt:lpstr>
      <vt:lpstr>Fillable Attachments 2 – 8 (pgs. 47-91)</vt:lpstr>
      <vt:lpstr>CHECKLIST FOR RFA APPLICATION (p. 8-9)</vt:lpstr>
      <vt:lpstr>Application Submission and Deadline (p. 26)</vt:lpstr>
      <vt:lpstr>Review and Scoring (p. 25)</vt:lpstr>
      <vt:lpstr>Remember!</vt:lpstr>
      <vt:lpstr>Remember!</vt:lpstr>
      <vt:lpstr>Upcoming Key Dates</vt:lpstr>
      <vt:lpstr>Program Contact Information</vt:lpstr>
      <vt:lpstr>PowerPoint Presentation</vt:lpstr>
      <vt:lpstr>Cohort 1 Schools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Behavioral Health  Team Meeting February 10, 2016</dc:title>
  <dc:creator>Tanya Royster</dc:creator>
  <cp:lastModifiedBy>Dyson, Kevin (DBH)</cp:lastModifiedBy>
  <cp:revision>934</cp:revision>
  <cp:lastPrinted>2023-09-26T19:43:01Z</cp:lastPrinted>
  <dcterms:created xsi:type="dcterms:W3CDTF">2016-02-07T12:30:41Z</dcterms:created>
  <dcterms:modified xsi:type="dcterms:W3CDTF">2024-02-12T19:16:26Z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0x01010060470814CA9C4046BFCAB38680710D4D</vt:lpwstr>
  </property>
</Properties>
</file>