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60"/>
  </p:notesMasterIdLst>
  <p:handoutMasterIdLst>
    <p:handoutMasterId r:id="rId61"/>
  </p:handoutMasterIdLst>
  <p:sldIdLst>
    <p:sldId id="558" r:id="rId5"/>
    <p:sldId id="311" r:id="rId6"/>
    <p:sldId id="383" r:id="rId7"/>
    <p:sldId id="566" r:id="rId8"/>
    <p:sldId id="382" r:id="rId9"/>
    <p:sldId id="593" r:id="rId10"/>
    <p:sldId id="613" r:id="rId11"/>
    <p:sldId id="614" r:id="rId12"/>
    <p:sldId id="314" r:id="rId13"/>
    <p:sldId id="567" r:id="rId14"/>
    <p:sldId id="562" r:id="rId15"/>
    <p:sldId id="474" r:id="rId16"/>
    <p:sldId id="324" r:id="rId17"/>
    <p:sldId id="370" r:id="rId18"/>
    <p:sldId id="386" r:id="rId19"/>
    <p:sldId id="616" r:id="rId20"/>
    <p:sldId id="617" r:id="rId21"/>
    <p:sldId id="561" r:id="rId22"/>
    <p:sldId id="620" r:id="rId23"/>
    <p:sldId id="618" r:id="rId24"/>
    <p:sldId id="387" r:id="rId25"/>
    <p:sldId id="615" r:id="rId26"/>
    <p:sldId id="621" r:id="rId27"/>
    <p:sldId id="316" r:id="rId28"/>
    <p:sldId id="609" r:id="rId29"/>
    <p:sldId id="405" r:id="rId30"/>
    <p:sldId id="419" r:id="rId31"/>
    <p:sldId id="599" r:id="rId32"/>
    <p:sldId id="598" r:id="rId33"/>
    <p:sldId id="597" r:id="rId34"/>
    <p:sldId id="612" r:id="rId35"/>
    <p:sldId id="423" r:id="rId36"/>
    <p:sldId id="575" r:id="rId37"/>
    <p:sldId id="424" r:id="rId38"/>
    <p:sldId id="425" r:id="rId39"/>
    <p:sldId id="568" r:id="rId40"/>
    <p:sldId id="420" r:id="rId41"/>
    <p:sldId id="422" r:id="rId42"/>
    <p:sldId id="421" r:id="rId43"/>
    <p:sldId id="438" r:id="rId44"/>
    <p:sldId id="431" r:id="rId45"/>
    <p:sldId id="432" r:id="rId46"/>
    <p:sldId id="433" r:id="rId47"/>
    <p:sldId id="557" r:id="rId48"/>
    <p:sldId id="552" r:id="rId49"/>
    <p:sldId id="569" r:id="rId50"/>
    <p:sldId id="576" r:id="rId51"/>
    <p:sldId id="577" r:id="rId52"/>
    <p:sldId id="578" r:id="rId53"/>
    <p:sldId id="585" r:id="rId54"/>
    <p:sldId id="586" r:id="rId55"/>
    <p:sldId id="595" r:id="rId56"/>
    <p:sldId id="610" r:id="rId57"/>
    <p:sldId id="611" r:id="rId58"/>
    <p:sldId id="596" r:id="rId59"/>
  </p:sldIdLst>
  <p:sldSz cx="9144000" cy="6858000" type="letter"/>
  <p:notesSz cx="7023100" cy="9309100"/>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ir Shah" initials="YS" lastIdx="12" clrIdx="0">
    <p:extLst>
      <p:ext uri="{19B8F6BF-5375-455C-9EA6-DF929625EA0E}">
        <p15:presenceInfo xmlns:p15="http://schemas.microsoft.com/office/powerpoint/2012/main" userId="S-1-5-21-507921405-1677128483-725345543-20121" providerId="AD"/>
      </p:ext>
    </p:extLst>
  </p:cmAuthor>
  <p:cmAuthor id="2" name="77ptraining user" initials="7u" lastIdx="2" clrIdx="1">
    <p:extLst>
      <p:ext uri="{19B8F6BF-5375-455C-9EA6-DF929625EA0E}">
        <p15:presenceInfo xmlns:p15="http://schemas.microsoft.com/office/powerpoint/2012/main" userId="S-1-5-21-507921405-1677128483-725345543-21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55180" autoAdjust="0"/>
  </p:normalViewPr>
  <p:slideViewPr>
    <p:cSldViewPr snapToGrid="0">
      <p:cViewPr varScale="1">
        <p:scale>
          <a:sx n="89" d="100"/>
          <a:sy n="89" d="100"/>
        </p:scale>
        <p:origin x="788" y="0"/>
      </p:cViewPr>
      <p:guideLst>
        <p:guide orient="horz" pos="2160"/>
        <p:guide pos="2880"/>
      </p:guideLst>
    </p:cSldViewPr>
  </p:slideViewPr>
  <p:outlineViewPr>
    <p:cViewPr>
      <p:scale>
        <a:sx n="33" d="100"/>
        <a:sy n="33" d="100"/>
      </p:scale>
      <p:origin x="0" y="-3009"/>
    </p:cViewPr>
  </p:outlineViewPr>
  <p:notesTextViewPr>
    <p:cViewPr>
      <p:scale>
        <a:sx n="1" d="1"/>
        <a:sy n="1" d="1"/>
      </p:scale>
      <p:origin x="0" y="0"/>
    </p:cViewPr>
  </p:notesTextViewPr>
  <p:sorterViewPr>
    <p:cViewPr>
      <p:scale>
        <a:sx n="120" d="100"/>
        <a:sy n="120" d="100"/>
      </p:scale>
      <p:origin x="0" y="-924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64" cy="4650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639" y="0"/>
            <a:ext cx="3043264" cy="465035"/>
          </a:xfrm>
          <a:prstGeom prst="rect">
            <a:avLst/>
          </a:prstGeom>
        </p:spPr>
        <p:txBody>
          <a:bodyPr vert="horz" lIns="91440" tIns="45720" rIns="91440" bIns="45720" rtlCol="0"/>
          <a:lstStyle>
            <a:lvl1pPr algn="r">
              <a:defRPr sz="1200"/>
            </a:lvl1pPr>
          </a:lstStyle>
          <a:p>
            <a:fld id="{EA42CC04-0F4F-4DAD-939A-F4EEF3434210}" type="datetime1">
              <a:rPr lang="en-US" smtClean="0"/>
              <a:t>8/6/2025</a:t>
            </a:fld>
            <a:endParaRPr lang="en-US" dirty="0"/>
          </a:p>
        </p:txBody>
      </p:sp>
      <p:sp>
        <p:nvSpPr>
          <p:cNvPr id="4" name="Footer Placeholder 3"/>
          <p:cNvSpPr>
            <a:spLocks noGrp="1"/>
          </p:cNvSpPr>
          <p:nvPr>
            <p:ph type="ftr" sz="quarter" idx="2"/>
          </p:nvPr>
        </p:nvSpPr>
        <p:spPr>
          <a:xfrm>
            <a:off x="0" y="8841962"/>
            <a:ext cx="3043264" cy="46503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639" y="8841962"/>
            <a:ext cx="3043264" cy="465035"/>
          </a:xfrm>
          <a:prstGeom prst="rect">
            <a:avLst/>
          </a:prstGeom>
        </p:spPr>
        <p:txBody>
          <a:bodyPr vert="horz" lIns="91440" tIns="45720" rIns="91440" bIns="45720" rtlCol="0" anchor="b"/>
          <a:lstStyle>
            <a:lvl1pPr algn="r">
              <a:defRPr sz="1200"/>
            </a:lvl1pPr>
          </a:lstStyle>
          <a:p>
            <a:fld id="{7C4FA85E-51CF-4BC4-9AFD-24105A578460}" type="slidenum">
              <a:rPr lang="en-US" smtClean="0"/>
              <a:t>‹#›</a:t>
            </a:fld>
            <a:endParaRPr lang="en-US" dirty="0"/>
          </a:p>
        </p:txBody>
      </p:sp>
    </p:spTree>
    <p:extLst>
      <p:ext uri="{BB962C8B-B14F-4D97-AF65-F5344CB8AC3E}">
        <p14:creationId xmlns:p14="http://schemas.microsoft.com/office/powerpoint/2010/main" val="4817014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43659" cy="465613"/>
          </a:xfrm>
          <a:prstGeom prst="rect">
            <a:avLst/>
          </a:prstGeom>
        </p:spPr>
        <p:txBody>
          <a:bodyPr vert="horz" lIns="90826" tIns="45413" rIns="90826" bIns="45413" rtlCol="0"/>
          <a:lstStyle>
            <a:lvl1pPr algn="l">
              <a:defRPr sz="1200"/>
            </a:lvl1pPr>
          </a:lstStyle>
          <a:p>
            <a:endParaRPr lang="en-US" dirty="0"/>
          </a:p>
        </p:txBody>
      </p:sp>
      <p:sp>
        <p:nvSpPr>
          <p:cNvPr id="3" name="Date Placeholder 2"/>
          <p:cNvSpPr>
            <a:spLocks noGrp="1"/>
          </p:cNvSpPr>
          <p:nvPr>
            <p:ph type="dt" idx="1"/>
          </p:nvPr>
        </p:nvSpPr>
        <p:spPr>
          <a:xfrm>
            <a:off x="3977866" y="3"/>
            <a:ext cx="3043659" cy="465613"/>
          </a:xfrm>
          <a:prstGeom prst="rect">
            <a:avLst/>
          </a:prstGeom>
        </p:spPr>
        <p:txBody>
          <a:bodyPr vert="horz" lIns="90826" tIns="45413" rIns="90826" bIns="45413" rtlCol="0"/>
          <a:lstStyle>
            <a:lvl1pPr algn="r">
              <a:defRPr sz="1200"/>
            </a:lvl1pPr>
          </a:lstStyle>
          <a:p>
            <a:fld id="{831F5D37-8A47-4DCC-B0F2-47EAE395FD26}" type="datetime1">
              <a:rPr lang="en-US" smtClean="0"/>
              <a:t>8/6/2025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0826" tIns="45413" rIns="90826" bIns="45413" rtlCol="0" anchor="ctr"/>
          <a:lstStyle/>
          <a:p>
            <a:endParaRPr lang="en-US" dirty="0"/>
          </a:p>
        </p:txBody>
      </p:sp>
      <p:sp>
        <p:nvSpPr>
          <p:cNvPr id="5" name="Notes Placeholder 4"/>
          <p:cNvSpPr>
            <a:spLocks noGrp="1"/>
          </p:cNvSpPr>
          <p:nvPr>
            <p:ph type="body" sz="quarter" idx="3"/>
          </p:nvPr>
        </p:nvSpPr>
        <p:spPr>
          <a:xfrm>
            <a:off x="702627" y="4422534"/>
            <a:ext cx="5617850" cy="4188937"/>
          </a:xfrm>
          <a:prstGeom prst="rect">
            <a:avLst/>
          </a:prstGeom>
        </p:spPr>
        <p:txBody>
          <a:bodyPr vert="horz" lIns="90826" tIns="45413" rIns="90826" bIns="454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910"/>
            <a:ext cx="3043659" cy="465613"/>
          </a:xfrm>
          <a:prstGeom prst="rect">
            <a:avLst/>
          </a:prstGeom>
        </p:spPr>
        <p:txBody>
          <a:bodyPr vert="horz" lIns="90826" tIns="45413" rIns="90826" bIns="454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866" y="8841910"/>
            <a:ext cx="3043659" cy="465613"/>
          </a:xfrm>
          <a:prstGeom prst="rect">
            <a:avLst/>
          </a:prstGeom>
        </p:spPr>
        <p:txBody>
          <a:bodyPr vert="horz" lIns="90826" tIns="45413" rIns="90826" bIns="45413" rtlCol="0" anchor="b"/>
          <a:lstStyle>
            <a:lvl1pPr algn="r">
              <a:defRPr sz="1200"/>
            </a:lvl1pPr>
          </a:lstStyle>
          <a:p>
            <a:fld id="{72E217B9-F47D-4F0A-B5E3-EFD5D4B81395}" type="slidenum">
              <a:rPr lang="en-US" smtClean="0"/>
              <a:t>‹#›</a:t>
            </a:fld>
            <a:endParaRPr lang="en-US" dirty="0"/>
          </a:p>
        </p:txBody>
      </p:sp>
    </p:spTree>
    <p:extLst>
      <p:ext uri="{BB962C8B-B14F-4D97-AF65-F5344CB8AC3E}">
        <p14:creationId xmlns:p14="http://schemas.microsoft.com/office/powerpoint/2010/main" val="1798587675"/>
      </p:ext>
    </p:extLst>
  </p:cSld>
  <p:clrMap bg1="lt1" tx1="dk1" bg2="lt2" tx2="dk2" accent1="accent1" accent2="accent2" accent3="accent3" accent4="accent4" accent5="accent5" accent6="accent6" hlink="hlink" folHlink="folHlink"/>
  <p:hf hdr="0" ftr="0" dt="0"/>
  <p:notesStyle>
    <a:lvl1pPr marL="0" algn="l" defTabSz="914186" rtl="0" eaLnBrk="1" latinLnBrk="0" hangingPunct="1">
      <a:defRPr sz="1200" kern="1200">
        <a:solidFill>
          <a:schemeClr val="tx1"/>
        </a:solidFill>
        <a:latin typeface="+mn-lt"/>
        <a:ea typeface="+mn-ea"/>
        <a:cs typeface="+mn-cs"/>
      </a:defRPr>
    </a:lvl1pPr>
    <a:lvl2pPr marL="457092" algn="l" defTabSz="914186" rtl="0" eaLnBrk="1" latinLnBrk="0" hangingPunct="1">
      <a:defRPr sz="1200" kern="1200">
        <a:solidFill>
          <a:schemeClr val="tx1"/>
        </a:solidFill>
        <a:latin typeface="+mn-lt"/>
        <a:ea typeface="+mn-ea"/>
        <a:cs typeface="+mn-cs"/>
      </a:defRPr>
    </a:lvl2pPr>
    <a:lvl3pPr marL="914186" algn="l" defTabSz="914186" rtl="0" eaLnBrk="1" latinLnBrk="0" hangingPunct="1">
      <a:defRPr sz="1200" kern="1200">
        <a:solidFill>
          <a:schemeClr val="tx1"/>
        </a:solidFill>
        <a:latin typeface="+mn-lt"/>
        <a:ea typeface="+mn-ea"/>
        <a:cs typeface="+mn-cs"/>
      </a:defRPr>
    </a:lvl3pPr>
    <a:lvl4pPr marL="1371279" algn="l" defTabSz="914186" rtl="0" eaLnBrk="1" latinLnBrk="0" hangingPunct="1">
      <a:defRPr sz="1200" kern="1200">
        <a:solidFill>
          <a:schemeClr val="tx1"/>
        </a:solidFill>
        <a:latin typeface="+mn-lt"/>
        <a:ea typeface="+mn-ea"/>
        <a:cs typeface="+mn-cs"/>
      </a:defRPr>
    </a:lvl4pPr>
    <a:lvl5pPr marL="1828373" algn="l" defTabSz="914186" rtl="0" eaLnBrk="1" latinLnBrk="0" hangingPunct="1">
      <a:defRPr sz="1200" kern="1200">
        <a:solidFill>
          <a:schemeClr val="tx1"/>
        </a:solidFill>
        <a:latin typeface="+mn-lt"/>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smtClean="0"/>
              <a:pPr>
                <a:defRPr/>
              </a:pPr>
              <a:t>1</a:t>
            </a:fld>
            <a:endParaRPr lang="hu-HU"/>
          </a:p>
        </p:txBody>
      </p:sp>
    </p:spTree>
    <p:extLst>
      <p:ext uri="{BB962C8B-B14F-4D97-AF65-F5344CB8AC3E}">
        <p14:creationId xmlns:p14="http://schemas.microsoft.com/office/powerpoint/2010/main" val="141726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11</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139947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12</a:t>
            </a:fld>
            <a:endParaRPr lang="en-US" dirty="0"/>
          </a:p>
        </p:txBody>
      </p:sp>
    </p:spTree>
    <p:extLst>
      <p:ext uri="{BB962C8B-B14F-4D97-AF65-F5344CB8AC3E}">
        <p14:creationId xmlns:p14="http://schemas.microsoft.com/office/powerpoint/2010/main" val="2218563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13</a:t>
            </a:fld>
            <a:endParaRPr lang="en-US" dirty="0"/>
          </a:p>
        </p:txBody>
      </p:sp>
    </p:spTree>
    <p:extLst>
      <p:ext uri="{BB962C8B-B14F-4D97-AF65-F5344CB8AC3E}">
        <p14:creationId xmlns:p14="http://schemas.microsoft.com/office/powerpoint/2010/main" val="46057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14</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490274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15</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11126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FF64B-406E-D3E4-84A2-5FE021E75544}"/>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78D50300-9F6D-6DFA-5710-8EDE70F0C9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16</a:t>
            </a:fld>
            <a:endParaRPr lang="hu-HU" altLang="en-US"/>
          </a:p>
        </p:txBody>
      </p:sp>
      <p:sp>
        <p:nvSpPr>
          <p:cNvPr id="61443" name="Rectangle 2">
            <a:extLst>
              <a:ext uri="{FF2B5EF4-FFF2-40B4-BE49-F238E27FC236}">
                <a16:creationId xmlns:a16="http://schemas.microsoft.com/office/drawing/2014/main" id="{6FB55C1B-C73C-9CE8-1DD3-912948F23042}"/>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5D2DE7E7-8A78-CFDF-2212-4472DFE553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93272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B33AC-5EFD-F279-6F32-A62262B1825F}"/>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9017F694-4213-E21E-05D5-491FDFCB46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17</a:t>
            </a:fld>
            <a:endParaRPr lang="hu-HU" altLang="en-US"/>
          </a:p>
        </p:txBody>
      </p:sp>
      <p:sp>
        <p:nvSpPr>
          <p:cNvPr id="61443" name="Rectangle 2">
            <a:extLst>
              <a:ext uri="{FF2B5EF4-FFF2-40B4-BE49-F238E27FC236}">
                <a16:creationId xmlns:a16="http://schemas.microsoft.com/office/drawing/2014/main" id="{158A4C22-67B4-98CA-B4CE-7B62ECF9C85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9D00C818-4C50-D7E0-9F77-B1D2798B84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539279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18</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3820308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1FB8C-2FA1-2BE7-4B31-F528A5583F0A}"/>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67DBD267-5BE2-08CA-DAE0-4B7642C762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19</a:t>
            </a:fld>
            <a:endParaRPr lang="hu-HU" altLang="en-US"/>
          </a:p>
        </p:txBody>
      </p:sp>
      <p:sp>
        <p:nvSpPr>
          <p:cNvPr id="61443" name="Rectangle 2">
            <a:extLst>
              <a:ext uri="{FF2B5EF4-FFF2-40B4-BE49-F238E27FC236}">
                <a16:creationId xmlns:a16="http://schemas.microsoft.com/office/drawing/2014/main" id="{0040F38F-973D-C438-EFBB-DAD38E7B0F0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40621BCE-FAF9-5E98-E3DB-D784ECD488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149150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9A589-779A-0CA6-8FD2-A6FB08E64834}"/>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A0171EB5-31F4-131C-FB12-52C7676C30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marL="0" marR="0" lvl="0" indent="0" algn="r" defTabSz="914186" rtl="0" eaLnBrk="1" fontAlgn="auto" latinLnBrk="0" hangingPunct="1">
              <a:lnSpc>
                <a:spcPct val="100000"/>
              </a:lnSpc>
              <a:spcBef>
                <a:spcPct val="0"/>
              </a:spcBef>
              <a:spcAft>
                <a:spcPts val="0"/>
              </a:spcAft>
              <a:buClrTx/>
              <a:buSzTx/>
              <a:buFontTx/>
              <a:buNone/>
              <a:tabLst/>
              <a:defRPr/>
            </a:pPr>
            <a:fld id="{2A6EA96C-F0C0-4711-AC79-F6639E29F6A7}" type="slidenum">
              <a:rPr kumimoji="0" lang="hu-HU"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186" rtl="0" eaLnBrk="1" fontAlgn="auto" latinLnBrk="0" hangingPunct="1">
                <a:lnSpc>
                  <a:spcPct val="100000"/>
                </a:lnSpc>
                <a:spcBef>
                  <a:spcPct val="0"/>
                </a:spcBef>
                <a:spcAft>
                  <a:spcPts val="0"/>
                </a:spcAft>
                <a:buClrTx/>
                <a:buSzTx/>
                <a:buFontTx/>
                <a:buNone/>
                <a:tabLst/>
                <a:defRPr/>
              </a:pPr>
              <a:t>20</a:t>
            </a:fld>
            <a:endParaRPr kumimoji="0" lang="hu-HU"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43" name="Rectangle 2">
            <a:extLst>
              <a:ext uri="{FF2B5EF4-FFF2-40B4-BE49-F238E27FC236}">
                <a16:creationId xmlns:a16="http://schemas.microsoft.com/office/drawing/2014/main" id="{A9A4139B-8F5B-4974-5CB7-9C0258F1D7D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870615D-EFB4-6872-7CAA-8AAE5AA600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4916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smtClean="0"/>
              <a:pPr>
                <a:defRPr/>
              </a:pPr>
              <a:t>2</a:t>
            </a:fld>
            <a:endParaRPr lang="hu-HU"/>
          </a:p>
        </p:txBody>
      </p:sp>
    </p:spTree>
    <p:extLst>
      <p:ext uri="{BB962C8B-B14F-4D97-AF65-F5344CB8AC3E}">
        <p14:creationId xmlns:p14="http://schemas.microsoft.com/office/powerpoint/2010/main" val="196256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21</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2906691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E3D33-CA6F-B2E5-E2FB-30267AD3B81D}"/>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6EBE6C1F-605A-E4BB-AE23-964F4B7F3F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marL="0" marR="0" lvl="0" indent="0" algn="r" defTabSz="914186" rtl="0" eaLnBrk="1" fontAlgn="auto" latinLnBrk="0" hangingPunct="1">
              <a:lnSpc>
                <a:spcPct val="100000"/>
              </a:lnSpc>
              <a:spcBef>
                <a:spcPct val="0"/>
              </a:spcBef>
              <a:spcAft>
                <a:spcPts val="0"/>
              </a:spcAft>
              <a:buClrTx/>
              <a:buSzTx/>
              <a:buFontTx/>
              <a:buNone/>
              <a:tabLst/>
              <a:defRPr/>
            </a:pPr>
            <a:fld id="{2A6EA96C-F0C0-4711-AC79-F6639E29F6A7}" type="slidenum">
              <a:rPr kumimoji="0" lang="hu-HU"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186" rtl="0" eaLnBrk="1" fontAlgn="auto" latinLnBrk="0" hangingPunct="1">
                <a:lnSpc>
                  <a:spcPct val="100000"/>
                </a:lnSpc>
                <a:spcBef>
                  <a:spcPct val="0"/>
                </a:spcBef>
                <a:spcAft>
                  <a:spcPts val="0"/>
                </a:spcAft>
                <a:buClrTx/>
                <a:buSzTx/>
                <a:buFontTx/>
                <a:buNone/>
                <a:tabLst/>
                <a:defRPr/>
              </a:pPr>
              <a:t>22</a:t>
            </a:fld>
            <a:endParaRPr kumimoji="0" lang="hu-HU"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43" name="Rectangle 2">
            <a:extLst>
              <a:ext uri="{FF2B5EF4-FFF2-40B4-BE49-F238E27FC236}">
                <a16:creationId xmlns:a16="http://schemas.microsoft.com/office/drawing/2014/main" id="{0D3C1531-1D04-3D1F-FD9E-DC79152A3770}"/>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077442C-75AA-10DF-C3EA-553A34987F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927642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1BFF4-9BA1-1612-0266-C2128D005C60}"/>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ACBC0199-F278-FF8C-0D8F-437F39D5AC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marL="0" marR="0" lvl="0" indent="0" algn="r" defTabSz="914186" rtl="0" eaLnBrk="1" fontAlgn="auto" latinLnBrk="0" hangingPunct="1">
              <a:lnSpc>
                <a:spcPct val="100000"/>
              </a:lnSpc>
              <a:spcBef>
                <a:spcPct val="0"/>
              </a:spcBef>
              <a:spcAft>
                <a:spcPts val="0"/>
              </a:spcAft>
              <a:buClrTx/>
              <a:buSzTx/>
              <a:buFontTx/>
              <a:buNone/>
              <a:tabLst/>
              <a:defRPr/>
            </a:pPr>
            <a:fld id="{2A6EA96C-F0C0-4711-AC79-F6639E29F6A7}" type="slidenum">
              <a:rPr kumimoji="0" lang="hu-HU"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186" rtl="0" eaLnBrk="1" fontAlgn="auto" latinLnBrk="0" hangingPunct="1">
                <a:lnSpc>
                  <a:spcPct val="100000"/>
                </a:lnSpc>
                <a:spcBef>
                  <a:spcPct val="0"/>
                </a:spcBef>
                <a:spcAft>
                  <a:spcPts val="0"/>
                </a:spcAft>
                <a:buClrTx/>
                <a:buSzTx/>
                <a:buFontTx/>
                <a:buNone/>
                <a:tabLst/>
                <a:defRPr/>
              </a:pPr>
              <a:t>23</a:t>
            </a:fld>
            <a:endParaRPr kumimoji="0" lang="hu-HU"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43" name="Rectangle 2">
            <a:extLst>
              <a:ext uri="{FF2B5EF4-FFF2-40B4-BE49-F238E27FC236}">
                <a16:creationId xmlns:a16="http://schemas.microsoft.com/office/drawing/2014/main" id="{7B8A2E0A-B236-272C-A8D5-4CBA213DCA40}"/>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D15E040-E8CF-2A11-DAFB-2F405FB14C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968147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24</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2177592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25</a:t>
            </a:fld>
            <a:endParaRPr lang="en-US" dirty="0"/>
          </a:p>
        </p:txBody>
      </p:sp>
    </p:spTree>
    <p:extLst>
      <p:ext uri="{BB962C8B-B14F-4D97-AF65-F5344CB8AC3E}">
        <p14:creationId xmlns:p14="http://schemas.microsoft.com/office/powerpoint/2010/main" val="2115849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26</a:t>
            </a:fld>
            <a:endParaRPr lang="en-US" dirty="0"/>
          </a:p>
        </p:txBody>
      </p:sp>
    </p:spTree>
    <p:extLst>
      <p:ext uri="{BB962C8B-B14F-4D97-AF65-F5344CB8AC3E}">
        <p14:creationId xmlns:p14="http://schemas.microsoft.com/office/powerpoint/2010/main" val="2192601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27</a:t>
            </a:fld>
            <a:endParaRPr lang="en-US" dirty="0"/>
          </a:p>
        </p:txBody>
      </p:sp>
    </p:spTree>
    <p:extLst>
      <p:ext uri="{BB962C8B-B14F-4D97-AF65-F5344CB8AC3E}">
        <p14:creationId xmlns:p14="http://schemas.microsoft.com/office/powerpoint/2010/main" val="3525540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28</a:t>
            </a:fld>
            <a:endParaRPr lang="en-US" dirty="0"/>
          </a:p>
        </p:txBody>
      </p:sp>
    </p:spTree>
    <p:extLst>
      <p:ext uri="{BB962C8B-B14F-4D97-AF65-F5344CB8AC3E}">
        <p14:creationId xmlns:p14="http://schemas.microsoft.com/office/powerpoint/2010/main" val="4222667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29</a:t>
            </a:fld>
            <a:endParaRPr lang="en-US" dirty="0"/>
          </a:p>
        </p:txBody>
      </p:sp>
    </p:spTree>
    <p:extLst>
      <p:ext uri="{BB962C8B-B14F-4D97-AF65-F5344CB8AC3E}">
        <p14:creationId xmlns:p14="http://schemas.microsoft.com/office/powerpoint/2010/main" val="3653820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30</a:t>
            </a:fld>
            <a:endParaRPr lang="en-US" dirty="0"/>
          </a:p>
        </p:txBody>
      </p:sp>
    </p:spTree>
    <p:extLst>
      <p:ext uri="{BB962C8B-B14F-4D97-AF65-F5344CB8AC3E}">
        <p14:creationId xmlns:p14="http://schemas.microsoft.com/office/powerpoint/2010/main" val="143862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3</a:t>
            </a:fld>
            <a:endParaRPr lang="en-US" dirty="0"/>
          </a:p>
        </p:txBody>
      </p:sp>
    </p:spTree>
    <p:extLst>
      <p:ext uri="{BB962C8B-B14F-4D97-AF65-F5344CB8AC3E}">
        <p14:creationId xmlns:p14="http://schemas.microsoft.com/office/powerpoint/2010/main" val="474845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E49B2-343A-267E-08B0-8628770C5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0066B-5B0A-5201-AC9B-9A4ED3854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74CF1-4FC3-2953-6453-48BFD0551D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CA9E89-C780-740B-8C8F-96008CB05A77}"/>
              </a:ext>
            </a:extLst>
          </p:cNvPr>
          <p:cNvSpPr>
            <a:spLocks noGrp="1"/>
          </p:cNvSpPr>
          <p:nvPr>
            <p:ph type="sldNum" sz="quarter" idx="10"/>
          </p:nvPr>
        </p:nvSpPr>
        <p:spPr/>
        <p:txBody>
          <a:bodyPr/>
          <a:lstStyle/>
          <a:p>
            <a:fld id="{72E217B9-F47D-4F0A-B5E3-EFD5D4B81395}" type="slidenum">
              <a:rPr lang="en-US" smtClean="0"/>
              <a:t>31</a:t>
            </a:fld>
            <a:endParaRPr lang="en-US" dirty="0"/>
          </a:p>
        </p:txBody>
      </p:sp>
    </p:spTree>
    <p:extLst>
      <p:ext uri="{BB962C8B-B14F-4D97-AF65-F5344CB8AC3E}">
        <p14:creationId xmlns:p14="http://schemas.microsoft.com/office/powerpoint/2010/main" val="915205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32</a:t>
            </a:fld>
            <a:endParaRPr lang="en-US" dirty="0"/>
          </a:p>
        </p:txBody>
      </p:sp>
    </p:spTree>
    <p:extLst>
      <p:ext uri="{BB962C8B-B14F-4D97-AF65-F5344CB8AC3E}">
        <p14:creationId xmlns:p14="http://schemas.microsoft.com/office/powerpoint/2010/main" val="3742300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633274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34</a:t>
            </a:fld>
            <a:endParaRPr lang="en-US" dirty="0"/>
          </a:p>
        </p:txBody>
      </p:sp>
    </p:spTree>
    <p:extLst>
      <p:ext uri="{BB962C8B-B14F-4D97-AF65-F5344CB8AC3E}">
        <p14:creationId xmlns:p14="http://schemas.microsoft.com/office/powerpoint/2010/main" val="1998156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35</a:t>
            </a:fld>
            <a:endParaRPr lang="en-US" dirty="0"/>
          </a:p>
        </p:txBody>
      </p:sp>
    </p:spTree>
    <p:extLst>
      <p:ext uri="{BB962C8B-B14F-4D97-AF65-F5344CB8AC3E}">
        <p14:creationId xmlns:p14="http://schemas.microsoft.com/office/powerpoint/2010/main" val="3021785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37</a:t>
            </a:fld>
            <a:endParaRPr lang="en-US" dirty="0"/>
          </a:p>
        </p:txBody>
      </p:sp>
    </p:spTree>
    <p:extLst>
      <p:ext uri="{BB962C8B-B14F-4D97-AF65-F5344CB8AC3E}">
        <p14:creationId xmlns:p14="http://schemas.microsoft.com/office/powerpoint/2010/main" val="1278026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38</a:t>
            </a:fld>
            <a:endParaRPr lang="en-US" dirty="0"/>
          </a:p>
        </p:txBody>
      </p:sp>
    </p:spTree>
    <p:extLst>
      <p:ext uri="{BB962C8B-B14F-4D97-AF65-F5344CB8AC3E}">
        <p14:creationId xmlns:p14="http://schemas.microsoft.com/office/powerpoint/2010/main" val="3396215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39</a:t>
            </a:fld>
            <a:endParaRPr lang="en-US" dirty="0"/>
          </a:p>
        </p:txBody>
      </p:sp>
    </p:spTree>
    <p:extLst>
      <p:ext uri="{BB962C8B-B14F-4D97-AF65-F5344CB8AC3E}">
        <p14:creationId xmlns:p14="http://schemas.microsoft.com/office/powerpoint/2010/main" val="3453853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40</a:t>
            </a:fld>
            <a:endParaRPr lang="en-US" dirty="0"/>
          </a:p>
        </p:txBody>
      </p:sp>
    </p:spTree>
    <p:extLst>
      <p:ext uri="{BB962C8B-B14F-4D97-AF65-F5344CB8AC3E}">
        <p14:creationId xmlns:p14="http://schemas.microsoft.com/office/powerpoint/2010/main" val="730942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41</a:t>
            </a:fld>
            <a:endParaRPr lang="en-US" dirty="0"/>
          </a:p>
        </p:txBody>
      </p:sp>
    </p:spTree>
    <p:extLst>
      <p:ext uri="{BB962C8B-B14F-4D97-AF65-F5344CB8AC3E}">
        <p14:creationId xmlns:p14="http://schemas.microsoft.com/office/powerpoint/2010/main" val="202343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5</a:t>
            </a:fld>
            <a:endParaRPr lang="en-US" dirty="0"/>
          </a:p>
        </p:txBody>
      </p:sp>
    </p:spTree>
    <p:extLst>
      <p:ext uri="{BB962C8B-B14F-4D97-AF65-F5344CB8AC3E}">
        <p14:creationId xmlns:p14="http://schemas.microsoft.com/office/powerpoint/2010/main" val="2105485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smtClean="0"/>
              <a:pPr>
                <a:defRPr/>
              </a:pPr>
              <a:t>42</a:t>
            </a:fld>
            <a:endParaRPr lang="hu-HU"/>
          </a:p>
        </p:txBody>
      </p:sp>
    </p:spTree>
    <p:extLst>
      <p:ext uri="{BB962C8B-B14F-4D97-AF65-F5344CB8AC3E}">
        <p14:creationId xmlns:p14="http://schemas.microsoft.com/office/powerpoint/2010/main" val="658375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43</a:t>
            </a:fld>
            <a:endParaRPr lang="en-US" dirty="0"/>
          </a:p>
        </p:txBody>
      </p:sp>
    </p:spTree>
    <p:extLst>
      <p:ext uri="{BB962C8B-B14F-4D97-AF65-F5344CB8AC3E}">
        <p14:creationId xmlns:p14="http://schemas.microsoft.com/office/powerpoint/2010/main" val="1253864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44</a:t>
            </a:fld>
            <a:endParaRPr lang="en-US" dirty="0"/>
          </a:p>
        </p:txBody>
      </p:sp>
    </p:spTree>
    <p:extLst>
      <p:ext uri="{BB962C8B-B14F-4D97-AF65-F5344CB8AC3E}">
        <p14:creationId xmlns:p14="http://schemas.microsoft.com/office/powerpoint/2010/main" val="406042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45</a:t>
            </a:fld>
            <a:endParaRPr lang="en-US" dirty="0"/>
          </a:p>
        </p:txBody>
      </p:sp>
    </p:spTree>
    <p:extLst>
      <p:ext uri="{BB962C8B-B14F-4D97-AF65-F5344CB8AC3E}">
        <p14:creationId xmlns:p14="http://schemas.microsoft.com/office/powerpoint/2010/main" val="3911746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600110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355855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746660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009540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8642900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6694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6556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8570654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0609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9F989-05BC-3EFA-8913-306D23A6C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50A24-0DA2-427E-8862-3CD4F2405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6E101-EB82-2B94-CE32-7B9D170DF1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5590E2-066F-5A86-22A2-3B07902C3E45}"/>
              </a:ext>
            </a:extLst>
          </p:cNvPr>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72E217B9-F47D-4F0A-B5E3-EFD5D4B813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6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E16D0-B6A1-F7CC-177E-92E58489A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A3236-C5B6-7846-6289-C84C8DD8E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3BC318-8CEF-0645-4E5D-31C6E5C761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1027CC-CD17-6C0C-9ED6-9AA31A4E38DD}"/>
              </a:ext>
            </a:extLst>
          </p:cNvPr>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72E217B9-F47D-4F0A-B5E3-EFD5D4B813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2113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9</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251685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10</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2124749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708" y="250095"/>
            <a:ext cx="8331200" cy="1781907"/>
          </a:xfrm>
        </p:spPr>
        <p:txBody>
          <a:bodyPr/>
          <a:lstStyle>
            <a:lvl1pPr algn="ctr">
              <a:defRPr baseline="0">
                <a:latin typeface="Cambria" panose="02040503050406030204" pitchFamily="18" charset="0"/>
              </a:defRPr>
            </a:lvl1pPr>
          </a:lstStyle>
          <a:p>
            <a:r>
              <a:rPr lang="en-US" dirty="0"/>
              <a:t>Department of Behavioral Health</a:t>
            </a:r>
          </a:p>
        </p:txBody>
      </p:sp>
      <p:sp>
        <p:nvSpPr>
          <p:cNvPr id="3" name="Subtitle 2"/>
          <p:cNvSpPr>
            <a:spLocks noGrp="1"/>
          </p:cNvSpPr>
          <p:nvPr>
            <p:ph type="subTitle" idx="1" hasCustomPrompt="1"/>
          </p:nvPr>
        </p:nvSpPr>
        <p:spPr>
          <a:xfrm>
            <a:off x="1230924" y="3820760"/>
            <a:ext cx="6400800" cy="1634163"/>
          </a:xfrm>
        </p:spPr>
        <p:txBody>
          <a:bodyPr/>
          <a:lstStyle>
            <a:lvl1pPr marL="0" indent="0" algn="ctr">
              <a:buNone/>
              <a:defRPr>
                <a:latin typeface="Cambria" panose="02040503050406030204" pitchFamily="18" charset="0"/>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dirty="0"/>
              <a:t>Title of Division/Area</a:t>
            </a:r>
          </a:p>
          <a:p>
            <a:r>
              <a:rPr lang="en-US" dirty="0"/>
              <a:t>Name of Presenter</a:t>
            </a:r>
          </a:p>
          <a:p>
            <a:r>
              <a:rPr lang="en-US" dirty="0"/>
              <a:t>Date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555" y="2094526"/>
            <a:ext cx="2813538"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6051255" y="5520363"/>
            <a:ext cx="504092" cy="700118"/>
          </a:xfrm>
          <a:prstGeom prst="rect">
            <a:avLst/>
          </a:prstGeom>
        </p:spPr>
      </p:pic>
      <p:sp>
        <p:nvSpPr>
          <p:cNvPr id="5" name="TextBox 4"/>
          <p:cNvSpPr txBox="1"/>
          <p:nvPr userDrawn="1"/>
        </p:nvSpPr>
        <p:spPr>
          <a:xfrm>
            <a:off x="6471634" y="5454923"/>
            <a:ext cx="2672366" cy="830997"/>
          </a:xfrm>
          <a:prstGeom prst="rect">
            <a:avLst/>
          </a:prstGeom>
          <a:noFill/>
        </p:spPr>
        <p:txBody>
          <a:bodyPr wrap="square" rtlCol="0">
            <a:spAutoFit/>
          </a:bodyPr>
          <a:lstStyle/>
          <a:p>
            <a:r>
              <a:rPr lang="en-US" sz="1600" dirty="0"/>
              <a:t>GOVERNMENT OF THE DISTRICT</a:t>
            </a:r>
            <a:r>
              <a:rPr lang="en-US" sz="1600" baseline="0" dirty="0"/>
              <a:t> OF COLUMBIA</a:t>
            </a:r>
          </a:p>
          <a:p>
            <a:r>
              <a:rPr lang="en-US" sz="1600" b="1" baseline="0" dirty="0"/>
              <a:t>MURIEL  BOWSER, MAYOR</a:t>
            </a:r>
            <a:endParaRPr lang="en-US" sz="1600" b="1" dirty="0"/>
          </a:p>
        </p:txBody>
      </p:sp>
    </p:spTree>
    <p:extLst>
      <p:ext uri="{BB962C8B-B14F-4D97-AF65-F5344CB8AC3E}">
        <p14:creationId xmlns:p14="http://schemas.microsoft.com/office/powerpoint/2010/main" val="240759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5"/>
            <a:ext cx="8145887" cy="379290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8EAA164E-9776-4052-B6AD-22C50950C745}" type="slidenum">
              <a:rPr lang="en-US" smtClean="0"/>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1037" y="5633851"/>
            <a:ext cx="984063" cy="553991"/>
          </a:xfrm>
          <a:prstGeom prst="rect">
            <a:avLst/>
          </a:prstGeom>
        </p:spPr>
      </p:pic>
    </p:spTree>
    <p:extLst>
      <p:ext uri="{BB962C8B-B14F-4D97-AF65-F5344CB8AC3E}">
        <p14:creationId xmlns:p14="http://schemas.microsoft.com/office/powerpoint/2010/main" val="131878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530" y="274641"/>
            <a:ext cx="1938270" cy="525683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34096" y="274640"/>
            <a:ext cx="5742904" cy="5305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E9A04C84-34EC-4AFE-8930-C9793F0ABD90}" type="slidenum">
              <a:rPr lang="en-US" smtClean="0"/>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4220" y="5719126"/>
            <a:ext cx="818289" cy="460666"/>
          </a:xfrm>
          <a:prstGeom prst="rect">
            <a:avLst/>
          </a:prstGeom>
        </p:spPr>
      </p:pic>
    </p:spTree>
    <p:extLst>
      <p:ext uri="{BB962C8B-B14F-4D97-AF65-F5344CB8AC3E}">
        <p14:creationId xmlns:p14="http://schemas.microsoft.com/office/powerpoint/2010/main" val="169787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5"/>
            <a:ext cx="4038600" cy="3886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1333F40E-AD9F-4D32-A0D7-20331C7C42AD}"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0498" y="5744176"/>
            <a:ext cx="869219" cy="489338"/>
          </a:xfrm>
          <a:prstGeom prst="rect">
            <a:avLst/>
          </a:prstGeom>
        </p:spPr>
      </p:pic>
    </p:spTree>
    <p:extLst>
      <p:ext uri="{BB962C8B-B14F-4D97-AF65-F5344CB8AC3E}">
        <p14:creationId xmlns:p14="http://schemas.microsoft.com/office/powerpoint/2010/main" val="98521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5"/>
            <a:ext cx="7740203" cy="3886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62E25340-54C0-4D97-AA52-D61C6E857B51}"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608727"/>
            <a:ext cx="1068586" cy="601574"/>
          </a:xfrm>
          <a:prstGeom prst="rect">
            <a:avLst/>
          </a:prstGeom>
        </p:spPr>
      </p:pic>
    </p:spTree>
    <p:extLst>
      <p:ext uri="{BB962C8B-B14F-4D97-AF65-F5344CB8AC3E}">
        <p14:creationId xmlns:p14="http://schemas.microsoft.com/office/powerpoint/2010/main" val="365806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566"/>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708978"/>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dirty="0"/>
              <a:t>Click to edit Master text styles</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E36CD349-5DD7-4433-A90C-D01BD3482C6A}" type="slidenum">
              <a:rPr lang="en-US" smtClean="0"/>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2300" y="5634507"/>
            <a:ext cx="972270" cy="547352"/>
          </a:xfrm>
          <a:prstGeom prst="rect">
            <a:avLst/>
          </a:prstGeom>
        </p:spPr>
      </p:pic>
    </p:spTree>
    <p:extLst>
      <p:ext uri="{BB962C8B-B14F-4D97-AF65-F5344CB8AC3E}">
        <p14:creationId xmlns:p14="http://schemas.microsoft.com/office/powerpoint/2010/main" val="347495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3922690" cy="39800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8EBCBB6-6101-435F-A5EB-89A828195421}"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7765" y="5580249"/>
            <a:ext cx="1053245" cy="592938"/>
          </a:xfrm>
          <a:prstGeom prst="rect">
            <a:avLst/>
          </a:prstGeom>
        </p:spPr>
      </p:pic>
    </p:spTree>
    <p:extLst>
      <p:ext uri="{BB962C8B-B14F-4D97-AF65-F5344CB8AC3E}">
        <p14:creationId xmlns:p14="http://schemas.microsoft.com/office/powerpoint/2010/main" val="27676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4053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3024E28-9D3B-4DC1-8142-8E4D8E45ECB7}" type="slidenum">
              <a:rPr lang="en-US" smtClean="0"/>
              <a:pPr>
                <a:defRPr/>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1" y="5645523"/>
            <a:ext cx="926411" cy="521535"/>
          </a:xfrm>
          <a:prstGeom prst="rect">
            <a:avLst/>
          </a:prstGeom>
        </p:spPr>
      </p:pic>
    </p:spTree>
    <p:extLst>
      <p:ext uri="{BB962C8B-B14F-4D97-AF65-F5344CB8AC3E}">
        <p14:creationId xmlns:p14="http://schemas.microsoft.com/office/powerpoint/2010/main" val="23137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32AB989-1A8A-4C96-B273-A5F2125757A5}"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135" y="5602309"/>
            <a:ext cx="1006480" cy="566611"/>
          </a:xfrm>
          <a:prstGeom prst="rect">
            <a:avLst/>
          </a:prstGeom>
        </p:spPr>
      </p:pic>
    </p:spTree>
    <p:extLst>
      <p:ext uri="{BB962C8B-B14F-4D97-AF65-F5344CB8AC3E}">
        <p14:creationId xmlns:p14="http://schemas.microsoft.com/office/powerpoint/2010/main" val="283797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12055D5D-1616-41D2-A810-F138318299A1}" type="slidenum">
              <a:rPr lang="en-US" smtClean="0"/>
              <a:pPr>
                <a:defRPr/>
              </a:pPr>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590795"/>
            <a:ext cx="958305" cy="539490"/>
          </a:xfrm>
          <a:prstGeom prst="rect">
            <a:avLst/>
          </a:prstGeom>
        </p:spPr>
      </p:pic>
    </p:spTree>
    <p:extLst>
      <p:ext uri="{BB962C8B-B14F-4D97-AF65-F5344CB8AC3E}">
        <p14:creationId xmlns:p14="http://schemas.microsoft.com/office/powerpoint/2010/main" val="180777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073113" cy="52133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323F4F99-07DE-4F12-A405-A74050CC805E}"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1" y="5660264"/>
            <a:ext cx="926411" cy="521535"/>
          </a:xfrm>
          <a:prstGeom prst="rect">
            <a:avLst/>
          </a:prstGeom>
        </p:spPr>
      </p:pic>
    </p:spTree>
    <p:extLst>
      <p:ext uri="{BB962C8B-B14F-4D97-AF65-F5344CB8AC3E}">
        <p14:creationId xmlns:p14="http://schemas.microsoft.com/office/powerpoint/2010/main" val="69851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921" y="4617059"/>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05921" y="402431"/>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dirty="0"/>
          </a:p>
        </p:txBody>
      </p:sp>
      <p:sp>
        <p:nvSpPr>
          <p:cNvPr id="4" name="Text Placeholder 3"/>
          <p:cNvSpPr>
            <a:spLocks noGrp="1"/>
          </p:cNvSpPr>
          <p:nvPr>
            <p:ph type="body" sz="half" idx="2"/>
          </p:nvPr>
        </p:nvSpPr>
        <p:spPr>
          <a:xfrm>
            <a:off x="1405921" y="5283625"/>
            <a:ext cx="5486400" cy="804862"/>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9256BE08-5050-4F4B-94AC-754A4A9BC2AD}"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901" y="5657751"/>
            <a:ext cx="765122" cy="430735"/>
          </a:xfrm>
          <a:prstGeom prst="rect">
            <a:avLst/>
          </a:prstGeom>
        </p:spPr>
      </p:pic>
    </p:spTree>
    <p:extLst>
      <p:ext uri="{BB962C8B-B14F-4D97-AF65-F5344CB8AC3E}">
        <p14:creationId xmlns:p14="http://schemas.microsoft.com/office/powerpoint/2010/main" val="40534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3246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p>
            <a:pPr fontAlgn="base">
              <a:spcBef>
                <a:spcPct val="0"/>
              </a:spcBef>
              <a:spcAft>
                <a:spcPct val="0"/>
              </a:spcAft>
            </a:pPr>
            <a:endParaRPr lang="en-US" dirty="0">
              <a:solidFill>
                <a:srgbClr val="000000"/>
              </a:solidFill>
              <a:latin typeface="Arial"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Text Box 8"/>
          <p:cNvSpPr txBox="1">
            <a:spLocks noChangeArrowheads="1"/>
          </p:cNvSpPr>
          <p:nvPr userDrawn="1"/>
        </p:nvSpPr>
        <p:spPr bwMode="auto">
          <a:xfrm>
            <a:off x="0" y="6491288"/>
            <a:ext cx="914400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dirty="0">
              <a:solidFill>
                <a:srgbClr val="000000"/>
              </a:solidFill>
            </a:endParaRPr>
          </a:p>
        </p:txBody>
      </p:sp>
      <p:sp>
        <p:nvSpPr>
          <p:cNvPr id="11" name="Rectangle 5"/>
          <p:cNvSpPr txBox="1">
            <a:spLocks noChangeArrowheads="1"/>
          </p:cNvSpPr>
          <p:nvPr userDrawn="1"/>
        </p:nvSpPr>
        <p:spPr>
          <a:xfrm>
            <a:off x="1447800" y="6448429"/>
            <a:ext cx="6019800" cy="409575"/>
          </a:xfrm>
          <a:prstGeom prst="rect">
            <a:avLst/>
          </a:prstGeom>
          <a:ln/>
        </p:spPr>
        <p:txBody>
          <a:bodyPr lIns="91418" tIns="45709" rIns="91418" bIns="45709"/>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srgbClr val="FFFFFF"/>
                </a:solidFill>
              </a:rPr>
              <a:t>District of Columbia Department of Behavioral Health</a:t>
            </a:r>
          </a:p>
        </p:txBody>
      </p:sp>
      <p:sp>
        <p:nvSpPr>
          <p:cNvPr id="10" name="Rectangle 6"/>
          <p:cNvSpPr>
            <a:spLocks noGrp="1" noChangeArrowheads="1"/>
          </p:cNvSpPr>
          <p:nvPr>
            <p:ph type="sldNum" sz="quarter" idx="4"/>
          </p:nvPr>
        </p:nvSpPr>
        <p:spPr>
          <a:xfrm>
            <a:off x="7690339" y="6491290"/>
            <a:ext cx="1289539" cy="337651"/>
          </a:xfrm>
          <a:prstGeom prst="rect">
            <a:avLst/>
          </a:prstGeom>
          <a:ln/>
        </p:spPr>
        <p:txBody>
          <a:bodyPr lIns="91418" tIns="45709" rIns="91418" bIns="45709"/>
          <a:lstStyle>
            <a:lvl1pPr>
              <a:defRPr>
                <a:solidFill>
                  <a:schemeClr val="bg1"/>
                </a:solidFill>
              </a:defRPr>
            </a:lvl1pPr>
          </a:lstStyle>
          <a:p>
            <a:pPr>
              <a:defRPr/>
            </a:pPr>
            <a:fld id="{58EBCBB6-6101-435F-A5EB-89A828195421}" type="slidenum">
              <a:rPr lang="en-US" smtClean="0"/>
              <a:pPr>
                <a:defRPr/>
              </a:pPr>
              <a:t>‹#›</a:t>
            </a:fld>
            <a:endParaRPr lang="en-US" dirty="0"/>
          </a:p>
        </p:txBody>
      </p:sp>
    </p:spTree>
    <p:extLst>
      <p:ext uri="{BB962C8B-B14F-4D97-AF65-F5344CB8AC3E}">
        <p14:creationId xmlns:p14="http://schemas.microsoft.com/office/powerpoint/2010/main" val="4136304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092" algn="ctr" rtl="0" fontAlgn="base">
        <a:spcBef>
          <a:spcPct val="0"/>
        </a:spcBef>
        <a:spcAft>
          <a:spcPct val="0"/>
        </a:spcAft>
        <a:defRPr sz="4400">
          <a:solidFill>
            <a:schemeClr val="tx2"/>
          </a:solidFill>
          <a:latin typeface="Century Gothic" pitchFamily="34" charset="0"/>
        </a:defRPr>
      </a:lvl6pPr>
      <a:lvl7pPr marL="914186" algn="ctr" rtl="0" fontAlgn="base">
        <a:spcBef>
          <a:spcPct val="0"/>
        </a:spcBef>
        <a:spcAft>
          <a:spcPct val="0"/>
        </a:spcAft>
        <a:defRPr sz="4400">
          <a:solidFill>
            <a:schemeClr val="tx2"/>
          </a:solidFill>
          <a:latin typeface="Century Gothic" pitchFamily="34" charset="0"/>
        </a:defRPr>
      </a:lvl7pPr>
      <a:lvl8pPr marL="1371279" algn="ctr" rtl="0" fontAlgn="base">
        <a:spcBef>
          <a:spcPct val="0"/>
        </a:spcBef>
        <a:spcAft>
          <a:spcPct val="0"/>
        </a:spcAft>
        <a:defRPr sz="4400">
          <a:solidFill>
            <a:schemeClr val="tx2"/>
          </a:solidFill>
          <a:latin typeface="Century Gothic" pitchFamily="34" charset="0"/>
        </a:defRPr>
      </a:lvl8pPr>
      <a:lvl9pPr marL="1828373" algn="ctr" rtl="0" fontAlgn="base">
        <a:spcBef>
          <a:spcPct val="0"/>
        </a:spcBef>
        <a:spcAft>
          <a:spcPct val="0"/>
        </a:spcAft>
        <a:defRPr sz="4400">
          <a:solidFill>
            <a:schemeClr val="tx2"/>
          </a:solidFill>
          <a:latin typeface="Century Gothic" pitchFamily="34" charset="0"/>
        </a:defRPr>
      </a:lvl9pPr>
    </p:titleStyle>
    <p:body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s://cfo.dc.gov/page/supplier-porta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sam.go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mailto:DBH.Grants@dc.gov"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DBH.Grants@dc.go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ommunityaffairs.dc.gov/content/community-grant-program#4"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mailto:DBH.Grants@dc.gov" TargetMode="External"/><Relationship Id="rId4" Type="http://schemas.openxmlformats.org/officeDocument/2006/relationships/hyperlink" Target="https://dbh.dc.gov/page/request-applications-01"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charneta.scott@dc.gov"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mailto:renee.evans@dc.gov" TargetMode="External"/><Relationship Id="rId4" Type="http://schemas.openxmlformats.org/officeDocument/2006/relationships/hyperlink" Target="mailto:tywana.reed@dc.gov"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143" y="163502"/>
            <a:ext cx="7772400" cy="1817698"/>
          </a:xfrm>
        </p:spPr>
        <p:txBody>
          <a:bodyPr/>
          <a:lstStyle/>
          <a:p>
            <a:pPr eaLnBrk="1" hangingPunct="1">
              <a:spcAft>
                <a:spcPct val="15000"/>
              </a:spcAft>
            </a:pPr>
            <a:r>
              <a:rPr lang="en-US" altLang="en-US" sz="2400" b="1" dirty="0">
                <a:solidFill>
                  <a:schemeClr val="tx1"/>
                </a:solidFill>
                <a:latin typeface="Aptos" panose="020B0004020202020204" pitchFamily="34" charset="0"/>
                <a:cs typeface="Calibri" panose="020F0502020204030204" pitchFamily="34" charset="0"/>
              </a:rPr>
              <a:t>District of Columbia </a:t>
            </a:r>
            <a:br>
              <a:rPr lang="en-US" altLang="en-US" sz="2400" b="1" dirty="0">
                <a:solidFill>
                  <a:schemeClr val="tx1"/>
                </a:solidFill>
                <a:latin typeface="Aptos" panose="020B0004020202020204" pitchFamily="34" charset="0"/>
                <a:cs typeface="Calibri" panose="020F0502020204030204" pitchFamily="34" charset="0"/>
              </a:rPr>
            </a:br>
            <a:r>
              <a:rPr lang="en-US" altLang="en-US" sz="2400" b="1" dirty="0">
                <a:solidFill>
                  <a:schemeClr val="tx1"/>
                </a:solidFill>
                <a:latin typeface="Aptos" panose="020B0004020202020204" pitchFamily="34" charset="0"/>
                <a:cs typeface="Calibri" panose="020F0502020204030204" pitchFamily="34" charset="0"/>
              </a:rPr>
              <a:t>Department of Behavioral Health (DBH)</a:t>
            </a:r>
            <a:br>
              <a:rPr lang="en-US" altLang="en-US" sz="2400" b="1" dirty="0">
                <a:solidFill>
                  <a:schemeClr val="tx1"/>
                </a:solidFill>
                <a:latin typeface="Aptos" panose="020B0004020202020204" pitchFamily="34" charset="0"/>
                <a:cs typeface="Calibri" panose="020F0502020204030204" pitchFamily="34" charset="0"/>
              </a:rPr>
            </a:br>
            <a:br>
              <a:rPr lang="en-US" altLang="en-US" sz="2400" dirty="0">
                <a:solidFill>
                  <a:schemeClr val="tx1"/>
                </a:solidFill>
                <a:latin typeface="Aptos" panose="020B0004020202020204" pitchFamily="34" charset="0"/>
                <a:cs typeface="Calibri" panose="020F0502020204030204" pitchFamily="34" charset="0"/>
              </a:rPr>
            </a:br>
            <a:r>
              <a:rPr lang="en-US" altLang="en-US" sz="2400" b="1" dirty="0">
                <a:solidFill>
                  <a:schemeClr val="tx1"/>
                </a:solidFill>
                <a:latin typeface="Aptos" panose="020B0004020202020204" pitchFamily="34" charset="0"/>
                <a:cs typeface="Calibri" panose="020F0502020204030204" pitchFamily="34" charset="0"/>
              </a:rPr>
              <a:t>Pre-Application Conference</a:t>
            </a:r>
          </a:p>
        </p:txBody>
      </p:sp>
      <p:sp>
        <p:nvSpPr>
          <p:cNvPr id="3" name="Subtitle 2"/>
          <p:cNvSpPr>
            <a:spLocks noGrp="1"/>
          </p:cNvSpPr>
          <p:nvPr>
            <p:ph type="subTitle" idx="1"/>
          </p:nvPr>
        </p:nvSpPr>
        <p:spPr>
          <a:xfrm>
            <a:off x="295158" y="4049565"/>
            <a:ext cx="8731078" cy="695618"/>
          </a:xfrm>
        </p:spPr>
        <p:txBody>
          <a:bodyPr/>
          <a:lstStyle/>
          <a:p>
            <a:r>
              <a:rPr lang="en-US" altLang="en-US" sz="2400" b="1" dirty="0">
                <a:latin typeface="Aptos" panose="020B0004020202020204" pitchFamily="34" charset="0"/>
                <a:cs typeface="Calibri" panose="020F0502020204030204" pitchFamily="34" charset="0"/>
              </a:rPr>
              <a:t>Friday, August 8, 2025 | 10:00 a.m. - 11:00 a.m.</a:t>
            </a:r>
          </a:p>
          <a:p>
            <a:endParaRPr lang="en-US" altLang="en-US" sz="2400" b="1" dirty="0">
              <a:cs typeface="Calibri" panose="020F0502020204030204" pitchFamily="34" charset="0"/>
            </a:endParaRPr>
          </a:p>
          <a:p>
            <a:pPr algn="r">
              <a:spcBef>
                <a:spcPts val="0"/>
              </a:spcBef>
            </a:pPr>
            <a:endParaRPr lang="en-US" altLang="en-US" sz="1400" dirty="0">
              <a:ea typeface="Cambria" panose="02040503050406030204" pitchFamily="18" charset="0"/>
            </a:endParaRPr>
          </a:p>
          <a:p>
            <a:pPr algn="r">
              <a:spcBef>
                <a:spcPts val="0"/>
              </a:spcBef>
            </a:pPr>
            <a:endParaRPr lang="en-US" altLang="en-US" sz="1400" dirty="0"/>
          </a:p>
          <a:p>
            <a:pPr algn="r">
              <a:spcBef>
                <a:spcPts val="0"/>
              </a:spcBef>
            </a:pPr>
            <a:endParaRPr lang="en-US" altLang="en-US" sz="1400" dirty="0"/>
          </a:p>
          <a:p>
            <a:pPr algn="r">
              <a:spcBef>
                <a:spcPts val="0"/>
              </a:spcBef>
            </a:pPr>
            <a:endParaRPr lang="en-US" altLang="en-US" sz="1600" dirty="0"/>
          </a:p>
          <a:p>
            <a:pPr algn="l">
              <a:spcBef>
                <a:spcPts val="0"/>
              </a:spcBef>
            </a:pPr>
            <a:endParaRPr lang="en-US" altLang="en-US" sz="2600" b="1" dirty="0"/>
          </a:p>
          <a:p>
            <a:pPr algn="l">
              <a:spcBef>
                <a:spcPts val="0"/>
              </a:spcBef>
            </a:pPr>
            <a:endParaRPr lang="en-US" altLang="en-US" sz="2600" b="1" dirty="0"/>
          </a:p>
        </p:txBody>
      </p:sp>
      <p:sp>
        <p:nvSpPr>
          <p:cNvPr id="8" name="Line 4"/>
          <p:cNvSpPr>
            <a:spLocks noChangeShapeType="1"/>
          </p:cNvSpPr>
          <p:nvPr/>
        </p:nvSpPr>
        <p:spPr bwMode="auto">
          <a:xfrm flipH="1">
            <a:off x="1066800" y="1288325"/>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34591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12942"/>
            <a:ext cx="8229600" cy="1143000"/>
          </a:xfrm>
        </p:spPr>
        <p:txBody>
          <a:bodyPr/>
          <a:lstStyle/>
          <a:p>
            <a:pPr eaLnBrk="1" hangingPunct="1"/>
            <a:r>
              <a:rPr lang="en-US" altLang="en-US" sz="2400" b="1" dirty="0">
                <a:latin typeface="Aptos" panose="020B0004020202020204" pitchFamily="34" charset="0"/>
              </a:rPr>
              <a:t>Eligibility Requirements (pg. 11)</a:t>
            </a:r>
            <a:endParaRPr lang="en-US" altLang="en-US" sz="2400" dirty="0">
              <a:latin typeface="Aptos" panose="020B0004020202020204" pitchFamily="34" charset="0"/>
            </a:endParaRPr>
          </a:p>
        </p:txBody>
      </p:sp>
      <p:sp>
        <p:nvSpPr>
          <p:cNvPr id="6148"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10</a:t>
            </a:fld>
            <a:endParaRPr lang="en-US" dirty="0"/>
          </a:p>
        </p:txBody>
      </p:sp>
      <p:sp>
        <p:nvSpPr>
          <p:cNvPr id="3" name="TextBox 2">
            <a:extLst>
              <a:ext uri="{FF2B5EF4-FFF2-40B4-BE49-F238E27FC236}">
                <a16:creationId xmlns:a16="http://schemas.microsoft.com/office/drawing/2014/main" id="{9910976B-C2D7-72DB-740C-F7800631F785}"/>
              </a:ext>
            </a:extLst>
          </p:cNvPr>
          <p:cNvSpPr txBox="1"/>
          <p:nvPr/>
        </p:nvSpPr>
        <p:spPr>
          <a:xfrm>
            <a:off x="1066800" y="1157963"/>
            <a:ext cx="7086600" cy="1200329"/>
          </a:xfrm>
          <a:prstGeom prst="rect">
            <a:avLst/>
          </a:prstGeom>
          <a:noFill/>
        </p:spPr>
        <p:txBody>
          <a:bodyPr wrap="square">
            <a:spAutoFit/>
          </a:bodyPr>
          <a:lstStyle/>
          <a:p>
            <a:r>
              <a:rPr lang="en-US" dirty="0">
                <a:latin typeface="Aptos" panose="020B0004020202020204" pitchFamily="34" charset="0"/>
              </a:rPr>
              <a:t>Eligible entities who can apply for grant funds under this RFA are/have:</a:t>
            </a:r>
          </a:p>
          <a:p>
            <a:endParaRPr lang="en-US" dirty="0">
              <a:latin typeface="Aptos" panose="020B0004020202020204" pitchFamily="34" charset="0"/>
            </a:endParaRPr>
          </a:p>
          <a:p>
            <a:pPr marL="0" marR="0" lvl="0" indent="0" algn="l" defTabSz="914186" rtl="0" eaLnBrk="1" fontAlgn="auto" latinLnBrk="0" hangingPunct="1">
              <a:lnSpc>
                <a:spcPct val="100000"/>
              </a:lnSpc>
              <a:spcBef>
                <a:spcPts val="0"/>
              </a:spcBef>
              <a:spcAft>
                <a:spcPts val="0"/>
              </a:spcAft>
              <a:buClrTx/>
              <a:buSzTx/>
              <a:buFontTx/>
              <a:buNone/>
              <a:tabLst/>
              <a:defRPr/>
            </a:pPr>
            <a:r>
              <a:rPr lang="en-US" dirty="0">
                <a:latin typeface="Aptos" panose="020B0004020202020204" pitchFamily="34" charset="0"/>
              </a:rPr>
              <a:t> 1. </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 LEA awarded under DBH RM0 SBH102723.</a:t>
            </a:r>
          </a:p>
          <a:p>
            <a:endParaRPr lang="en-US" dirty="0">
              <a:latin typeface="Aptos" panose="020B0004020202020204" pitchFamily="34" charset="0"/>
            </a:endParaRPr>
          </a:p>
        </p:txBody>
      </p:sp>
    </p:spTree>
    <p:extLst>
      <p:ext uri="{BB962C8B-B14F-4D97-AF65-F5344CB8AC3E}">
        <p14:creationId xmlns:p14="http://schemas.microsoft.com/office/powerpoint/2010/main" val="2500864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12942"/>
            <a:ext cx="8229600" cy="1143000"/>
          </a:xfrm>
        </p:spPr>
        <p:txBody>
          <a:bodyPr/>
          <a:lstStyle/>
          <a:p>
            <a:pPr eaLnBrk="1" hangingPunct="1"/>
            <a:r>
              <a:rPr lang="en-US" altLang="en-US" sz="2400" b="1" dirty="0">
                <a:latin typeface="Aptos" panose="020B0004020202020204" pitchFamily="34" charset="0"/>
              </a:rPr>
              <a:t>Performance Requirements (pgs. 14-15)</a:t>
            </a:r>
            <a:endParaRPr lang="en-US" altLang="en-US" sz="2400" dirty="0">
              <a:latin typeface="Aptos" panose="020B0004020202020204" pitchFamily="34" charset="0"/>
            </a:endParaRPr>
          </a:p>
        </p:txBody>
      </p:sp>
      <p:sp>
        <p:nvSpPr>
          <p:cNvPr id="6148" name="Line 4"/>
          <p:cNvSpPr>
            <a:spLocks noChangeShapeType="1"/>
          </p:cNvSpPr>
          <p:nvPr/>
        </p:nvSpPr>
        <p:spPr bwMode="auto">
          <a:xfrm flipH="1">
            <a:off x="1091837" y="59477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11</a:t>
            </a:fld>
            <a:endParaRPr lang="en-US" dirty="0"/>
          </a:p>
        </p:txBody>
      </p:sp>
      <p:sp>
        <p:nvSpPr>
          <p:cNvPr id="3" name="TextBox 2">
            <a:extLst>
              <a:ext uri="{FF2B5EF4-FFF2-40B4-BE49-F238E27FC236}">
                <a16:creationId xmlns:a16="http://schemas.microsoft.com/office/drawing/2014/main" id="{431C6ADA-F5B3-E6FD-5E9A-BE38EE33F6F0}"/>
              </a:ext>
            </a:extLst>
          </p:cNvPr>
          <p:cNvSpPr txBox="1"/>
          <p:nvPr/>
        </p:nvSpPr>
        <p:spPr>
          <a:xfrm>
            <a:off x="1091837" y="594778"/>
            <a:ext cx="7086600" cy="5724644"/>
          </a:xfrm>
          <a:prstGeom prst="rect">
            <a:avLst/>
          </a:prstGeom>
          <a:noFill/>
        </p:spPr>
        <p:txBody>
          <a:bodyPr wrap="square">
            <a:spAutoFit/>
          </a:bodyPr>
          <a:lstStyle/>
          <a:p>
            <a:r>
              <a:rPr lang="en-US" sz="1600" b="1" dirty="0">
                <a:latin typeface="Aptos" panose="020B0004020202020204" pitchFamily="34" charset="0"/>
              </a:rPr>
              <a:t>Experience Criteria </a:t>
            </a:r>
          </a:p>
          <a:p>
            <a:endParaRPr lang="en-US" sz="1600" dirty="0">
              <a:latin typeface="Aptos" panose="020B0004020202020204" pitchFamily="34" charset="0"/>
            </a:endParaRPr>
          </a:p>
          <a:p>
            <a:r>
              <a:rPr lang="en-US" sz="1600" dirty="0">
                <a:latin typeface="Aptos" panose="020B0004020202020204" pitchFamily="34" charset="0"/>
              </a:rPr>
              <a:t>Those applying should meet the following criteria: </a:t>
            </a:r>
          </a:p>
          <a:p>
            <a:endParaRPr lang="en-US" sz="1600" dirty="0">
              <a:latin typeface="Aptos" panose="020B0004020202020204" pitchFamily="34" charset="0"/>
            </a:endParaRPr>
          </a:p>
          <a:p>
            <a:pPr marL="342900" indent="-342900">
              <a:buAutoNum type="arabicPeriod"/>
            </a:pPr>
            <a:r>
              <a:rPr lang="en-US" sz="1600" dirty="0">
                <a:latin typeface="Aptos" panose="020B0004020202020204" pitchFamily="34" charset="0"/>
              </a:rPr>
              <a:t>Have demonstrated experience providing school-based prevention, early intervention and treatment services based upon the needs of the school. </a:t>
            </a:r>
          </a:p>
          <a:p>
            <a:pPr marL="342900" indent="-342900">
              <a:buAutoNum type="arabicPeriod"/>
            </a:pPr>
            <a:endParaRPr lang="en-US" sz="1600" dirty="0">
              <a:latin typeface="Aptos" panose="020B0004020202020204" pitchFamily="34" charset="0"/>
            </a:endParaRPr>
          </a:p>
          <a:p>
            <a:pPr marL="342900" indent="-342900">
              <a:buAutoNum type="arabicPeriod"/>
            </a:pPr>
            <a:r>
              <a:rPr lang="en-US" sz="1600" dirty="0">
                <a:latin typeface="Aptos" panose="020B0004020202020204" pitchFamily="34" charset="0"/>
              </a:rPr>
              <a:t>Have demonstrated experience to quickly recruit and select licensed clinicians and clinical supervisors who are dedicated to providing culturally and linguistically competent services to children and their families. </a:t>
            </a:r>
          </a:p>
          <a:p>
            <a:pPr marL="342900" indent="-342900">
              <a:buAutoNum type="arabicPeriod"/>
            </a:pPr>
            <a:endParaRPr lang="en-US" sz="1600" dirty="0">
              <a:latin typeface="Aptos" panose="020B0004020202020204" pitchFamily="34" charset="0"/>
            </a:endParaRPr>
          </a:p>
          <a:p>
            <a:pPr marL="342900" indent="-342900">
              <a:buAutoNum type="arabicPeriod"/>
            </a:pPr>
            <a:r>
              <a:rPr lang="en-US" sz="1600" dirty="0">
                <a:latin typeface="Aptos" panose="020B0004020202020204" pitchFamily="34" charset="0"/>
              </a:rPr>
              <a:t>Have demonstrated clinical supervisory experience and capacity to supervise the prevention, and early intervention and treatment services within the comprehensive school behavioral health model. </a:t>
            </a:r>
          </a:p>
          <a:p>
            <a:pPr marL="342900" indent="-342900">
              <a:buAutoNum type="arabicPeriod"/>
            </a:pPr>
            <a:endParaRPr lang="en-US" sz="1600" dirty="0">
              <a:latin typeface="Aptos" panose="020B0004020202020204" pitchFamily="34" charset="0"/>
            </a:endParaRPr>
          </a:p>
          <a:p>
            <a:pPr marL="342900" indent="-342900">
              <a:buAutoNum type="arabicPeriod"/>
            </a:pPr>
            <a:r>
              <a:rPr lang="en-US" sz="1600" dirty="0">
                <a:latin typeface="Aptos" panose="020B0004020202020204" pitchFamily="34" charset="0"/>
              </a:rPr>
              <a:t> Have demonstrated experience collecting and reporting utilization, outcome data, and supervision activities. Demonstrated ability to meet deadlines related to data reports weekly, monthly, quarterly, annually, and as needed. </a:t>
            </a:r>
          </a:p>
          <a:p>
            <a:pPr marL="342900" indent="-342900">
              <a:buAutoNum type="arabicPeriod"/>
            </a:pPr>
            <a:endParaRPr lang="en-US" sz="1600" dirty="0">
              <a:latin typeface="Aptos" panose="020B0004020202020204" pitchFamily="34" charset="0"/>
            </a:endParaRPr>
          </a:p>
          <a:p>
            <a:pPr marL="342900" indent="-342900">
              <a:buAutoNum type="arabicPeriod"/>
            </a:pPr>
            <a:r>
              <a:rPr lang="en-US" sz="1600" dirty="0">
                <a:latin typeface="Aptos" panose="020B0004020202020204" pitchFamily="34" charset="0"/>
              </a:rPr>
              <a:t>Have demonstrated experience complying with grant reporting requirements and program evaluation.</a:t>
            </a:r>
          </a:p>
          <a:p>
            <a:pPr marL="228600" indent="-228600">
              <a:buAutoNum type="arabicPeriod"/>
            </a:pPr>
            <a:endParaRPr lang="en-US" sz="1400" dirty="0">
              <a:latin typeface="Aptos" panose="020B0004020202020204" pitchFamily="34" charset="0"/>
            </a:endParaRPr>
          </a:p>
        </p:txBody>
      </p:sp>
    </p:spTree>
    <p:extLst>
      <p:ext uri="{BB962C8B-B14F-4D97-AF65-F5344CB8AC3E}">
        <p14:creationId xmlns:p14="http://schemas.microsoft.com/office/powerpoint/2010/main" val="354462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89620" y="-235660"/>
            <a:ext cx="8229600" cy="1143000"/>
          </a:xfrm>
        </p:spPr>
        <p:txBody>
          <a:bodyPr/>
          <a:lstStyle/>
          <a:p>
            <a:br>
              <a:rPr lang="en-US" altLang="en-US" sz="2400" b="1" dirty="0">
                <a:latin typeface="Aptos" panose="020B0004020202020204" pitchFamily="34" charset="0"/>
              </a:rPr>
            </a:br>
            <a:r>
              <a:rPr lang="en-US" altLang="en-US" sz="2400" b="1" dirty="0">
                <a:latin typeface="Aptos" panose="020B0004020202020204" pitchFamily="34" charset="0"/>
              </a:rPr>
              <a:t>Target Population (pg. 15)</a:t>
            </a:r>
            <a:endParaRPr lang="en-US" altLang="en-US" sz="2400" dirty="0">
              <a:latin typeface="Aptos" panose="020B0004020202020204" pitchFamily="34" charset="0"/>
            </a:endParaRPr>
          </a:p>
        </p:txBody>
      </p:sp>
      <p:sp>
        <p:nvSpPr>
          <p:cNvPr id="22532"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12</a:t>
            </a:fld>
            <a:endParaRPr lang="en-US" dirty="0"/>
          </a:p>
        </p:txBody>
      </p:sp>
      <p:sp>
        <p:nvSpPr>
          <p:cNvPr id="3" name="TextBox 2">
            <a:extLst>
              <a:ext uri="{FF2B5EF4-FFF2-40B4-BE49-F238E27FC236}">
                <a16:creationId xmlns:a16="http://schemas.microsoft.com/office/drawing/2014/main" id="{E47AF942-60CA-05DD-F117-EB21A5B621D7}"/>
              </a:ext>
            </a:extLst>
          </p:cNvPr>
          <p:cNvSpPr txBox="1"/>
          <p:nvPr/>
        </p:nvSpPr>
        <p:spPr>
          <a:xfrm>
            <a:off x="1066800" y="1176912"/>
            <a:ext cx="7086600" cy="646331"/>
          </a:xfrm>
          <a:prstGeom prst="rect">
            <a:avLst/>
          </a:prstGeom>
          <a:noFill/>
        </p:spPr>
        <p:txBody>
          <a:bodyPr wrap="square">
            <a:spAutoFit/>
          </a:bodyPr>
          <a:lstStyle/>
          <a:p>
            <a:pPr marL="285750" indent="-285750">
              <a:buFont typeface="Wingdings" panose="05000000000000000000" pitchFamily="2" charset="2"/>
              <a:buChar char="q"/>
            </a:pPr>
            <a:r>
              <a:rPr lang="en-US" dirty="0">
                <a:latin typeface="Aptos" panose="020B0004020202020204" pitchFamily="34" charset="0"/>
              </a:rPr>
              <a:t>The target populations will include students in traditional DC Public Charter Schools.</a:t>
            </a:r>
          </a:p>
        </p:txBody>
      </p:sp>
    </p:spTree>
    <p:extLst>
      <p:ext uri="{BB962C8B-B14F-4D97-AF65-F5344CB8AC3E}">
        <p14:creationId xmlns:p14="http://schemas.microsoft.com/office/powerpoint/2010/main" val="107037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12942"/>
            <a:ext cx="8229600" cy="1143000"/>
          </a:xfrm>
        </p:spPr>
        <p:txBody>
          <a:bodyPr/>
          <a:lstStyle/>
          <a:p>
            <a:br>
              <a:rPr lang="en-US" altLang="en-US" sz="2400" b="1" dirty="0">
                <a:latin typeface="Aptos" panose="020B0004020202020204" pitchFamily="34" charset="0"/>
              </a:rPr>
            </a:br>
            <a:r>
              <a:rPr lang="en-US" altLang="en-US" sz="2400" b="1" dirty="0">
                <a:latin typeface="Aptos" panose="020B0004020202020204" pitchFamily="34" charset="0"/>
              </a:rPr>
              <a:t>Location  of Services (pg. 15)</a:t>
            </a:r>
          </a:p>
        </p:txBody>
      </p:sp>
      <p:sp>
        <p:nvSpPr>
          <p:cNvPr id="23556" name="Line 4"/>
          <p:cNvSpPr>
            <a:spLocks noChangeShapeType="1"/>
          </p:cNvSpPr>
          <p:nvPr/>
        </p:nvSpPr>
        <p:spPr bwMode="auto">
          <a:xfrm flipH="1">
            <a:off x="1028700" y="84623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13</a:t>
            </a:fld>
            <a:endParaRPr lang="en-US" dirty="0"/>
          </a:p>
        </p:txBody>
      </p:sp>
      <p:sp>
        <p:nvSpPr>
          <p:cNvPr id="3" name="TextBox 2">
            <a:extLst>
              <a:ext uri="{FF2B5EF4-FFF2-40B4-BE49-F238E27FC236}">
                <a16:creationId xmlns:a16="http://schemas.microsoft.com/office/drawing/2014/main" id="{62EC732F-4A2C-9330-AE5E-745919779E7A}"/>
              </a:ext>
            </a:extLst>
          </p:cNvPr>
          <p:cNvSpPr txBox="1"/>
          <p:nvPr/>
        </p:nvSpPr>
        <p:spPr>
          <a:xfrm>
            <a:off x="1066800" y="1562937"/>
            <a:ext cx="7086600" cy="1200329"/>
          </a:xfrm>
          <a:prstGeom prst="rect">
            <a:avLst/>
          </a:prstGeom>
          <a:noFill/>
        </p:spPr>
        <p:txBody>
          <a:bodyPr wrap="square">
            <a:spAutoFit/>
          </a:bodyPr>
          <a:lstStyle/>
          <a:p>
            <a:pPr marL="285750" indent="-285750">
              <a:buFont typeface="Wingdings" panose="05000000000000000000" pitchFamily="2" charset="2"/>
              <a:buChar char="q"/>
            </a:pPr>
            <a:r>
              <a:rPr lang="en-US" dirty="0">
                <a:latin typeface="Aptos" panose="020B0004020202020204" pitchFamily="34" charset="0"/>
              </a:rPr>
              <a:t>Services associated with this grant must take place in the District of Columbia. While most services are provided onsite in a school building, clinicians need to be flexible as some services may be implemented in the home setting.</a:t>
            </a:r>
          </a:p>
        </p:txBody>
      </p:sp>
    </p:spTree>
    <p:extLst>
      <p:ext uri="{BB962C8B-B14F-4D97-AF65-F5344CB8AC3E}">
        <p14:creationId xmlns:p14="http://schemas.microsoft.com/office/powerpoint/2010/main" val="214752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Scope of Services (pg. 15)</a:t>
            </a:r>
          </a:p>
        </p:txBody>
      </p:sp>
      <p:sp>
        <p:nvSpPr>
          <p:cNvPr id="3075" name="Rectangle 3"/>
          <p:cNvSpPr>
            <a:spLocks noGrp="1" noChangeArrowheads="1"/>
          </p:cNvSpPr>
          <p:nvPr>
            <p:ph type="body" idx="1"/>
          </p:nvPr>
        </p:nvSpPr>
        <p:spPr>
          <a:xfrm>
            <a:off x="402700" y="917532"/>
            <a:ext cx="8077200" cy="4876800"/>
          </a:xfrm>
        </p:spPr>
        <p:txBody>
          <a:bodyPr/>
          <a:lstStyle/>
          <a:p>
            <a:pPr marL="0" indent="0">
              <a:buNone/>
            </a:pPr>
            <a:endParaRPr lang="en-US" sz="1600" dirty="0">
              <a:ea typeface="Cambria" panose="02040503050406030204" pitchFamily="18" charset="0"/>
            </a:endParaRPr>
          </a:p>
          <a:p>
            <a:pPr marL="0" indent="0">
              <a:buNone/>
            </a:pPr>
            <a:endParaRPr lang="en-US" sz="2400" dirty="0">
              <a:ea typeface="Cambria" panose="02040503050406030204" pitchFamily="18" charset="0"/>
            </a:endParaRPr>
          </a:p>
          <a:p>
            <a:pPr marL="0" indent="0">
              <a:buNone/>
            </a:pPr>
            <a:r>
              <a:rPr lang="en-US" sz="2400" dirty="0">
                <a:ea typeface="Cambria" panose="02040503050406030204" pitchFamily="18" charset="0"/>
              </a:rPr>
              <a:t>			</a:t>
            </a:r>
          </a:p>
        </p:txBody>
      </p:sp>
      <p:sp>
        <p:nvSpPr>
          <p:cNvPr id="6148" name="Line 4"/>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a:xfrm>
            <a:off x="7716097" y="6515549"/>
            <a:ext cx="1289539" cy="337651"/>
          </a:xfrm>
        </p:spPr>
        <p:txBody>
          <a:bodyPr/>
          <a:lstStyle/>
          <a:p>
            <a:pPr>
              <a:defRPr/>
            </a:pPr>
            <a:fld id="{4537384E-86E4-45D8-B313-D6638C7ED0DF}" type="slidenum">
              <a:rPr lang="en-US" smtClean="0"/>
              <a:pPr>
                <a:defRPr/>
              </a:pPr>
              <a:t>14</a:t>
            </a:fld>
            <a:endParaRPr lang="en-US" dirty="0"/>
          </a:p>
        </p:txBody>
      </p:sp>
      <p:sp>
        <p:nvSpPr>
          <p:cNvPr id="3" name="TextBox 2">
            <a:extLst>
              <a:ext uri="{FF2B5EF4-FFF2-40B4-BE49-F238E27FC236}">
                <a16:creationId xmlns:a16="http://schemas.microsoft.com/office/drawing/2014/main" id="{E89D3EC7-3968-6A04-2366-45E73F30185A}"/>
              </a:ext>
            </a:extLst>
          </p:cNvPr>
          <p:cNvSpPr txBox="1"/>
          <p:nvPr/>
        </p:nvSpPr>
        <p:spPr>
          <a:xfrm>
            <a:off x="1066800" y="1063668"/>
            <a:ext cx="7086600" cy="4524315"/>
          </a:xfrm>
          <a:prstGeom prst="rect">
            <a:avLst/>
          </a:prstGeom>
          <a:noFill/>
        </p:spPr>
        <p:txBody>
          <a:bodyPr wrap="square">
            <a:spAutoFit/>
          </a:bodyPr>
          <a:lstStyle/>
          <a:p>
            <a:r>
              <a:rPr lang="en-US" sz="1600" dirty="0">
                <a:latin typeface="Aptos" panose="020B0004020202020204" pitchFamily="34" charset="0"/>
              </a:rPr>
              <a:t>A current Pilot 1B DC public charter Local Education Agency (LEA) may apply to provide services based on the LEA’s current schools selected for Pilot 1B to recruit and hire either a full-time or part-time licensed clinician based on its assessment of school need. The school-hired, licensed clinician shall be responsible for providing prevention, early intervention and treatment services. This position is to supplement and not supplant existing school behavioral health services and the services provided by the licensed clinician are not identified in an IEP nor 504 Plan. School leadership must ensure that the licensed clinician receives clinical supervision in alignment with the clinician's licensing board requirements. If the DBH grant-funded clinician is not hired by November 15, 2025, the LEA must return the funds back to DBH. </a:t>
            </a:r>
          </a:p>
          <a:p>
            <a:endParaRPr lang="en-US" sz="1600" dirty="0">
              <a:latin typeface="Aptos" panose="020B0004020202020204" pitchFamily="34" charset="0"/>
            </a:endParaRPr>
          </a:p>
          <a:p>
            <a:r>
              <a:rPr lang="en-US" sz="1600" dirty="0">
                <a:latin typeface="Aptos" panose="020B0004020202020204" pitchFamily="34" charset="0"/>
              </a:rPr>
              <a:t>Licensed clinicians shall provide school-based behavioral health services that are aligned with the Public Health Model which include prevention, early intervention, and treatment. Examples of prevention and early intervention include but are not limited to teacher and parent workshops, whole classroom delivery of evidence-based manualized curriculums, and small groups such as social skills building and problem-solving groups. </a:t>
            </a:r>
          </a:p>
        </p:txBody>
      </p:sp>
    </p:spTree>
    <p:extLst>
      <p:ext uri="{BB962C8B-B14F-4D97-AF65-F5344CB8AC3E}">
        <p14:creationId xmlns:p14="http://schemas.microsoft.com/office/powerpoint/2010/main" val="758407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Scope of Work (Pgs. 15-16)</a:t>
            </a:r>
          </a:p>
        </p:txBody>
      </p:sp>
      <p:sp>
        <p:nvSpPr>
          <p:cNvPr id="6148" name="Line 4"/>
          <p:cNvSpPr>
            <a:spLocks noChangeShapeType="1"/>
          </p:cNvSpPr>
          <p:nvPr/>
        </p:nvSpPr>
        <p:spPr bwMode="auto">
          <a:xfrm flipH="1">
            <a:off x="1066800" y="660777"/>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15</a:t>
            </a:fld>
            <a:endParaRPr lang="en-US" dirty="0"/>
          </a:p>
        </p:txBody>
      </p:sp>
      <p:sp>
        <p:nvSpPr>
          <p:cNvPr id="3" name="TextBox 2">
            <a:extLst>
              <a:ext uri="{FF2B5EF4-FFF2-40B4-BE49-F238E27FC236}">
                <a16:creationId xmlns:a16="http://schemas.microsoft.com/office/drawing/2014/main" id="{5264D768-C7B1-61A8-7C44-64A867D778E9}"/>
              </a:ext>
            </a:extLst>
          </p:cNvPr>
          <p:cNvSpPr txBox="1"/>
          <p:nvPr/>
        </p:nvSpPr>
        <p:spPr>
          <a:xfrm>
            <a:off x="982980" y="714117"/>
            <a:ext cx="7254240" cy="7478970"/>
          </a:xfrm>
          <a:prstGeom prst="rect">
            <a:avLst/>
          </a:prstGeom>
          <a:noFill/>
        </p:spPr>
        <p:txBody>
          <a:bodyPr wrap="square">
            <a:spAutoFit/>
          </a:bodyPr>
          <a:lstStyle/>
          <a:p>
            <a:r>
              <a:rPr lang="en-US" sz="1400" b="1" dirty="0">
                <a:latin typeface="Aptos" panose="020B0004020202020204" pitchFamily="34" charset="0"/>
              </a:rPr>
              <a:t>Data Collection and Reporting </a:t>
            </a:r>
          </a:p>
          <a:p>
            <a:endParaRPr lang="en-US" sz="1400" b="1" dirty="0">
              <a:latin typeface="Aptos" panose="020B0004020202020204" pitchFamily="34" charset="0"/>
            </a:endParaRPr>
          </a:p>
          <a:p>
            <a:r>
              <a:rPr lang="en-US" sz="1400" dirty="0">
                <a:latin typeface="Aptos" panose="020B0004020202020204" pitchFamily="34" charset="0"/>
              </a:rPr>
              <a:t>Grantees will be required to collect, track, and report information on all grant activities, services provided, and individuals served.</a:t>
            </a:r>
          </a:p>
          <a:p>
            <a:pPr marL="342900" indent="-342900">
              <a:buAutoNum type="alphaUcPeriod"/>
            </a:pPr>
            <a:r>
              <a:rPr lang="en-US" sz="1400" dirty="0">
                <a:latin typeface="Aptos" panose="020B0004020202020204" pitchFamily="34" charset="0"/>
              </a:rPr>
              <a:t>Reporting Frequency ranges from daily to monthly depending on the data being reported and prescribed by DBH. Grantee shall report on grant activities utilizing the form/format prescribed by DBH and within the timeframe prescribed by DBH for the data being reported.</a:t>
            </a:r>
          </a:p>
          <a:p>
            <a:pPr marL="342900" indent="-342900">
              <a:buAutoNum type="alphaUcPeriod"/>
            </a:pPr>
            <a:r>
              <a:rPr lang="en-US" sz="1400" dirty="0">
                <a:latin typeface="Aptos" panose="020B0004020202020204" pitchFamily="34" charset="0"/>
              </a:rPr>
              <a:t>Grantees will be required to collect, track, and report information on all grant activities, services provided, and individuals served.</a:t>
            </a:r>
          </a:p>
          <a:p>
            <a:r>
              <a:rPr lang="en-US" sz="1400" dirty="0">
                <a:latin typeface="Aptos" panose="020B0004020202020204" pitchFamily="34" charset="0"/>
              </a:rPr>
              <a:t>                 I.  	Daily reporting includes clinician service activity which is reported through the     	SBHP Activity Tracker. </a:t>
            </a:r>
          </a:p>
          <a:p>
            <a:r>
              <a:rPr lang="en-US" sz="1400" dirty="0">
                <a:latin typeface="Aptos" panose="020B0004020202020204" pitchFamily="34" charset="0"/>
              </a:rPr>
              <a:t>                II. 	Weekly Staffing reports shall consist of administrative data including hiring date 	of clinician(s), clinician resignation dates, school assignments, level of licensure 	, date of clinician placement in school, and schools pending clinician hire. The 	Weekly Staffing Report shall include the clinicians’ email and phone number and 	assigned supervisor, supervisors’ credentials and email address, and noting if 	the clinician speaks another language other than English. The Weekly Staffing 	reports are due to DBH each Monday by 12:00 PM. </a:t>
            </a:r>
          </a:p>
          <a:p>
            <a:r>
              <a:rPr lang="en-US" sz="1400" dirty="0">
                <a:latin typeface="Aptos" panose="020B0004020202020204" pitchFamily="34" charset="0"/>
              </a:rPr>
              <a:t>               III. 	Supervisors’ Monthly reports include Supervisor Activity Logs outlining 	supervisory activities within the provided supervision framework and meetings 	with school leadership. These activity logs are entered in the SBHP Activity 	Tracker and must be entered by the 15th day of the following month.</a:t>
            </a:r>
          </a:p>
          <a:p>
            <a:r>
              <a:rPr lang="en-US" sz="1400" dirty="0">
                <a:latin typeface="Aptos" panose="020B0004020202020204" pitchFamily="34" charset="0"/>
              </a:rPr>
              <a:t>               IV. 	Monthly Expenditure reports along with supporting documentation for allowable 	costs, are to be submitted to the Monitor by the 15th of the month. </a:t>
            </a:r>
          </a:p>
          <a:p>
            <a:endParaRPr lang="en-US" sz="1400" dirty="0">
              <a:latin typeface="Aptos" panose="020B0004020202020204" pitchFamily="34" charset="0"/>
            </a:endParaRPr>
          </a:p>
          <a:p>
            <a:endParaRPr lang="en-US" sz="1400" dirty="0">
              <a:latin typeface="Aptos" panose="020B0004020202020204" pitchFamily="34" charset="0"/>
            </a:endParaRPr>
          </a:p>
          <a:p>
            <a:endParaRPr lang="en-US" sz="1400" dirty="0">
              <a:latin typeface="Aptos" panose="020B0004020202020204" pitchFamily="34" charset="0"/>
            </a:endParaRPr>
          </a:p>
          <a:p>
            <a:endParaRPr lang="en-US" sz="1400" dirty="0">
              <a:latin typeface="Aptos" panose="020B0004020202020204" pitchFamily="34" charset="0"/>
            </a:endParaRPr>
          </a:p>
          <a:p>
            <a:endParaRPr lang="en-US" sz="1400" dirty="0">
              <a:latin typeface="Aptos" panose="020B0004020202020204" pitchFamily="34" charset="0"/>
            </a:endParaRPr>
          </a:p>
          <a:p>
            <a:endParaRPr lang="en-US" sz="1400" dirty="0">
              <a:latin typeface="Aptos" panose="020B0004020202020204" pitchFamily="34" charset="0"/>
            </a:endParaRPr>
          </a:p>
          <a:p>
            <a:endParaRPr lang="en-US" sz="1400" dirty="0">
              <a:latin typeface="Aptos" panose="020B0004020202020204" pitchFamily="34" charset="0"/>
            </a:endParaRPr>
          </a:p>
          <a:p>
            <a:endParaRPr lang="en-US" sz="1400" dirty="0">
              <a:latin typeface="Aptos" panose="020B0004020202020204" pitchFamily="34" charset="0"/>
            </a:endParaRPr>
          </a:p>
          <a:p>
            <a:endParaRPr lang="en-US" dirty="0">
              <a:latin typeface="Aptos" panose="020B0004020202020204" pitchFamily="34" charset="0"/>
            </a:endParaRPr>
          </a:p>
        </p:txBody>
      </p:sp>
    </p:spTree>
    <p:extLst>
      <p:ext uri="{BB962C8B-B14F-4D97-AF65-F5344CB8AC3E}">
        <p14:creationId xmlns:p14="http://schemas.microsoft.com/office/powerpoint/2010/main" val="1361272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F97BA-56A7-C705-AE31-EF55959CF2A8}"/>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82DBC05F-F832-3648-63AD-CD0D45AA2683}"/>
              </a:ext>
            </a:extLst>
          </p:cNvPr>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Scope of Work (Cont’d) (Pg. 16)</a:t>
            </a:r>
          </a:p>
        </p:txBody>
      </p:sp>
      <p:sp>
        <p:nvSpPr>
          <p:cNvPr id="6148" name="Line 4">
            <a:extLst>
              <a:ext uri="{FF2B5EF4-FFF2-40B4-BE49-F238E27FC236}">
                <a16:creationId xmlns:a16="http://schemas.microsoft.com/office/drawing/2014/main" id="{B6032036-74EF-2234-C9B6-63EB4289F00F}"/>
              </a:ext>
            </a:extLst>
          </p:cNvPr>
          <p:cNvSpPr>
            <a:spLocks noChangeShapeType="1"/>
          </p:cNvSpPr>
          <p:nvPr/>
        </p:nvSpPr>
        <p:spPr bwMode="auto">
          <a:xfrm flipH="1">
            <a:off x="1066800" y="660777"/>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a:extLst>
              <a:ext uri="{FF2B5EF4-FFF2-40B4-BE49-F238E27FC236}">
                <a16:creationId xmlns:a16="http://schemas.microsoft.com/office/drawing/2014/main" id="{02A8693D-7669-C52A-C001-1A31ACF1F5AA}"/>
              </a:ext>
            </a:extLst>
          </p:cNvPr>
          <p:cNvSpPr>
            <a:spLocks noGrp="1"/>
          </p:cNvSpPr>
          <p:nvPr>
            <p:ph type="sldNum" sz="quarter" idx="12"/>
          </p:nvPr>
        </p:nvSpPr>
        <p:spPr/>
        <p:txBody>
          <a:bodyPr/>
          <a:lstStyle/>
          <a:p>
            <a:pPr>
              <a:defRPr/>
            </a:pPr>
            <a:fld id="{4537384E-86E4-45D8-B313-D6638C7ED0DF}" type="slidenum">
              <a:rPr lang="en-US" smtClean="0"/>
              <a:pPr>
                <a:defRPr/>
              </a:pPr>
              <a:t>16</a:t>
            </a:fld>
            <a:endParaRPr lang="en-US" dirty="0"/>
          </a:p>
        </p:txBody>
      </p:sp>
      <p:sp>
        <p:nvSpPr>
          <p:cNvPr id="3" name="TextBox 2">
            <a:extLst>
              <a:ext uri="{FF2B5EF4-FFF2-40B4-BE49-F238E27FC236}">
                <a16:creationId xmlns:a16="http://schemas.microsoft.com/office/drawing/2014/main" id="{9323AB77-EDFD-707C-3D2F-6C07FAB766FD}"/>
              </a:ext>
            </a:extLst>
          </p:cNvPr>
          <p:cNvSpPr txBox="1"/>
          <p:nvPr/>
        </p:nvSpPr>
        <p:spPr>
          <a:xfrm>
            <a:off x="1146810" y="980817"/>
            <a:ext cx="6926580" cy="3108543"/>
          </a:xfrm>
          <a:prstGeom prst="rect">
            <a:avLst/>
          </a:prstGeom>
          <a:noFill/>
        </p:spPr>
        <p:txBody>
          <a:bodyPr wrap="square">
            <a:spAutoFit/>
          </a:bodyPr>
          <a:lstStyle/>
          <a:p>
            <a:pPr marL="400050" indent="-400050">
              <a:buAutoNum type="romanUcPeriod" startAt="5"/>
            </a:pPr>
            <a:r>
              <a:rPr lang="en-US" sz="1400" dirty="0">
                <a:latin typeface="Aptos" panose="020B0004020202020204" pitchFamily="34" charset="0"/>
              </a:rPr>
              <a:t>When a staffing change occurs, a personnel amendment form must be submitted to the Monitor immediately. </a:t>
            </a:r>
          </a:p>
          <a:p>
            <a:pPr marL="400050" indent="-400050">
              <a:buAutoNum type="romanUcPeriod" startAt="5"/>
            </a:pPr>
            <a:r>
              <a:rPr lang="en-US" sz="1400" dirty="0">
                <a:latin typeface="Aptos" panose="020B0004020202020204" pitchFamily="34" charset="0"/>
              </a:rPr>
              <a:t>Monthly report of billing/claims submitted for reimbursement for School Behavioral Health Services are to be submitted to the Monitor by the 15th of the month. </a:t>
            </a:r>
          </a:p>
          <a:p>
            <a:pPr marL="400050" indent="-400050">
              <a:buAutoNum type="romanUcPeriod" startAt="5"/>
            </a:pPr>
            <a:r>
              <a:rPr lang="en-US" sz="1400" dirty="0">
                <a:latin typeface="Aptos" panose="020B0004020202020204" pitchFamily="34" charset="0"/>
              </a:rPr>
              <a:t>The Grantee shall adhere to the DBH Policy 480.1A, Reporting a Major Unusual Incident (MUI) and an Unusual Incident (UI), and any succeeding policy, for reporting major unusual incidents and unusual incidents to DBH. Clinicians and supervisors will be trained in how to access and complete required reporting in the DBH E-Risk system. Please note that for each suicidal/homicidal risk assessment completed, an MUI report is required. </a:t>
            </a:r>
          </a:p>
          <a:p>
            <a:pPr marL="400050" indent="-400050">
              <a:buAutoNum type="romanUcPeriod" startAt="5"/>
            </a:pPr>
            <a:r>
              <a:rPr lang="en-US" sz="1400" dirty="0">
                <a:latin typeface="Aptos" panose="020B0004020202020204" pitchFamily="34" charset="0"/>
              </a:rPr>
              <a:t>Clinicians shall complete an initial Child and Adolescent Functional Assessment Scale (CAFAS)/Preschool and Early Childhood Functional Assessment Scale (PECFAS) outcome tool for each child or youth on the treatment caseload. Follow-up assessments must be completed every 90 days and at discharge. </a:t>
            </a:r>
          </a:p>
        </p:txBody>
      </p:sp>
    </p:spTree>
    <p:extLst>
      <p:ext uri="{BB962C8B-B14F-4D97-AF65-F5344CB8AC3E}">
        <p14:creationId xmlns:p14="http://schemas.microsoft.com/office/powerpoint/2010/main" val="420940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4C8D4-EEE9-3FA6-A608-005C61C5BE19}"/>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A584E66A-CDC0-2576-D3B8-E5787EE30987}"/>
              </a:ext>
            </a:extLst>
          </p:cNvPr>
          <p:cNvSpPr>
            <a:spLocks noGrp="1" noChangeArrowheads="1"/>
          </p:cNvSpPr>
          <p:nvPr>
            <p:ph type="title"/>
          </p:nvPr>
        </p:nvSpPr>
        <p:spPr>
          <a:xfrm>
            <a:off x="457200" y="-204037"/>
            <a:ext cx="8229600" cy="1143000"/>
          </a:xfrm>
        </p:spPr>
        <p:txBody>
          <a:bodyPr/>
          <a:lstStyle/>
          <a:p>
            <a:pPr eaLnBrk="1" hangingPunct="1"/>
            <a:r>
              <a:rPr lang="en-US" altLang="en-US" sz="2400" b="1" dirty="0">
                <a:latin typeface="Aptos" panose="020B0004020202020204" pitchFamily="34" charset="0"/>
              </a:rPr>
              <a:t>Scope of Work (Cont’d) (Pgs. 16-17)</a:t>
            </a:r>
          </a:p>
        </p:txBody>
      </p:sp>
      <p:sp>
        <p:nvSpPr>
          <p:cNvPr id="6148" name="Line 4">
            <a:extLst>
              <a:ext uri="{FF2B5EF4-FFF2-40B4-BE49-F238E27FC236}">
                <a16:creationId xmlns:a16="http://schemas.microsoft.com/office/drawing/2014/main" id="{C0DD2B87-5E08-8006-5321-6025765C7DD4}"/>
              </a:ext>
            </a:extLst>
          </p:cNvPr>
          <p:cNvSpPr>
            <a:spLocks noChangeShapeType="1"/>
          </p:cNvSpPr>
          <p:nvPr/>
        </p:nvSpPr>
        <p:spPr bwMode="auto">
          <a:xfrm flipH="1">
            <a:off x="1066800" y="646489"/>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a:extLst>
              <a:ext uri="{FF2B5EF4-FFF2-40B4-BE49-F238E27FC236}">
                <a16:creationId xmlns:a16="http://schemas.microsoft.com/office/drawing/2014/main" id="{986933CA-BE6A-7A37-3CB9-27541319578F}"/>
              </a:ext>
            </a:extLst>
          </p:cNvPr>
          <p:cNvSpPr>
            <a:spLocks noGrp="1"/>
          </p:cNvSpPr>
          <p:nvPr>
            <p:ph type="sldNum" sz="quarter" idx="12"/>
          </p:nvPr>
        </p:nvSpPr>
        <p:spPr/>
        <p:txBody>
          <a:bodyPr/>
          <a:lstStyle/>
          <a:p>
            <a:pPr>
              <a:defRPr/>
            </a:pPr>
            <a:fld id="{4537384E-86E4-45D8-B313-D6638C7ED0DF}" type="slidenum">
              <a:rPr lang="en-US" smtClean="0"/>
              <a:pPr>
                <a:defRPr/>
              </a:pPr>
              <a:t>17</a:t>
            </a:fld>
            <a:endParaRPr lang="en-US" dirty="0"/>
          </a:p>
        </p:txBody>
      </p:sp>
      <p:sp>
        <p:nvSpPr>
          <p:cNvPr id="3" name="TextBox 2">
            <a:extLst>
              <a:ext uri="{FF2B5EF4-FFF2-40B4-BE49-F238E27FC236}">
                <a16:creationId xmlns:a16="http://schemas.microsoft.com/office/drawing/2014/main" id="{5A20D262-5DBF-B43E-72C2-7D6185180F0B}"/>
              </a:ext>
            </a:extLst>
          </p:cNvPr>
          <p:cNvSpPr txBox="1"/>
          <p:nvPr/>
        </p:nvSpPr>
        <p:spPr>
          <a:xfrm>
            <a:off x="1146810" y="1030824"/>
            <a:ext cx="7006590" cy="2862322"/>
          </a:xfrm>
          <a:prstGeom prst="rect">
            <a:avLst/>
          </a:prstGeom>
          <a:noFill/>
        </p:spPr>
        <p:txBody>
          <a:bodyPr wrap="square">
            <a:spAutoFit/>
          </a:bodyPr>
          <a:lstStyle/>
          <a:p>
            <a:r>
              <a:rPr lang="en-US" b="1" dirty="0">
                <a:latin typeface="Aptos" panose="020B0004020202020204" pitchFamily="34" charset="0"/>
              </a:rPr>
              <a:t>Data Collection and Tracking</a:t>
            </a:r>
          </a:p>
          <a:p>
            <a:endParaRPr lang="en-US" b="1" dirty="0">
              <a:latin typeface="Aptos" panose="020B0004020202020204" pitchFamily="34" charset="0"/>
            </a:endParaRPr>
          </a:p>
          <a:p>
            <a:pPr marL="342900" indent="-342900">
              <a:buAutoNum type="alphaUcPeriod"/>
            </a:pPr>
            <a:r>
              <a:rPr lang="en-US" dirty="0">
                <a:latin typeface="Aptos" panose="020B0004020202020204" pitchFamily="34" charset="0"/>
              </a:rPr>
              <a:t>Grantees will be responsible for ensuring that all individuals who received services under this funding opportunity were serviced within the provided supervision framework. </a:t>
            </a:r>
          </a:p>
          <a:p>
            <a:pPr marL="342900" indent="-342900">
              <a:buAutoNum type="alphaUcPeriod"/>
            </a:pPr>
            <a:r>
              <a:rPr lang="en-US" dirty="0">
                <a:latin typeface="Aptos" panose="020B0004020202020204" pitchFamily="34" charset="0"/>
              </a:rPr>
              <a:t>Grantees must also be able to internally track required reporting, expenditure data, and grantee performance (e.g. service delivery data, accomplishments, challenges). </a:t>
            </a:r>
          </a:p>
          <a:p>
            <a:pPr marL="342900" indent="-342900">
              <a:buAutoNum type="alphaUcPeriod"/>
            </a:pPr>
            <a:r>
              <a:rPr lang="en-US" dirty="0">
                <a:latin typeface="Aptos" panose="020B0004020202020204" pitchFamily="34" charset="0"/>
              </a:rPr>
              <a:t>Grantees must be able to track the cost of any services provided, billed and reimbursed.</a:t>
            </a:r>
          </a:p>
        </p:txBody>
      </p:sp>
    </p:spTree>
    <p:extLst>
      <p:ext uri="{BB962C8B-B14F-4D97-AF65-F5344CB8AC3E}">
        <p14:creationId xmlns:p14="http://schemas.microsoft.com/office/powerpoint/2010/main" val="424308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Project Narrative (pg. 17)</a:t>
            </a:r>
          </a:p>
        </p:txBody>
      </p:sp>
      <p:sp>
        <p:nvSpPr>
          <p:cNvPr id="6148" name="Line 4"/>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18</a:t>
            </a:fld>
            <a:endParaRPr lang="en-US" dirty="0"/>
          </a:p>
        </p:txBody>
      </p:sp>
      <p:sp>
        <p:nvSpPr>
          <p:cNvPr id="3" name="TextBox 2">
            <a:extLst>
              <a:ext uri="{FF2B5EF4-FFF2-40B4-BE49-F238E27FC236}">
                <a16:creationId xmlns:a16="http://schemas.microsoft.com/office/drawing/2014/main" id="{017ECDA9-C60B-D5A9-1458-6AAB3FC079EF}"/>
              </a:ext>
            </a:extLst>
          </p:cNvPr>
          <p:cNvSpPr txBox="1"/>
          <p:nvPr/>
        </p:nvSpPr>
        <p:spPr>
          <a:xfrm>
            <a:off x="1066800" y="763643"/>
            <a:ext cx="7268308" cy="4001095"/>
          </a:xfrm>
          <a:prstGeom prst="rect">
            <a:avLst/>
          </a:prstGeom>
          <a:noFill/>
        </p:spPr>
        <p:txBody>
          <a:bodyPr wrap="square">
            <a:spAutoFit/>
          </a:bodyPr>
          <a:lstStyle/>
          <a:p>
            <a:pPr marL="342900" indent="-342900" algn="just">
              <a:buAutoNum type="alphaUcPeriod"/>
            </a:pPr>
            <a:r>
              <a:rPr lang="en-US" b="1" dirty="0">
                <a:latin typeface="Aptos" panose="020B0004020202020204" pitchFamily="34" charset="0"/>
              </a:rPr>
              <a:t>Organizational Capacity </a:t>
            </a:r>
            <a:r>
              <a:rPr lang="en-US" dirty="0">
                <a:latin typeface="Aptos" panose="020B0004020202020204" pitchFamily="34" charset="0"/>
              </a:rPr>
              <a:t>- Applicants should include the following information to highlight their experience and capacity to maintain the grant activities: </a:t>
            </a:r>
          </a:p>
          <a:p>
            <a:pPr marL="342900" indent="-342900" algn="just">
              <a:buAutoNum type="alphaUcPeriod"/>
            </a:pPr>
            <a:endParaRPr lang="en-US" sz="1000" dirty="0">
              <a:latin typeface="Aptos" panose="020B0004020202020204" pitchFamily="34" charset="0"/>
            </a:endParaRPr>
          </a:p>
          <a:p>
            <a:pPr algn="just"/>
            <a:r>
              <a:rPr lang="en-US" dirty="0">
                <a:latin typeface="Aptos" panose="020B0004020202020204" pitchFamily="34" charset="0"/>
              </a:rPr>
              <a:t>	1.  Identify the staff member responsible for maintaining 	services and oversight and provide organizational chart. </a:t>
            </a:r>
          </a:p>
          <a:p>
            <a:pPr algn="just"/>
            <a:endParaRPr lang="en-US" sz="1000" dirty="0">
              <a:latin typeface="Aptos" panose="020B0004020202020204" pitchFamily="34" charset="0"/>
            </a:endParaRPr>
          </a:p>
          <a:p>
            <a:pPr algn="just"/>
            <a:r>
              <a:rPr lang="en-US" dirty="0">
                <a:latin typeface="Aptos" panose="020B0004020202020204" pitchFamily="34" charset="0"/>
              </a:rPr>
              <a:t>	2.  Identify the licensed clinician and licensed, clinical 	supervisor in alignment with the clinician's licensing board’s 	requirements, the credentials, responsibilities and roles of 	persons who will implement the school behavioral 	health 	program. Include position descriptions, copies of licenses, and 	resumes 	for the identified individuals. If staffing is not yet 	established, discuss the plan to ensure staff are in place 	by November 15, 2025. </a:t>
            </a:r>
          </a:p>
        </p:txBody>
      </p:sp>
    </p:spTree>
    <p:extLst>
      <p:ext uri="{BB962C8B-B14F-4D97-AF65-F5344CB8AC3E}">
        <p14:creationId xmlns:p14="http://schemas.microsoft.com/office/powerpoint/2010/main" val="3091880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007D3-7B89-1F8F-383C-82C9B2C9BF09}"/>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2B2B0283-7E25-5AAC-F636-898579DD52E8}"/>
              </a:ext>
            </a:extLst>
          </p:cNvPr>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Project Narrative (pg. 17)</a:t>
            </a:r>
          </a:p>
        </p:txBody>
      </p:sp>
      <p:sp>
        <p:nvSpPr>
          <p:cNvPr id="6148" name="Line 4">
            <a:extLst>
              <a:ext uri="{FF2B5EF4-FFF2-40B4-BE49-F238E27FC236}">
                <a16:creationId xmlns:a16="http://schemas.microsoft.com/office/drawing/2014/main" id="{C21D33EF-C6C9-5932-1109-A3C5256A525B}"/>
              </a:ext>
            </a:extLst>
          </p:cNvPr>
          <p:cNvSpPr>
            <a:spLocks noChangeShapeType="1"/>
          </p:cNvSpPr>
          <p:nvPr/>
        </p:nvSpPr>
        <p:spPr bwMode="auto">
          <a:xfrm flipH="1">
            <a:off x="1066800" y="56034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a:extLst>
              <a:ext uri="{FF2B5EF4-FFF2-40B4-BE49-F238E27FC236}">
                <a16:creationId xmlns:a16="http://schemas.microsoft.com/office/drawing/2014/main" id="{B7D870D5-58E1-4883-7692-D2B6746D411E}"/>
              </a:ext>
            </a:extLst>
          </p:cNvPr>
          <p:cNvSpPr>
            <a:spLocks noGrp="1"/>
          </p:cNvSpPr>
          <p:nvPr>
            <p:ph type="sldNum" sz="quarter" idx="12"/>
          </p:nvPr>
        </p:nvSpPr>
        <p:spPr/>
        <p:txBody>
          <a:bodyPr/>
          <a:lstStyle/>
          <a:p>
            <a:pPr>
              <a:defRPr/>
            </a:pPr>
            <a:fld id="{4537384E-86E4-45D8-B313-D6638C7ED0DF}" type="slidenum">
              <a:rPr lang="en-US" smtClean="0"/>
              <a:pPr>
                <a:defRPr/>
              </a:pPr>
              <a:t>19</a:t>
            </a:fld>
            <a:endParaRPr lang="en-US" dirty="0"/>
          </a:p>
        </p:txBody>
      </p:sp>
      <p:sp>
        <p:nvSpPr>
          <p:cNvPr id="3" name="TextBox 2">
            <a:extLst>
              <a:ext uri="{FF2B5EF4-FFF2-40B4-BE49-F238E27FC236}">
                <a16:creationId xmlns:a16="http://schemas.microsoft.com/office/drawing/2014/main" id="{C98CD902-EC2B-D79C-22D0-D2860F85161B}"/>
              </a:ext>
            </a:extLst>
          </p:cNvPr>
          <p:cNvSpPr txBox="1"/>
          <p:nvPr/>
        </p:nvSpPr>
        <p:spPr>
          <a:xfrm>
            <a:off x="754490" y="612844"/>
            <a:ext cx="7268308" cy="5632311"/>
          </a:xfrm>
          <a:prstGeom prst="rect">
            <a:avLst/>
          </a:prstGeom>
          <a:noFill/>
        </p:spPr>
        <p:txBody>
          <a:bodyPr wrap="square">
            <a:spAutoFit/>
          </a:bodyPr>
          <a:lstStyle/>
          <a:p>
            <a:pPr algn="just"/>
            <a:r>
              <a:rPr lang="en-US" b="1" dirty="0">
                <a:latin typeface="Aptos" panose="020B0004020202020204" pitchFamily="34" charset="0"/>
              </a:rPr>
              <a:t>B. Project Need </a:t>
            </a:r>
            <a:r>
              <a:rPr lang="en-US" dirty="0">
                <a:latin typeface="Aptos" panose="020B0004020202020204" pitchFamily="34" charset="0"/>
              </a:rPr>
              <a:t>- Briefly outline how the organization will maintain the initiative in service of the goal and objectives. </a:t>
            </a:r>
          </a:p>
          <a:p>
            <a:pPr algn="just"/>
            <a:endParaRPr lang="en-US" dirty="0">
              <a:latin typeface="Aptos" panose="020B0004020202020204" pitchFamily="34" charset="0"/>
            </a:endParaRPr>
          </a:p>
          <a:p>
            <a:pPr marL="799992" lvl="1" indent="-342900" algn="just">
              <a:buAutoNum type="arabicPeriod"/>
            </a:pPr>
            <a:r>
              <a:rPr lang="en-US" dirty="0">
                <a:latin typeface="Aptos" panose="020B0004020202020204" pitchFamily="34" charset="0"/>
              </a:rPr>
              <a:t>Describe the understanding of clinical supervision structure, supervisor capacity to provide supervision, and the importance of the license of supervisor aligning with the clinician's licensing board's requirements. </a:t>
            </a:r>
          </a:p>
          <a:p>
            <a:pPr marL="799992" lvl="1" indent="-342900" algn="just">
              <a:buAutoNum type="arabicPeriod"/>
            </a:pPr>
            <a:r>
              <a:rPr lang="en-US" dirty="0">
                <a:latin typeface="Aptos" panose="020B0004020202020204" pitchFamily="34" charset="0"/>
              </a:rPr>
              <a:t>Describe the school’s strategies for implementing the school behavioral health services utilizing a culturally and linguistically competent approach. </a:t>
            </a:r>
          </a:p>
          <a:p>
            <a:pPr marL="799992" lvl="1" indent="-342900" algn="just">
              <a:buAutoNum type="arabicPeriod"/>
            </a:pPr>
            <a:r>
              <a:rPr lang="en-US" dirty="0">
                <a:latin typeface="Aptos" panose="020B0004020202020204" pitchFamily="34" charset="0"/>
              </a:rPr>
              <a:t>Describe the school’s experience complying with submitting required outcome data and tools. </a:t>
            </a:r>
          </a:p>
          <a:p>
            <a:pPr marL="799992" lvl="1" indent="-342900" algn="just">
              <a:buAutoNum type="arabicPeriod"/>
            </a:pPr>
            <a:r>
              <a:rPr lang="en-US" dirty="0">
                <a:latin typeface="Aptos" panose="020B0004020202020204" pitchFamily="34" charset="0"/>
              </a:rPr>
              <a:t>Describe a plan to address promotion of mental health literacy and why there is a need to enhance mental health literacy in students and their parents/caregivers. </a:t>
            </a:r>
          </a:p>
          <a:p>
            <a:pPr marL="799992" lvl="1" indent="-342900" algn="just">
              <a:buAutoNum type="arabicPeriod"/>
            </a:pPr>
            <a:r>
              <a:rPr lang="en-US" dirty="0">
                <a:latin typeface="Aptos" panose="020B0004020202020204" pitchFamily="34" charset="0"/>
              </a:rPr>
              <a:t>Describe major school behavioral health challenges currently facing students and identify targeted strategies to address those school behavioral health challenges. </a:t>
            </a:r>
          </a:p>
          <a:p>
            <a:pPr marL="799992" lvl="1" indent="-342900" algn="just">
              <a:buAutoNum type="arabicPeriod"/>
            </a:pPr>
            <a:r>
              <a:rPr lang="en-US" dirty="0">
                <a:latin typeface="Aptos" panose="020B0004020202020204" pitchFamily="34" charset="0"/>
              </a:rPr>
              <a:t>Describe a plan designed to enhance students' feelings of connection to their peers, teachers, and the school community.</a:t>
            </a:r>
          </a:p>
        </p:txBody>
      </p:sp>
    </p:spTree>
    <p:extLst>
      <p:ext uri="{BB962C8B-B14F-4D97-AF65-F5344CB8AC3E}">
        <p14:creationId xmlns:p14="http://schemas.microsoft.com/office/powerpoint/2010/main" val="142321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143" y="163502"/>
            <a:ext cx="7772400" cy="1817698"/>
          </a:xfrm>
        </p:spPr>
        <p:txBody>
          <a:bodyPr/>
          <a:lstStyle/>
          <a:p>
            <a:pPr eaLnBrk="1" hangingPunct="1">
              <a:spcAft>
                <a:spcPct val="15000"/>
              </a:spcAft>
            </a:pPr>
            <a:r>
              <a:rPr lang="en-US" altLang="en-US" sz="2400" b="1" dirty="0">
                <a:solidFill>
                  <a:schemeClr val="tx1"/>
                </a:solidFill>
                <a:latin typeface="Aptos" panose="020B0004020202020204" pitchFamily="34" charset="0"/>
                <a:cs typeface="Calibri" panose="020F0502020204030204" pitchFamily="34" charset="0"/>
              </a:rPr>
              <a:t>District of Columbia </a:t>
            </a:r>
            <a:br>
              <a:rPr lang="en-US" altLang="en-US" sz="2400" b="1" dirty="0">
                <a:solidFill>
                  <a:schemeClr val="tx1"/>
                </a:solidFill>
                <a:latin typeface="Aptos" panose="020B0004020202020204" pitchFamily="34" charset="0"/>
                <a:cs typeface="Calibri" panose="020F0502020204030204" pitchFamily="34" charset="0"/>
              </a:rPr>
            </a:br>
            <a:r>
              <a:rPr lang="en-US" altLang="en-US" sz="2400" b="1" dirty="0">
                <a:solidFill>
                  <a:schemeClr val="tx1"/>
                </a:solidFill>
                <a:latin typeface="Aptos" panose="020B0004020202020204" pitchFamily="34" charset="0"/>
                <a:cs typeface="Calibri" panose="020F0502020204030204" pitchFamily="34" charset="0"/>
              </a:rPr>
              <a:t>Department of Behavioral Health (DBH)</a:t>
            </a:r>
            <a:br>
              <a:rPr lang="en-US" altLang="en-US" sz="2400" b="1" dirty="0">
                <a:solidFill>
                  <a:schemeClr val="tx1"/>
                </a:solidFill>
                <a:latin typeface="Aptos" panose="020B0004020202020204" pitchFamily="34" charset="0"/>
                <a:cs typeface="Calibri" panose="020F0502020204030204" pitchFamily="34" charset="0"/>
              </a:rPr>
            </a:br>
            <a:br>
              <a:rPr lang="en-US" altLang="en-US" sz="2400" dirty="0">
                <a:solidFill>
                  <a:schemeClr val="tx1"/>
                </a:solidFill>
                <a:latin typeface="Aptos" panose="020B0004020202020204" pitchFamily="34" charset="0"/>
                <a:cs typeface="Calibri" panose="020F0502020204030204" pitchFamily="34" charset="0"/>
              </a:rPr>
            </a:br>
            <a:r>
              <a:rPr lang="en-US" altLang="en-US" sz="2400" b="1" dirty="0">
                <a:solidFill>
                  <a:schemeClr val="tx1"/>
                </a:solidFill>
                <a:latin typeface="Aptos" panose="020B0004020202020204" pitchFamily="34" charset="0"/>
                <a:cs typeface="Calibri" panose="020F0502020204030204" pitchFamily="34" charset="0"/>
              </a:rPr>
              <a:t>Pre-Application Conference</a:t>
            </a:r>
          </a:p>
        </p:txBody>
      </p:sp>
      <p:sp>
        <p:nvSpPr>
          <p:cNvPr id="3" name="Subtitle 2"/>
          <p:cNvSpPr>
            <a:spLocks noGrp="1"/>
          </p:cNvSpPr>
          <p:nvPr>
            <p:ph type="subTitle" idx="1"/>
          </p:nvPr>
        </p:nvSpPr>
        <p:spPr>
          <a:xfrm>
            <a:off x="315940" y="3966437"/>
            <a:ext cx="8731078" cy="1409127"/>
          </a:xfrm>
        </p:spPr>
        <p:txBody>
          <a:bodyPr/>
          <a:lstStyle/>
          <a:p>
            <a:r>
              <a:rPr lang="en-US" altLang="en-US" sz="2400" b="1" dirty="0">
                <a:latin typeface="Aptos" panose="020B0004020202020204" pitchFamily="34" charset="0"/>
                <a:cs typeface="Calibri" panose="020F0502020204030204" pitchFamily="34" charset="0"/>
              </a:rPr>
              <a:t>RFA Number: </a:t>
            </a:r>
            <a:r>
              <a:rPr lang="en-US" sz="2400" b="1" dirty="0">
                <a:latin typeface="Aptos" panose="020B0004020202020204" pitchFamily="34" charset="0"/>
              </a:rPr>
              <a:t>RM0 SBH072525_Pilot 1B Continued</a:t>
            </a:r>
            <a:endParaRPr lang="en-US" sz="2400" dirty="0">
              <a:latin typeface="Aptos" panose="020B0004020202020204" pitchFamily="34" charset="0"/>
            </a:endParaRPr>
          </a:p>
          <a:p>
            <a:pPr>
              <a:spcBef>
                <a:spcPts val="0"/>
              </a:spcBef>
            </a:pPr>
            <a:r>
              <a:rPr lang="en-US" sz="2400" b="1" dirty="0">
                <a:latin typeface="Aptos" panose="020B0004020202020204" pitchFamily="34" charset="0"/>
              </a:rPr>
              <a:t>RFA Title: FY26 School Behavioral Health Services Comprehensive Expansion</a:t>
            </a:r>
          </a:p>
          <a:p>
            <a:pPr algn="l">
              <a:spcBef>
                <a:spcPts val="0"/>
              </a:spcBef>
            </a:pPr>
            <a:r>
              <a:rPr lang="en-US" sz="2400" b="1" dirty="0">
                <a:latin typeface="Aptos" panose="020B0004020202020204" pitchFamily="34" charset="0"/>
              </a:rPr>
              <a:t> </a:t>
            </a:r>
            <a:endParaRPr lang="en-US" altLang="en-US" sz="1400" dirty="0">
              <a:latin typeface="Aptos" panose="020B0004020202020204" pitchFamily="34" charset="0"/>
              <a:ea typeface="Cambria" panose="02040503050406030204" pitchFamily="18" charset="0"/>
            </a:endParaRPr>
          </a:p>
          <a:p>
            <a:pPr algn="r">
              <a:spcBef>
                <a:spcPts val="0"/>
              </a:spcBef>
            </a:pPr>
            <a:endParaRPr lang="en-US" altLang="en-US" sz="1400" dirty="0">
              <a:ea typeface="Cambria" panose="02040503050406030204" pitchFamily="18" charset="0"/>
            </a:endParaRPr>
          </a:p>
          <a:p>
            <a:pPr algn="r">
              <a:spcBef>
                <a:spcPts val="0"/>
              </a:spcBef>
            </a:pPr>
            <a:endParaRPr lang="en-US" altLang="en-US" sz="1400" dirty="0"/>
          </a:p>
          <a:p>
            <a:pPr algn="r">
              <a:spcBef>
                <a:spcPts val="0"/>
              </a:spcBef>
            </a:pPr>
            <a:endParaRPr lang="en-US" altLang="en-US" sz="1400" dirty="0"/>
          </a:p>
          <a:p>
            <a:pPr algn="r">
              <a:spcBef>
                <a:spcPts val="0"/>
              </a:spcBef>
            </a:pPr>
            <a:endParaRPr lang="en-US" altLang="en-US" sz="1600" dirty="0"/>
          </a:p>
          <a:p>
            <a:pPr algn="l">
              <a:spcBef>
                <a:spcPts val="0"/>
              </a:spcBef>
            </a:pPr>
            <a:endParaRPr lang="en-US" altLang="en-US" sz="2600" b="1" dirty="0"/>
          </a:p>
          <a:p>
            <a:pPr algn="l">
              <a:spcBef>
                <a:spcPts val="0"/>
              </a:spcBef>
            </a:pPr>
            <a:endParaRPr lang="en-US" altLang="en-US" sz="2600" b="1" dirty="0"/>
          </a:p>
        </p:txBody>
      </p:sp>
      <p:sp>
        <p:nvSpPr>
          <p:cNvPr id="8" name="Line 4"/>
          <p:cNvSpPr>
            <a:spLocks noChangeShapeType="1"/>
          </p:cNvSpPr>
          <p:nvPr/>
        </p:nvSpPr>
        <p:spPr bwMode="auto">
          <a:xfrm flipH="1">
            <a:off x="1066800" y="1288325"/>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854982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960C9-C58E-F992-AB26-C15CF3161CB0}"/>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CE8867B8-ED4D-E487-1443-E6AC233875F4}"/>
              </a:ext>
            </a:extLst>
          </p:cNvPr>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Project Narrative (pgs. 17-18)</a:t>
            </a:r>
          </a:p>
        </p:txBody>
      </p:sp>
      <p:sp>
        <p:nvSpPr>
          <p:cNvPr id="6148" name="Line 4">
            <a:extLst>
              <a:ext uri="{FF2B5EF4-FFF2-40B4-BE49-F238E27FC236}">
                <a16:creationId xmlns:a16="http://schemas.microsoft.com/office/drawing/2014/main" id="{92117C3A-60BD-20AF-4599-95A35002C15D}"/>
              </a:ext>
            </a:extLst>
          </p:cNvPr>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Slide Number Placeholder 5">
            <a:extLst>
              <a:ext uri="{FF2B5EF4-FFF2-40B4-BE49-F238E27FC236}">
                <a16:creationId xmlns:a16="http://schemas.microsoft.com/office/drawing/2014/main" id="{2E9380CD-802A-CF17-CD3B-DB2C12EA627E}"/>
              </a:ext>
            </a:extLst>
          </p:cNvPr>
          <p:cNvSpPr>
            <a:spLocks noGrp="1"/>
          </p:cNvSpPr>
          <p:nvPr>
            <p:ph type="sldNum" sz="quarter" idx="12"/>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fld id="{4537384E-86E4-45D8-B313-D6638C7ED0DF}" type="slidenum">
              <a:rPr kumimoji="0" lang="en-US" sz="18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l" defTabSz="914186"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3" name="TextBox 2">
            <a:extLst>
              <a:ext uri="{FF2B5EF4-FFF2-40B4-BE49-F238E27FC236}">
                <a16:creationId xmlns:a16="http://schemas.microsoft.com/office/drawing/2014/main" id="{DEA19CD6-93BE-D0EB-2ACE-A31ADC8C96DD}"/>
              </a:ext>
            </a:extLst>
          </p:cNvPr>
          <p:cNvSpPr txBox="1"/>
          <p:nvPr/>
        </p:nvSpPr>
        <p:spPr>
          <a:xfrm>
            <a:off x="937846" y="1027962"/>
            <a:ext cx="7268308" cy="2739211"/>
          </a:xfrm>
          <a:prstGeom prst="rect">
            <a:avLst/>
          </a:prstGeom>
          <a:noFill/>
        </p:spPr>
        <p:txBody>
          <a:bodyPr wrap="square">
            <a:spAutoFit/>
          </a:bodyPr>
          <a:lstStyle/>
          <a:p>
            <a:pPr marL="342900" marR="0" lvl="0" indent="-342900" algn="just" defTabSz="914186" rtl="0" eaLnBrk="1" fontAlgn="auto" latinLnBrk="0" hangingPunct="1">
              <a:lnSpc>
                <a:spcPct val="100000"/>
              </a:lnSpc>
              <a:spcBef>
                <a:spcPts val="0"/>
              </a:spcBef>
              <a:spcAft>
                <a:spcPts val="0"/>
              </a:spcAft>
              <a:buClrTx/>
              <a:buSzTx/>
              <a:buFontTx/>
              <a:buAutoNum type="alphaUcPeriod" startAt="3"/>
              <a:tabLst/>
              <a:defRPr/>
            </a:pPr>
            <a:r>
              <a:rPr lang="en-US" b="1" dirty="0">
                <a:latin typeface="Aptos" panose="020B0004020202020204" pitchFamily="34" charset="0"/>
              </a:rPr>
              <a:t>Project Description </a:t>
            </a:r>
          </a:p>
          <a:p>
            <a:pPr marL="342900" marR="0" lvl="0" indent="-342900" algn="just" defTabSz="914186" rtl="0" eaLnBrk="1" fontAlgn="auto" latinLnBrk="0" hangingPunct="1">
              <a:lnSpc>
                <a:spcPct val="100000"/>
              </a:lnSpc>
              <a:spcBef>
                <a:spcPts val="0"/>
              </a:spcBef>
              <a:spcAft>
                <a:spcPts val="0"/>
              </a:spcAft>
              <a:buClrTx/>
              <a:buSzTx/>
              <a:buFontTx/>
              <a:buAutoNum type="alphaUcPeriod" startAt="3"/>
              <a:tabLst/>
              <a:defRPr/>
            </a:pPr>
            <a:endParaRPr lang="en-US" sz="1000" b="1" dirty="0">
              <a:latin typeface="Aptos" panose="020B0004020202020204" pitchFamily="34" charset="0"/>
            </a:endParaRPr>
          </a:p>
          <a:p>
            <a:pPr marL="0" marR="0" lvl="0" indent="0" algn="just" defTabSz="914186" rtl="0" eaLnBrk="1" fontAlgn="auto" latinLnBrk="0" hangingPunct="1">
              <a:lnSpc>
                <a:spcPct val="100000"/>
              </a:lnSpc>
              <a:spcBef>
                <a:spcPts val="0"/>
              </a:spcBef>
              <a:spcAft>
                <a:spcPts val="0"/>
              </a:spcAft>
              <a:buClrTx/>
              <a:buSzTx/>
              <a:buFontTx/>
              <a:buNone/>
              <a:tabLst/>
              <a:defRPr/>
            </a:pPr>
            <a:r>
              <a:rPr lang="en-US" b="1" dirty="0">
                <a:latin typeface="Aptos" panose="020B0004020202020204" pitchFamily="34" charset="0"/>
              </a:rPr>
              <a:t>	</a:t>
            </a:r>
            <a:r>
              <a:rPr lang="en-US" dirty="0">
                <a:latin typeface="Aptos" panose="020B0004020202020204" pitchFamily="34" charset="0"/>
              </a:rPr>
              <a:t>1. Outline the process measures and targets to be used to 	track grant funds that will support the school to provide 	interventions and 	supports integral to a multi-tiered school-	based behavioral health program, including but not limited 	to, teacher and parent consultation; whole classroom delivery 	of evidence-based manualized curriculum; social skills- 	building and problem-solving groups; school team meetings; 	care coordination, and crisis management.</a:t>
            </a:r>
            <a:endParaRPr kumimoji="0" lang="en-US" b="0" i="0" u="none" strike="noStrike" kern="1200" cap="none" spc="0" normalizeH="0" baseline="0" noProof="0" dirty="0">
              <a:ln>
                <a:noFill/>
              </a:ln>
              <a:solidFill>
                <a:srgbClr val="000000"/>
              </a:solidFill>
              <a:effectLst/>
              <a:uLnTx/>
              <a:uFillTx/>
              <a:latin typeface="Aptos" panose="020B0004020202020204" pitchFamily="34" charset="0"/>
            </a:endParaRPr>
          </a:p>
        </p:txBody>
      </p:sp>
    </p:spTree>
    <p:extLst>
      <p:ext uri="{BB962C8B-B14F-4D97-AF65-F5344CB8AC3E}">
        <p14:creationId xmlns:p14="http://schemas.microsoft.com/office/powerpoint/2010/main" val="61755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25456"/>
            <a:ext cx="8229600" cy="1143000"/>
          </a:xfrm>
        </p:spPr>
        <p:txBody>
          <a:bodyPr/>
          <a:lstStyle/>
          <a:p>
            <a:pPr eaLnBrk="1" hangingPunct="1"/>
            <a:r>
              <a:rPr lang="en-US" altLang="en-US" sz="2400" b="1" dirty="0">
                <a:latin typeface="Aptos" panose="020B0004020202020204" pitchFamily="34" charset="0"/>
              </a:rPr>
              <a:t>Evaluation Criteria (pgs. 23-24)</a:t>
            </a:r>
          </a:p>
        </p:txBody>
      </p:sp>
      <p:sp>
        <p:nvSpPr>
          <p:cNvPr id="3075" name="Rectangle 3"/>
          <p:cNvSpPr>
            <a:spLocks noGrp="1" noChangeArrowheads="1"/>
          </p:cNvSpPr>
          <p:nvPr>
            <p:ph type="body" idx="1"/>
          </p:nvPr>
        </p:nvSpPr>
        <p:spPr>
          <a:xfrm>
            <a:off x="402700" y="917532"/>
            <a:ext cx="8077200" cy="4981532"/>
          </a:xfrm>
        </p:spPr>
        <p:txBody>
          <a:bodyPr/>
          <a:lstStyle/>
          <a:p>
            <a:pPr marL="0" indent="0">
              <a:buNone/>
            </a:pPr>
            <a:endParaRPr lang="en-US" sz="1400" dirty="0">
              <a:ea typeface="Cambria" panose="02040503050406030204" pitchFamily="18" charset="0"/>
            </a:endParaRPr>
          </a:p>
          <a:p>
            <a:pPr marL="0" indent="0" algn="just">
              <a:buNone/>
            </a:pPr>
            <a:endParaRPr lang="en-US" sz="1600" dirty="0">
              <a:latin typeface="Aptos" panose="020B0004020202020204" pitchFamily="34" charset="0"/>
            </a:endParaRPr>
          </a:p>
          <a:p>
            <a:pPr algn="just">
              <a:buFont typeface="Wingdings" panose="05000000000000000000" pitchFamily="2" charset="2"/>
              <a:buChar char="q"/>
            </a:pPr>
            <a:r>
              <a:rPr lang="en-US" sz="1800" dirty="0">
                <a:latin typeface="Aptos" panose="020B0004020202020204" pitchFamily="34" charset="0"/>
              </a:rPr>
              <a:t>Indicators have been developed for each review criterion to assist the applicant in presenting pertinent information and to provide the reviewer with a standard for evaluation. The five review criteria are outlined below with specific detail and scoring points. These criteria are the basis upon which the reviewers will evaluate the application. The entire proposal will be considered during objective review. </a:t>
            </a:r>
            <a:endParaRPr lang="en-US" sz="1800" dirty="0">
              <a:latin typeface="Aptos" panose="020B0004020202020204" pitchFamily="34" charset="0"/>
              <a:ea typeface="Cambria" panose="02040503050406030204" pitchFamily="18" charset="0"/>
            </a:endParaRPr>
          </a:p>
        </p:txBody>
      </p:sp>
      <p:sp>
        <p:nvSpPr>
          <p:cNvPr id="6148" name="Line 4"/>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21</a:t>
            </a:fld>
            <a:endParaRPr lang="en-US" dirty="0"/>
          </a:p>
        </p:txBody>
      </p:sp>
    </p:spTree>
    <p:extLst>
      <p:ext uri="{BB962C8B-B14F-4D97-AF65-F5344CB8AC3E}">
        <p14:creationId xmlns:p14="http://schemas.microsoft.com/office/powerpoint/2010/main" val="265033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8CAFC-A3BC-0230-B38B-AE8CAE4154AB}"/>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E2622259-E67A-8136-8F0E-1EBC6D9FC3F2}"/>
              </a:ext>
            </a:extLst>
          </p:cNvPr>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Evaluation Criteria (Cont’d)</a:t>
            </a:r>
          </a:p>
        </p:txBody>
      </p:sp>
      <p:sp>
        <p:nvSpPr>
          <p:cNvPr id="3075" name="Rectangle 3">
            <a:extLst>
              <a:ext uri="{FF2B5EF4-FFF2-40B4-BE49-F238E27FC236}">
                <a16:creationId xmlns:a16="http://schemas.microsoft.com/office/drawing/2014/main" id="{C36F9DCC-ADF1-2837-825E-626700154EC5}"/>
              </a:ext>
            </a:extLst>
          </p:cNvPr>
          <p:cNvSpPr>
            <a:spLocks noGrp="1" noChangeArrowheads="1"/>
          </p:cNvSpPr>
          <p:nvPr>
            <p:ph type="body" idx="1"/>
          </p:nvPr>
        </p:nvSpPr>
        <p:spPr>
          <a:xfrm>
            <a:off x="457200" y="560344"/>
            <a:ext cx="8153400" cy="4981532"/>
          </a:xfrm>
        </p:spPr>
        <p:txBody>
          <a:bodyPr/>
          <a:lstStyle/>
          <a:p>
            <a:pPr marL="0" lvl="1" indent="0">
              <a:buNone/>
            </a:pPr>
            <a:r>
              <a:rPr lang="en-US" sz="1400" b="1" dirty="0">
                <a:latin typeface="Aptos" panose="020B0004020202020204" pitchFamily="34" charset="0"/>
              </a:rPr>
              <a:t>Criterion 1: Capacity (Corresponds to Organizational Capacity Section) – 20 points </a:t>
            </a:r>
          </a:p>
          <a:p>
            <a:pPr marL="0" lvl="1" indent="0">
              <a:buNone/>
            </a:pPr>
            <a:r>
              <a:rPr lang="en-US" sz="1400" dirty="0">
                <a:latin typeface="Aptos" panose="020B0004020202020204" pitchFamily="34" charset="0"/>
              </a:rPr>
              <a:t>Applicants should: </a:t>
            </a:r>
          </a:p>
          <a:p>
            <a:pPr marL="228600" lvl="1" indent="-228600">
              <a:buAutoNum type="arabicPeriod"/>
            </a:pPr>
            <a:r>
              <a:rPr lang="en-US" sz="1400" dirty="0">
                <a:latin typeface="Aptos" panose="020B0004020202020204" pitchFamily="34" charset="0"/>
              </a:rPr>
              <a:t>The applicant identified the staff member responsible for maintaining services and oversight and provided organizational chart. </a:t>
            </a:r>
            <a:r>
              <a:rPr lang="en-US" sz="1400" b="1" dirty="0">
                <a:latin typeface="Aptos" panose="020B0004020202020204" pitchFamily="34" charset="0"/>
              </a:rPr>
              <a:t>(10 points) </a:t>
            </a:r>
          </a:p>
          <a:p>
            <a:pPr marL="228600" lvl="1" indent="-228600">
              <a:buAutoNum type="arabicPeriod"/>
            </a:pPr>
            <a:r>
              <a:rPr lang="en-US" sz="1400" dirty="0">
                <a:latin typeface="Aptos" panose="020B0004020202020204" pitchFamily="34" charset="0"/>
              </a:rPr>
              <a:t>The applicant identified the licensed clinician and licensed, clinical supervisor in alignment with the clinician's licensing board's requirements, the credentials, responsibilities and roles of persons who will implement the school behavioral health program. Included position descriptions, copies of licenses, and resumes for the identified individuals. If staffing is not yet established, discussed the plan to ensure staff are in place by November 15, 2025. </a:t>
            </a:r>
            <a:r>
              <a:rPr lang="en-US" sz="1400" b="1" dirty="0">
                <a:latin typeface="Aptos" panose="020B0004020202020204" pitchFamily="34" charset="0"/>
              </a:rPr>
              <a:t>(10 points) </a:t>
            </a:r>
          </a:p>
          <a:p>
            <a:pPr marL="0" lvl="1" indent="0">
              <a:buNone/>
            </a:pPr>
            <a:endParaRPr lang="en-US" sz="800" b="1" dirty="0">
              <a:latin typeface="Aptos" panose="020B0004020202020204" pitchFamily="34" charset="0"/>
            </a:endParaRPr>
          </a:p>
          <a:p>
            <a:pPr marL="285750" marR="0" indent="-228600" eaLnBrk="0" fontAlgn="base" hangingPunct="0">
              <a:lnSpc>
                <a:spcPct val="115000"/>
              </a:lnSpc>
              <a:spcBef>
                <a:spcPts val="0"/>
              </a:spcBef>
              <a:spcAft>
                <a:spcPts val="800"/>
              </a:spcAft>
              <a:buNone/>
            </a:pPr>
            <a:r>
              <a:rPr lang="en-US" sz="1400" b="1" dirty="0">
                <a:latin typeface="Aptos" panose="020B0004020202020204" pitchFamily="34" charset="0"/>
              </a:rPr>
              <a:t>Criterion 2: Need (Corresponds to Project Need Section) – 60 points </a:t>
            </a:r>
          </a:p>
          <a:p>
            <a:pPr marL="285750" marR="0" indent="-228600" eaLnBrk="0" fontAlgn="base" hangingPunct="0">
              <a:spcBef>
                <a:spcPts val="0"/>
              </a:spcBef>
              <a:spcAft>
                <a:spcPts val="0"/>
              </a:spcAft>
              <a:buNone/>
            </a:pPr>
            <a:r>
              <a:rPr lang="en-US" sz="14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The applicant described the understanding of clinical supervision structure, supervisor capacity to provide supervision, and the importance of the license of supervisor aligning with the clinician's licensing board's requirements. </a:t>
            </a:r>
            <a:r>
              <a:rPr lang="en-US" sz="14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(10 points)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eaLnBrk="0" fontAlgn="base" hangingPunct="0">
              <a:spcBef>
                <a:spcPts val="335"/>
              </a:spcBef>
              <a:spcAft>
                <a:spcPts val="0"/>
              </a:spcAft>
              <a:buNone/>
            </a:pPr>
            <a:r>
              <a:rPr lang="en-US" sz="14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2. 	The applicant described the school’s strategies for implementing the      school behavioral health services utilizing a culturally and linguistically competent approach. </a:t>
            </a:r>
            <a:r>
              <a:rPr lang="en-US" sz="14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(10 points)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eaLnBrk="0" fontAlgn="base" hangingPunct="0">
              <a:spcBef>
                <a:spcPts val="335"/>
              </a:spcBef>
              <a:spcAft>
                <a:spcPts val="0"/>
              </a:spcAft>
              <a:buNone/>
            </a:pPr>
            <a:r>
              <a:rPr lang="en-US" sz="1200" kern="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4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The applicant described the school’s experience complying with    submitting required outcome data and tools. </a:t>
            </a:r>
            <a:r>
              <a:rPr lang="en-US" sz="14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(10 points)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indent="-228600" eaLnBrk="0" fontAlgn="base" hangingPunct="0">
              <a:spcBef>
                <a:spcPts val="335"/>
              </a:spcBef>
              <a:spcAft>
                <a:spcPts val="0"/>
              </a:spcAft>
              <a:buNone/>
            </a:pPr>
            <a:r>
              <a:rPr lang="en-US" sz="14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The applicant described a plan to address promotion of mental health  literacy and why there is a need to enhance mental health literacy in students and their parents/caregivers. </a:t>
            </a:r>
            <a:r>
              <a:rPr lang="en-US" sz="14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(10 points)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indent="-228600" eaLnBrk="0" fontAlgn="base" hangingPunct="0">
              <a:spcBef>
                <a:spcPts val="335"/>
              </a:spcBef>
              <a:spcAft>
                <a:spcPts val="0"/>
              </a:spcAft>
              <a:buNone/>
            </a:pPr>
            <a:r>
              <a:rPr lang="en-US" sz="14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  The applicant described the major school behavioral health challenges currently facing students and identify targeted strategies to address those school behavioral health challenges. </a:t>
            </a:r>
            <a:r>
              <a:rPr lang="en-US" sz="14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(10 points)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indent="-228600" eaLnBrk="0" fontAlgn="base" hangingPunct="0">
              <a:spcBef>
                <a:spcPts val="335"/>
              </a:spcBef>
              <a:spcAft>
                <a:spcPts val="0"/>
              </a:spcAft>
              <a:buNone/>
            </a:pPr>
            <a:r>
              <a:rPr lang="en-US" sz="14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6. The applicant described a plan designed to enhance students' feelings of  connection to their peers, teachers, and the school community. </a:t>
            </a:r>
            <a:r>
              <a:rPr lang="en-US" sz="14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(10 points)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buNone/>
            </a:pPr>
            <a:endParaRPr lang="en-US" sz="1400" b="1" dirty="0">
              <a:latin typeface="Aptos" panose="020B0004020202020204" pitchFamily="34" charset="0"/>
            </a:endParaRPr>
          </a:p>
          <a:p>
            <a:pPr marL="0" lvl="1" indent="0">
              <a:buNone/>
            </a:pPr>
            <a:endParaRPr lang="en-US" sz="1400" b="1" dirty="0">
              <a:latin typeface="Aptos" panose="020B0004020202020204" pitchFamily="34" charset="0"/>
            </a:endParaRPr>
          </a:p>
        </p:txBody>
      </p:sp>
      <p:sp>
        <p:nvSpPr>
          <p:cNvPr id="6148" name="Line 4">
            <a:extLst>
              <a:ext uri="{FF2B5EF4-FFF2-40B4-BE49-F238E27FC236}">
                <a16:creationId xmlns:a16="http://schemas.microsoft.com/office/drawing/2014/main" id="{D7937673-FF28-E64D-9423-DF4953BE39E9}"/>
              </a:ext>
            </a:extLst>
          </p:cNvPr>
          <p:cNvSpPr>
            <a:spLocks noChangeShapeType="1"/>
          </p:cNvSpPr>
          <p:nvPr/>
        </p:nvSpPr>
        <p:spPr bwMode="auto">
          <a:xfrm flipH="1">
            <a:off x="1028700" y="56034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Slide Number Placeholder 5">
            <a:extLst>
              <a:ext uri="{FF2B5EF4-FFF2-40B4-BE49-F238E27FC236}">
                <a16:creationId xmlns:a16="http://schemas.microsoft.com/office/drawing/2014/main" id="{E7B29212-D737-022A-0B45-A8BEF89A9006}"/>
              </a:ext>
            </a:extLst>
          </p:cNvPr>
          <p:cNvSpPr>
            <a:spLocks noGrp="1"/>
          </p:cNvSpPr>
          <p:nvPr>
            <p:ph type="sldNum" sz="quarter" idx="12"/>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fld id="{4537384E-86E4-45D8-B313-D6638C7ED0DF}" type="slidenum">
              <a:rPr kumimoji="0" lang="en-US" sz="18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l" defTabSz="914186"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3234769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78FA1-F4E3-DBC8-6E7B-C631A2A7A03C}"/>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BB694C28-D886-1136-E57B-754D23911070}"/>
              </a:ext>
            </a:extLst>
          </p:cNvPr>
          <p:cNvSpPr>
            <a:spLocks noGrp="1" noChangeArrowheads="1"/>
          </p:cNvSpPr>
          <p:nvPr>
            <p:ph type="title"/>
          </p:nvPr>
        </p:nvSpPr>
        <p:spPr>
          <a:xfrm>
            <a:off x="457200" y="-139743"/>
            <a:ext cx="8229600" cy="1143000"/>
          </a:xfrm>
        </p:spPr>
        <p:txBody>
          <a:bodyPr/>
          <a:lstStyle/>
          <a:p>
            <a:pPr eaLnBrk="1" hangingPunct="1"/>
            <a:r>
              <a:rPr lang="en-US" altLang="en-US" sz="2400" b="1" dirty="0">
                <a:latin typeface="Aptos" panose="020B0004020202020204" pitchFamily="34" charset="0"/>
              </a:rPr>
              <a:t>Evaluation Criteria (Cont’d)</a:t>
            </a:r>
          </a:p>
        </p:txBody>
      </p:sp>
      <p:sp>
        <p:nvSpPr>
          <p:cNvPr id="3075" name="Rectangle 3">
            <a:extLst>
              <a:ext uri="{FF2B5EF4-FFF2-40B4-BE49-F238E27FC236}">
                <a16:creationId xmlns:a16="http://schemas.microsoft.com/office/drawing/2014/main" id="{8EA4D64E-05C2-A141-10EC-2F42A19832AF}"/>
              </a:ext>
            </a:extLst>
          </p:cNvPr>
          <p:cNvSpPr>
            <a:spLocks noGrp="1" noChangeArrowheads="1"/>
          </p:cNvSpPr>
          <p:nvPr>
            <p:ph type="body" idx="1"/>
          </p:nvPr>
        </p:nvSpPr>
        <p:spPr>
          <a:xfrm>
            <a:off x="457200" y="938234"/>
            <a:ext cx="8229600" cy="4981532"/>
          </a:xfrm>
        </p:spPr>
        <p:txBody>
          <a:bodyPr/>
          <a:lstStyle/>
          <a:p>
            <a:pPr marL="0" marR="0" lvl="1"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ptos" panose="020B0004020202020204" pitchFamily="34" charset="0"/>
              </a:rPr>
              <a:t>Criterion 3: Strategic Approach (Corresponds to Project Description Section) – 10 points </a:t>
            </a:r>
          </a:p>
          <a:p>
            <a:pPr marL="342900" marR="0" lvl="1" indent="-342900" algn="just" defTabSz="914400" rtl="0" eaLnBrk="0" fontAlgn="base" latinLnBrk="0" hangingPunct="0">
              <a:lnSpc>
                <a:spcPct val="100000"/>
              </a:lnSpc>
              <a:spcBef>
                <a:spcPct val="20000"/>
              </a:spcBef>
              <a:spcAft>
                <a:spcPct val="0"/>
              </a:spcAft>
              <a:buClrTx/>
              <a:buSzTx/>
              <a:buFontTx/>
              <a:buAutoNum type="arabicPeriod"/>
              <a:tabLst/>
              <a:defRPr/>
            </a:pPr>
            <a:r>
              <a:rPr kumimoji="0" lang="en-US" sz="1600" b="0" i="0" u="none" strike="noStrike" kern="0" cap="none" spc="0" normalizeH="0" baseline="0" noProof="0" dirty="0">
                <a:ln>
                  <a:noFill/>
                </a:ln>
                <a:solidFill>
                  <a:srgbClr val="000000"/>
                </a:solidFill>
                <a:effectLst/>
                <a:uLnTx/>
                <a:uFillTx/>
                <a:latin typeface="Aptos" panose="020B0004020202020204" pitchFamily="34" charset="0"/>
              </a:rPr>
              <a:t>The applicant outlined the process measures and targets to be used to track grant funds that will support the school to provide interventions and supports integral to a multi-tiered school-based behavioral health program, including but not limited to, teacher and parent consultation; whole classroom delivery of evidence-based manualized curriculum; social skills- building and problem-solving groups; school team meetings; care coordination, and crisis management</a:t>
            </a:r>
            <a:r>
              <a:rPr kumimoji="0" lang="en-US" sz="1600" b="1" i="0" u="none" strike="noStrike" kern="0" cap="none" spc="0" normalizeH="0" baseline="0" noProof="0" dirty="0">
                <a:ln>
                  <a:noFill/>
                </a:ln>
                <a:solidFill>
                  <a:srgbClr val="000000"/>
                </a:solidFill>
                <a:effectLst/>
                <a:uLnTx/>
                <a:uFillTx/>
                <a:latin typeface="Aptos" panose="020B0004020202020204" pitchFamily="34" charset="0"/>
              </a:rPr>
              <a:t>. (10 points) </a:t>
            </a:r>
          </a:p>
          <a:p>
            <a:pPr marL="342900" marR="0" lvl="1" indent="-342900" algn="just" defTabSz="914400" rtl="0" eaLnBrk="0" fontAlgn="base" latinLnBrk="0" hangingPunct="0">
              <a:lnSpc>
                <a:spcPct val="100000"/>
              </a:lnSpc>
              <a:spcBef>
                <a:spcPct val="20000"/>
              </a:spcBef>
              <a:spcAft>
                <a:spcPct val="0"/>
              </a:spcAft>
              <a:buClrTx/>
              <a:buSzTx/>
              <a:buFontTx/>
              <a:buAutoNum type="arabicPeriod"/>
              <a:tabLst/>
              <a:defRPr/>
            </a:pPr>
            <a:endParaRPr kumimoji="0" lang="en-US" sz="1600" b="0" i="0" u="none" strike="noStrike" kern="0" cap="none" spc="0" normalizeH="0" baseline="0" noProof="0" dirty="0">
              <a:ln>
                <a:noFill/>
              </a:ln>
              <a:solidFill>
                <a:srgbClr val="000000"/>
              </a:solidFill>
              <a:effectLst/>
              <a:uLnTx/>
              <a:uFillTx/>
              <a:latin typeface="Aptos" panose="020B0004020202020204" pitchFamily="34" charset="0"/>
            </a:endParaRPr>
          </a:p>
          <a:p>
            <a:pPr marL="0" marR="0" lvl="1" indent="0" algn="just"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ptos" panose="020B0004020202020204" pitchFamily="34" charset="0"/>
              </a:rPr>
              <a:t>Criterion 4: Project Budget and Justification – 10 points </a:t>
            </a:r>
          </a:p>
          <a:p>
            <a:pPr marL="0" marR="0" lvl="1" indent="0" algn="just"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ptos" panose="020B0004020202020204" pitchFamily="34" charset="0"/>
              </a:rPr>
              <a:t>1. The applicant provided a line-item budget and budget narrative justification regarding the school's rate for Personnel, Prevention, Early Intervention activities (including sub-contractual agreements, or consultants, if applicable). </a:t>
            </a:r>
            <a:r>
              <a:rPr kumimoji="0" lang="en-US" sz="1600" b="1" i="0" u="none" strike="noStrike" kern="0" cap="none" spc="0" normalizeH="0" baseline="0" noProof="0" dirty="0">
                <a:ln>
                  <a:noFill/>
                </a:ln>
                <a:solidFill>
                  <a:srgbClr val="000000"/>
                </a:solidFill>
                <a:effectLst/>
                <a:uLnTx/>
                <a:uFillTx/>
                <a:latin typeface="Aptos" panose="020B0004020202020204" pitchFamily="34" charset="0"/>
              </a:rPr>
              <a:t>(10 points)</a:t>
            </a:r>
            <a:endParaRPr kumimoji="0" lang="en-US" sz="16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endParaRPr>
          </a:p>
          <a:p>
            <a:pPr marL="0" lvl="1" indent="0">
              <a:buNone/>
            </a:pPr>
            <a:endParaRPr lang="en-US" sz="1400" dirty="0">
              <a:latin typeface="Aptos" panose="020B0004020202020204" pitchFamily="34" charset="0"/>
            </a:endParaRPr>
          </a:p>
        </p:txBody>
      </p:sp>
      <p:sp>
        <p:nvSpPr>
          <p:cNvPr id="6148" name="Line 4">
            <a:extLst>
              <a:ext uri="{FF2B5EF4-FFF2-40B4-BE49-F238E27FC236}">
                <a16:creationId xmlns:a16="http://schemas.microsoft.com/office/drawing/2014/main" id="{26A9C5C8-A208-EADD-4251-DB2965232AE7}"/>
              </a:ext>
            </a:extLst>
          </p:cNvPr>
          <p:cNvSpPr>
            <a:spLocks noChangeShapeType="1"/>
          </p:cNvSpPr>
          <p:nvPr/>
        </p:nvSpPr>
        <p:spPr bwMode="auto">
          <a:xfrm flipH="1">
            <a:off x="1028700" y="62463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Slide Number Placeholder 5">
            <a:extLst>
              <a:ext uri="{FF2B5EF4-FFF2-40B4-BE49-F238E27FC236}">
                <a16:creationId xmlns:a16="http://schemas.microsoft.com/office/drawing/2014/main" id="{94763351-3D6B-EE78-FBFA-A49B83E9564B}"/>
              </a:ext>
            </a:extLst>
          </p:cNvPr>
          <p:cNvSpPr>
            <a:spLocks noGrp="1"/>
          </p:cNvSpPr>
          <p:nvPr>
            <p:ph type="sldNum" sz="quarter" idx="12"/>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fld id="{4537384E-86E4-45D8-B313-D6638C7ED0DF}" type="slidenum">
              <a:rPr kumimoji="0" lang="en-US" sz="18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l" defTabSz="914186"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119739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9413"/>
            <a:ext cx="8229600" cy="1143000"/>
          </a:xfrm>
        </p:spPr>
        <p:txBody>
          <a:bodyPr/>
          <a:lstStyle/>
          <a:p>
            <a:pPr eaLnBrk="1" hangingPunct="1"/>
            <a:r>
              <a:rPr lang="en-US" altLang="en-US" sz="2400" b="1" dirty="0">
                <a:latin typeface="Aptos" panose="020B0004020202020204" pitchFamily="34" charset="0"/>
              </a:rPr>
              <a:t>Application Scoring (pgs. 24-25)</a:t>
            </a:r>
          </a:p>
        </p:txBody>
      </p:sp>
      <p:sp>
        <p:nvSpPr>
          <p:cNvPr id="6148" name="Line 4"/>
          <p:cNvSpPr>
            <a:spLocks noChangeShapeType="1"/>
          </p:cNvSpPr>
          <p:nvPr/>
        </p:nvSpPr>
        <p:spPr bwMode="auto">
          <a:xfrm flipH="1">
            <a:off x="1066800" y="67640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24</a:t>
            </a:fld>
            <a:endParaRPr lang="en-US" dirty="0"/>
          </a:p>
        </p:txBody>
      </p:sp>
      <p:sp>
        <p:nvSpPr>
          <p:cNvPr id="3" name="TextBox 2">
            <a:extLst>
              <a:ext uri="{FF2B5EF4-FFF2-40B4-BE49-F238E27FC236}">
                <a16:creationId xmlns:a16="http://schemas.microsoft.com/office/drawing/2014/main" id="{4A20026E-3771-01A8-6501-65383E162025}"/>
              </a:ext>
            </a:extLst>
          </p:cNvPr>
          <p:cNvSpPr txBox="1"/>
          <p:nvPr/>
        </p:nvSpPr>
        <p:spPr>
          <a:xfrm>
            <a:off x="1066800" y="905006"/>
            <a:ext cx="7182394" cy="4832092"/>
          </a:xfrm>
          <a:prstGeom prst="rect">
            <a:avLst/>
          </a:prstGeom>
          <a:noFill/>
        </p:spPr>
        <p:txBody>
          <a:bodyPr wrap="square">
            <a:spAutoFit/>
          </a:bodyPr>
          <a:lstStyle/>
          <a:p>
            <a:r>
              <a:rPr lang="en-US" sz="1400" b="1" dirty="0">
                <a:latin typeface="Aptos" panose="020B0004020202020204" pitchFamily="34" charset="0"/>
              </a:rPr>
              <a:t>Pre-Screening Technical Review </a:t>
            </a:r>
          </a:p>
          <a:p>
            <a:r>
              <a:rPr lang="en-US" sz="1400" dirty="0">
                <a:latin typeface="Aptos" panose="020B0004020202020204" pitchFamily="34" charset="0"/>
              </a:rPr>
              <a:t>All submitted applications will initially be reviewed by DBH Grants Management Office personnel for completeness, formatting, and eligibility requirements prior to being forwarded to the review panel. Applications that did not adhere to the complete guidance, formatting provided, and eligibility requirements will be considered </a:t>
            </a:r>
            <a:r>
              <a:rPr lang="en-US" sz="1400" b="1" dirty="0">
                <a:latin typeface="Aptos" panose="020B0004020202020204" pitchFamily="34" charset="0"/>
              </a:rPr>
              <a:t>“Incomplete”</a:t>
            </a:r>
            <a:r>
              <a:rPr lang="en-US" sz="1400" dirty="0">
                <a:latin typeface="Aptos" panose="020B0004020202020204" pitchFamily="34" charset="0"/>
              </a:rPr>
              <a:t>, </a:t>
            </a:r>
            <a:r>
              <a:rPr lang="en-US" sz="1400" b="1" dirty="0">
                <a:latin typeface="Aptos" panose="020B0004020202020204" pitchFamily="34" charset="0"/>
              </a:rPr>
              <a:t>and will not advance to be reviewed</a:t>
            </a:r>
            <a:r>
              <a:rPr lang="en-US" sz="1400" dirty="0">
                <a:latin typeface="Aptos" panose="020B0004020202020204" pitchFamily="34" charset="0"/>
              </a:rPr>
              <a:t>. You may not request updates to this process, as DBH will notify applicants of all results after the review panel has closed. </a:t>
            </a:r>
          </a:p>
          <a:p>
            <a:endParaRPr lang="en-US" sz="1400" dirty="0">
              <a:latin typeface="Aptos" panose="020B0004020202020204" pitchFamily="34" charset="0"/>
            </a:endParaRPr>
          </a:p>
          <a:p>
            <a:r>
              <a:rPr lang="en-US" sz="1400" b="1" dirty="0">
                <a:latin typeface="Aptos" panose="020B0004020202020204" pitchFamily="34" charset="0"/>
              </a:rPr>
              <a:t>Review Panel </a:t>
            </a:r>
          </a:p>
          <a:p>
            <a:r>
              <a:rPr lang="en-US" sz="1400" dirty="0">
                <a:latin typeface="Aptos" panose="020B0004020202020204" pitchFamily="34" charset="0"/>
              </a:rPr>
              <a:t>The review panel will be composed of neutral, qualified, professional individuals who have been selected for their unique experiences in behavioral health fields, and the administrative requirements mandated by the source of funds, as applicable. The panel will review, score and rank each applicant’s proposal based on the criteria outlined in the RFA. Reviewers are required to provide a summary of strengths and weaknesses found in the application.</a:t>
            </a:r>
          </a:p>
          <a:p>
            <a:endParaRPr lang="en-US" sz="1400" dirty="0">
              <a:latin typeface="Aptos" panose="020B0004020202020204" pitchFamily="34" charset="0"/>
            </a:endParaRPr>
          </a:p>
          <a:p>
            <a:r>
              <a:rPr lang="en-US" sz="1400" b="1" dirty="0">
                <a:latin typeface="Aptos" panose="020B0004020202020204" pitchFamily="34" charset="0"/>
              </a:rPr>
              <a:t>Internal Review Panel </a:t>
            </a:r>
          </a:p>
          <a:p>
            <a:r>
              <a:rPr lang="en-US" sz="1400" dirty="0">
                <a:latin typeface="Aptos" panose="020B0004020202020204" pitchFamily="34" charset="0"/>
              </a:rPr>
              <a:t>DBH program managers will evaluate the individual and summary recommendations of the review panel. Program Managers will weigh the results of the review panel against other factors such as but not limited to; a past performance review, risk assessment and eligibility assessment, including a review of assurances and certification, and business documents submitted by the applicant, as required in the RFA in making the final decision.</a:t>
            </a:r>
          </a:p>
        </p:txBody>
      </p:sp>
    </p:spTree>
    <p:extLst>
      <p:ext uri="{BB962C8B-B14F-4D97-AF65-F5344CB8AC3E}">
        <p14:creationId xmlns:p14="http://schemas.microsoft.com/office/powerpoint/2010/main" val="347036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7804" y="2898646"/>
            <a:ext cx="4598212" cy="2955994"/>
          </a:xfrm>
          <a:prstGeom prst="rect">
            <a:avLst/>
          </a:prstGeom>
        </p:spPr>
      </p:pic>
      <p:sp>
        <p:nvSpPr>
          <p:cNvPr id="2" name="Title 1"/>
          <p:cNvSpPr>
            <a:spLocks noGrp="1"/>
          </p:cNvSpPr>
          <p:nvPr>
            <p:ph type="ctrTitle" idx="4294967295"/>
          </p:nvPr>
        </p:nvSpPr>
        <p:spPr>
          <a:xfrm>
            <a:off x="1143000" y="396987"/>
            <a:ext cx="6858000" cy="1790700"/>
          </a:xfrm>
        </p:spPr>
        <p:txBody>
          <a:bodyPr/>
          <a:lstStyle/>
          <a:p>
            <a:r>
              <a:rPr lang="en-US" sz="3600" b="1" dirty="0">
                <a:latin typeface="Aptos" panose="020B0004020202020204" pitchFamily="34" charset="0"/>
              </a:rPr>
              <a:t>Successful Packaging</a:t>
            </a:r>
          </a:p>
        </p:txBody>
      </p:sp>
    </p:spTree>
    <p:extLst>
      <p:ext uri="{BB962C8B-B14F-4D97-AF65-F5344CB8AC3E}">
        <p14:creationId xmlns:p14="http://schemas.microsoft.com/office/powerpoint/2010/main" val="2975170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Proposal Format and Content</a:t>
            </a:r>
          </a:p>
        </p:txBody>
      </p:sp>
      <p:sp>
        <p:nvSpPr>
          <p:cNvPr id="8195" name="Content Placeholder 2"/>
          <p:cNvSpPr>
            <a:spLocks noGrp="1"/>
          </p:cNvSpPr>
          <p:nvPr>
            <p:ph idx="1"/>
          </p:nvPr>
        </p:nvSpPr>
        <p:spPr>
          <a:xfrm>
            <a:off x="1066800" y="930058"/>
            <a:ext cx="7190990" cy="3643059"/>
          </a:xfrm>
        </p:spPr>
        <p:txBody>
          <a:bodyPr/>
          <a:lstStyle/>
          <a:p>
            <a:pPr marL="0" indent="0">
              <a:buNone/>
            </a:pPr>
            <a:r>
              <a:rPr lang="en-US" sz="1800" b="1" dirty="0"/>
              <a:t> </a:t>
            </a:r>
            <a:endParaRPr lang="en-US" sz="1800" dirty="0"/>
          </a:p>
          <a:p>
            <a:pPr marL="642848" lvl="1" indent="-257175">
              <a:buFont typeface="+mj-lt"/>
              <a:buAutoNum type="arabicPeriod"/>
            </a:pPr>
            <a:r>
              <a:rPr lang="en-US" sz="1400" dirty="0">
                <a:latin typeface="Aptos" panose="020B0004020202020204" pitchFamily="34" charset="0"/>
                <a:ea typeface="Cambria" panose="02040503050406030204" pitchFamily="18" charset="0"/>
              </a:rPr>
              <a:t>Notice of Eligibility and Experience Requirements (Attachment A) (Fillable-Word)</a:t>
            </a:r>
          </a:p>
          <a:p>
            <a:pPr marL="642848" lvl="1" indent="-257175">
              <a:buFont typeface="+mj-lt"/>
              <a:buAutoNum type="arabicPeriod"/>
            </a:pPr>
            <a:r>
              <a:rPr lang="en-US" sz="1400" dirty="0">
                <a:latin typeface="Aptos" panose="020B0004020202020204" pitchFamily="34" charset="0"/>
                <a:ea typeface="Cambria" panose="02040503050406030204" pitchFamily="18" charset="0"/>
              </a:rPr>
              <a:t>Applicant Profile &amp; Abstract (Attachment C) (Fillable-Word)</a:t>
            </a:r>
          </a:p>
          <a:p>
            <a:pPr marL="642848" lvl="1" indent="-257175">
              <a:buFont typeface="+mj-lt"/>
              <a:buAutoNum type="arabicPeriod"/>
            </a:pPr>
            <a:r>
              <a:rPr lang="en-US" sz="1400" dirty="0">
                <a:latin typeface="Aptos" panose="020B0004020202020204" pitchFamily="34" charset="0"/>
                <a:ea typeface="Cambria" panose="02040503050406030204" pitchFamily="18" charset="0"/>
              </a:rPr>
              <a:t>Table of Contents</a:t>
            </a:r>
          </a:p>
          <a:p>
            <a:pPr marL="642848" lvl="1" indent="-257175">
              <a:buFont typeface="+mj-lt"/>
              <a:buAutoNum type="arabicPeriod"/>
            </a:pPr>
            <a:r>
              <a:rPr lang="en-US" sz="1400" dirty="0">
                <a:latin typeface="Aptos" panose="020B0004020202020204" pitchFamily="34" charset="0"/>
                <a:ea typeface="Cambria" panose="02040503050406030204" pitchFamily="18" charset="0"/>
              </a:rPr>
              <a:t>Narrative </a:t>
            </a:r>
          </a:p>
          <a:p>
            <a:pPr marL="1285634" lvl="3" indent="-257175">
              <a:buFont typeface="+mj-lt"/>
              <a:buAutoNum type="alphaLcPeriod"/>
            </a:pPr>
            <a:r>
              <a:rPr lang="en-US" sz="1400" dirty="0">
                <a:latin typeface="Aptos" panose="020B0004020202020204" pitchFamily="34" charset="0"/>
                <a:ea typeface="Cambria" panose="02040503050406030204" pitchFamily="18" charset="0"/>
              </a:rPr>
              <a:t>Administrative</a:t>
            </a:r>
          </a:p>
          <a:p>
            <a:pPr marL="1285634" lvl="3" indent="-257175">
              <a:buFont typeface="+mj-lt"/>
              <a:buAutoNum type="alphaLcPeriod"/>
            </a:pPr>
            <a:r>
              <a:rPr lang="en-US" sz="1400" dirty="0">
                <a:latin typeface="Aptos" panose="020B0004020202020204" pitchFamily="34" charset="0"/>
                <a:ea typeface="Cambria" panose="02040503050406030204" pitchFamily="18" charset="0"/>
              </a:rPr>
              <a:t>Proposed Work Plan </a:t>
            </a:r>
          </a:p>
          <a:p>
            <a:pPr marL="1285634" lvl="3" indent="-257175">
              <a:buFont typeface="+mj-lt"/>
              <a:buAutoNum type="alphaLcPeriod"/>
            </a:pPr>
            <a:r>
              <a:rPr lang="en-US" sz="1400" dirty="0">
                <a:latin typeface="Aptos" panose="020B0004020202020204" pitchFamily="34" charset="0"/>
                <a:ea typeface="Cambria" panose="02040503050406030204" pitchFamily="18" charset="0"/>
              </a:rPr>
              <a:t>Fiscal and Financial Management</a:t>
            </a:r>
          </a:p>
          <a:p>
            <a:pPr marL="1285634" lvl="3" indent="-257175">
              <a:buFont typeface="+mj-lt"/>
              <a:buAutoNum type="alphaLcPeriod"/>
            </a:pPr>
            <a:r>
              <a:rPr lang="en-US" sz="1400" dirty="0">
                <a:latin typeface="Aptos" panose="020B0004020202020204" pitchFamily="34" charset="0"/>
                <a:ea typeface="Cambria" panose="02040503050406030204" pitchFamily="18" charset="0"/>
              </a:rPr>
              <a:t>Program Reporting</a:t>
            </a:r>
          </a:p>
          <a:p>
            <a:pPr marL="685730" lvl="1" indent="-385763" eaLnBrk="1" fontAlgn="auto" hangingPunct="1">
              <a:spcAft>
                <a:spcPts val="0"/>
              </a:spcAft>
              <a:buFont typeface="+mj-lt"/>
              <a:buAutoNum type="arabicPeriod"/>
              <a:defRPr/>
            </a:pPr>
            <a:r>
              <a:rPr lang="en-US" sz="1400" dirty="0">
                <a:latin typeface="Aptos" panose="020B0004020202020204" pitchFamily="34" charset="0"/>
                <a:ea typeface="Cambria" panose="02040503050406030204" pitchFamily="18" charset="0"/>
              </a:rPr>
              <a:t>Work Plan Template (Attachment D) (Fillable-PDF)</a:t>
            </a:r>
          </a:p>
          <a:p>
            <a:pPr marL="685730" lvl="1" indent="-385763" eaLnBrk="1" fontAlgn="auto" hangingPunct="1">
              <a:spcAft>
                <a:spcPts val="0"/>
              </a:spcAft>
              <a:buFont typeface="+mj-lt"/>
              <a:buAutoNum type="arabicPeriod"/>
              <a:defRPr/>
            </a:pPr>
            <a:r>
              <a:rPr lang="en-US" sz="1400" dirty="0">
                <a:latin typeface="Aptos" panose="020B0004020202020204" pitchFamily="34" charset="0"/>
                <a:ea typeface="Cambria" panose="02040503050406030204" pitchFamily="18" charset="0"/>
              </a:rPr>
              <a:t>Staffing Plan (Attachment E) (Fillable-PDF)</a:t>
            </a:r>
          </a:p>
          <a:p>
            <a:pPr marL="685730" lvl="1" indent="-385763" eaLnBrk="1" fontAlgn="auto" hangingPunct="1">
              <a:spcAft>
                <a:spcPts val="0"/>
              </a:spcAft>
              <a:buFont typeface="+mj-lt"/>
              <a:buAutoNum type="arabicPeriod"/>
              <a:defRPr/>
            </a:pPr>
            <a:r>
              <a:rPr lang="en-US" sz="1400" dirty="0">
                <a:latin typeface="Aptos" panose="020B0004020202020204" pitchFamily="34" charset="0"/>
                <a:ea typeface="Cambria" panose="02040503050406030204" pitchFamily="18" charset="0"/>
              </a:rPr>
              <a:t>Budget and Budget Justification (Attachment F) (Fillable-Excel)</a:t>
            </a:r>
          </a:p>
          <a:p>
            <a:pPr marL="685730" lvl="1" indent="-385763" eaLnBrk="1" fontAlgn="auto" hangingPunct="1">
              <a:spcAft>
                <a:spcPts val="0"/>
              </a:spcAft>
              <a:buFont typeface="+mj-lt"/>
              <a:buAutoNum type="arabicPeriod"/>
              <a:defRPr/>
            </a:pPr>
            <a:r>
              <a:rPr lang="en-US" sz="1400" dirty="0">
                <a:latin typeface="Aptos" panose="020B0004020202020204" pitchFamily="34" charset="0"/>
                <a:ea typeface="Cambria" panose="02040503050406030204" pitchFamily="18" charset="0"/>
              </a:rPr>
              <a:t>Required Documentation (see RFA pages 17 - 22) </a:t>
            </a:r>
          </a:p>
          <a:p>
            <a:pPr marL="685730" lvl="1" indent="-385763" eaLnBrk="1" fontAlgn="auto" hangingPunct="1">
              <a:spcAft>
                <a:spcPts val="0"/>
              </a:spcAft>
              <a:buFont typeface="+mj-lt"/>
              <a:buAutoNum type="arabicPeriod"/>
              <a:defRPr/>
            </a:pPr>
            <a:r>
              <a:rPr lang="en-US" sz="1400" dirty="0">
                <a:latin typeface="Aptos" panose="020B0004020202020204" pitchFamily="34" charset="0"/>
              </a:rPr>
              <a:t>Signed Attachments 2 – 8 (Fillable-PDF)</a:t>
            </a:r>
          </a:p>
          <a:p>
            <a:pPr marL="0" indent="0">
              <a:buNone/>
            </a:pPr>
            <a:endParaRPr lang="en-US" altLang="en-US" sz="1400" dirty="0">
              <a:solidFill>
                <a:srgbClr val="FF0000"/>
              </a:solidFill>
              <a:latin typeface="Aptos" panose="020B0004020202020204" pitchFamily="34" charset="0"/>
            </a:endParaRPr>
          </a:p>
          <a:p>
            <a:pPr marL="0" indent="0">
              <a:buNone/>
            </a:pPr>
            <a:endParaRPr lang="en-US" altLang="en-US" sz="1800" dirty="0">
              <a:solidFill>
                <a:srgbClr val="FF0000"/>
              </a:solidFill>
              <a:latin typeface="Calibri" panose="020F0502020204030204" pitchFamily="34" charset="0"/>
            </a:endParaRPr>
          </a:p>
          <a:p>
            <a:pPr marL="0" indent="0">
              <a:buNone/>
            </a:pPr>
            <a:endParaRPr lang="en-US" altLang="en-US" sz="1800" dirty="0">
              <a:solidFill>
                <a:srgbClr val="FF0000"/>
              </a:solidFill>
              <a:latin typeface="Calibri" panose="020F0502020204030204" pitchFamily="34" charset="0"/>
            </a:endParaRPr>
          </a:p>
          <a:p>
            <a:pPr marL="0" indent="0">
              <a:buNone/>
            </a:pPr>
            <a:endParaRPr lang="en-US" altLang="en-US" sz="1800" dirty="0">
              <a:solidFill>
                <a:srgbClr val="FF0000"/>
              </a:solidFill>
              <a:latin typeface="Calibri" panose="020F0502020204030204" pitchFamily="34" charset="0"/>
            </a:endParaRPr>
          </a:p>
          <a:p>
            <a:pPr lvl="1">
              <a:defRPr/>
            </a:pPr>
            <a:endParaRPr lang="en-US" sz="1800" dirty="0">
              <a:latin typeface="Calibri" panose="020F0502020204030204" pitchFamily="34" charset="0"/>
            </a:endParaRPr>
          </a:p>
        </p:txBody>
      </p:sp>
      <p:sp>
        <p:nvSpPr>
          <p:cNvPr id="23556"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26</a:t>
            </a:fld>
            <a:endParaRPr lang="en-US" dirty="0"/>
          </a:p>
        </p:txBody>
      </p:sp>
    </p:spTree>
    <p:extLst>
      <p:ext uri="{BB962C8B-B14F-4D97-AF65-F5344CB8AC3E}">
        <p14:creationId xmlns:p14="http://schemas.microsoft.com/office/powerpoint/2010/main" val="235446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Work Plan (Attachment D)</a:t>
            </a:r>
          </a:p>
        </p:txBody>
      </p:sp>
      <p:sp>
        <p:nvSpPr>
          <p:cNvPr id="25603" name="Content Placeholder 2"/>
          <p:cNvSpPr>
            <a:spLocks noGrp="1"/>
          </p:cNvSpPr>
          <p:nvPr>
            <p:ph idx="1"/>
          </p:nvPr>
        </p:nvSpPr>
        <p:spPr>
          <a:xfrm>
            <a:off x="940579" y="1209801"/>
            <a:ext cx="7146898" cy="505562"/>
          </a:xfrm>
        </p:spPr>
        <p:txBody>
          <a:bodyPr/>
          <a:lstStyle/>
          <a:p>
            <a:pPr marL="0" lvl="0" indent="0">
              <a:buNone/>
            </a:pPr>
            <a:r>
              <a:rPr lang="en-US" altLang="en-US" sz="1600" dirty="0">
                <a:latin typeface="Tw Cen MT" panose="020B0602020104020603" pitchFamily="34" charset="0"/>
              </a:rPr>
              <a:t>The work plan template (see Attachment D) provided DBH is required.</a:t>
            </a:r>
          </a:p>
          <a:p>
            <a:pPr marL="3175" lvl="1" indent="-3175">
              <a:buFontTx/>
              <a:buNone/>
              <a:defRPr/>
            </a:pPr>
            <a:endParaRPr lang="en-US" sz="2400" dirty="0"/>
          </a:p>
        </p:txBody>
      </p:sp>
      <p:sp>
        <p:nvSpPr>
          <p:cNvPr id="24580" name="Line 4"/>
          <p:cNvSpPr>
            <a:spLocks noChangeShapeType="1"/>
          </p:cNvSpPr>
          <p:nvPr/>
        </p:nvSpPr>
        <p:spPr bwMode="auto">
          <a:xfrm flipH="1">
            <a:off x="1000877" y="63370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27</a:t>
            </a:fld>
            <a:endParaRPr lang="en-US" dirty="0"/>
          </a:p>
        </p:txBody>
      </p:sp>
      <p:pic>
        <p:nvPicPr>
          <p:cNvPr id="2" name="Picture 1">
            <a:extLst>
              <a:ext uri="{FF2B5EF4-FFF2-40B4-BE49-F238E27FC236}">
                <a16:creationId xmlns:a16="http://schemas.microsoft.com/office/drawing/2014/main" id="{E34768B3-175C-7DC0-DF82-37C276E87986}"/>
              </a:ext>
            </a:extLst>
          </p:cNvPr>
          <p:cNvPicPr>
            <a:picLocks noChangeAspect="1"/>
          </p:cNvPicPr>
          <p:nvPr/>
        </p:nvPicPr>
        <p:blipFill>
          <a:blip r:embed="rId3"/>
          <a:stretch>
            <a:fillRect/>
          </a:stretch>
        </p:blipFill>
        <p:spPr>
          <a:xfrm>
            <a:off x="379033" y="896375"/>
            <a:ext cx="7910931" cy="4525505"/>
          </a:xfrm>
          <a:prstGeom prst="rect">
            <a:avLst/>
          </a:prstGeom>
        </p:spPr>
      </p:pic>
      <p:sp>
        <p:nvSpPr>
          <p:cNvPr id="7" name="Right Arrow 7">
            <a:extLst>
              <a:ext uri="{FF2B5EF4-FFF2-40B4-BE49-F238E27FC236}">
                <a16:creationId xmlns:a16="http://schemas.microsoft.com/office/drawing/2014/main" id="{84B7D7A9-E700-42B4-D21F-CD662DA0FD3F}"/>
              </a:ext>
            </a:extLst>
          </p:cNvPr>
          <p:cNvSpPr/>
          <p:nvPr/>
        </p:nvSpPr>
        <p:spPr>
          <a:xfrm rot="5400000">
            <a:off x="2902017" y="15797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ight Arrow 9">
            <a:extLst>
              <a:ext uri="{FF2B5EF4-FFF2-40B4-BE49-F238E27FC236}">
                <a16:creationId xmlns:a16="http://schemas.microsoft.com/office/drawing/2014/main" id="{36B0A1D5-B82B-35AD-4F75-85D60E406E4A}"/>
              </a:ext>
            </a:extLst>
          </p:cNvPr>
          <p:cNvSpPr/>
          <p:nvPr/>
        </p:nvSpPr>
        <p:spPr>
          <a:xfrm>
            <a:off x="218611" y="29474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ight Arrow 8">
            <a:extLst>
              <a:ext uri="{FF2B5EF4-FFF2-40B4-BE49-F238E27FC236}">
                <a16:creationId xmlns:a16="http://schemas.microsoft.com/office/drawing/2014/main" id="{2545AD86-54F9-E15D-F3BC-7562A4648B44}"/>
              </a:ext>
            </a:extLst>
          </p:cNvPr>
          <p:cNvSpPr/>
          <p:nvPr/>
        </p:nvSpPr>
        <p:spPr>
          <a:xfrm rot="10800000">
            <a:off x="8388670" y="34812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39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0"/>
                                        </p:tgtEl>
                                      </p:cBhvr>
                                    </p:animEffect>
                                    <p:animScale>
                                      <p:cBhvr>
                                        <p:cTn id="21" dur="250" autoRev="1" fill="hold"/>
                                        <p:tgtEl>
                                          <p:spTgt spid="10"/>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10" grpId="0" animBg="1"/>
      <p:bldP spid="10" grpId="1" animBg="1"/>
      <p:bldP spid="10"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Staffing Plan (Attachment E)</a:t>
            </a:r>
          </a:p>
        </p:txBody>
      </p:sp>
      <p:sp>
        <p:nvSpPr>
          <p:cNvPr id="25603" name="Content Placeholder 2"/>
          <p:cNvSpPr>
            <a:spLocks noGrp="1"/>
          </p:cNvSpPr>
          <p:nvPr>
            <p:ph idx="1"/>
          </p:nvPr>
        </p:nvSpPr>
        <p:spPr>
          <a:xfrm>
            <a:off x="1066799" y="734378"/>
            <a:ext cx="7146898" cy="391359"/>
          </a:xfrm>
        </p:spPr>
        <p:txBody>
          <a:bodyPr/>
          <a:lstStyle/>
          <a:p>
            <a:pPr marL="0" lvl="0" indent="0">
              <a:buNone/>
            </a:pPr>
            <a:r>
              <a:rPr lang="en-US" altLang="en-US" sz="1600" b="1" dirty="0">
                <a:latin typeface="Aptos" panose="020B0004020202020204" pitchFamily="34" charset="0"/>
              </a:rPr>
              <a:t>The applicant’s staff plan template (See Attachment E) is required.</a:t>
            </a:r>
          </a:p>
          <a:p>
            <a:pPr marL="3175" lvl="1" indent="-3175">
              <a:buFontTx/>
              <a:buNone/>
              <a:defRPr/>
            </a:pPr>
            <a:endParaRPr lang="en-US" sz="2400" dirty="0"/>
          </a:p>
        </p:txBody>
      </p:sp>
      <p:sp>
        <p:nvSpPr>
          <p:cNvPr id="24580" name="Line 4"/>
          <p:cNvSpPr>
            <a:spLocks noChangeShapeType="1"/>
          </p:cNvSpPr>
          <p:nvPr/>
        </p:nvSpPr>
        <p:spPr bwMode="auto">
          <a:xfrm flipH="1">
            <a:off x="1066799" y="70320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28</a:t>
            </a:fld>
            <a:endParaRPr lang="en-US" dirty="0"/>
          </a:p>
        </p:txBody>
      </p:sp>
      <p:pic>
        <p:nvPicPr>
          <p:cNvPr id="2" name="Picture 1">
            <a:extLst>
              <a:ext uri="{FF2B5EF4-FFF2-40B4-BE49-F238E27FC236}">
                <a16:creationId xmlns:a16="http://schemas.microsoft.com/office/drawing/2014/main" id="{094C9CC2-BE0C-4820-72C7-1AA1F6CBDA17}"/>
              </a:ext>
            </a:extLst>
          </p:cNvPr>
          <p:cNvPicPr>
            <a:picLocks noChangeAspect="1"/>
          </p:cNvPicPr>
          <p:nvPr/>
        </p:nvPicPr>
        <p:blipFill>
          <a:blip r:embed="rId3"/>
          <a:stretch>
            <a:fillRect/>
          </a:stretch>
        </p:blipFill>
        <p:spPr>
          <a:xfrm>
            <a:off x="964763" y="1213788"/>
            <a:ext cx="7033881" cy="4615292"/>
          </a:xfrm>
          <a:prstGeom prst="rect">
            <a:avLst/>
          </a:prstGeom>
        </p:spPr>
      </p:pic>
      <p:sp>
        <p:nvSpPr>
          <p:cNvPr id="3" name="Right Arrow 12">
            <a:extLst>
              <a:ext uri="{FF2B5EF4-FFF2-40B4-BE49-F238E27FC236}">
                <a16:creationId xmlns:a16="http://schemas.microsoft.com/office/drawing/2014/main" id="{49C368AA-594D-4783-23D3-53FF623C31E0}"/>
              </a:ext>
            </a:extLst>
          </p:cNvPr>
          <p:cNvSpPr/>
          <p:nvPr/>
        </p:nvSpPr>
        <p:spPr>
          <a:xfrm>
            <a:off x="1763580" y="30368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Arrow 14">
            <a:extLst>
              <a:ext uri="{FF2B5EF4-FFF2-40B4-BE49-F238E27FC236}">
                <a16:creationId xmlns:a16="http://schemas.microsoft.com/office/drawing/2014/main" id="{BC516923-B1B8-64CA-2CA2-789C7CD3E64A}"/>
              </a:ext>
            </a:extLst>
          </p:cNvPr>
          <p:cNvSpPr/>
          <p:nvPr/>
        </p:nvSpPr>
        <p:spPr>
          <a:xfrm rot="10800000">
            <a:off x="7708392" y="32260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0102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7" grpId="0" animBg="1"/>
      <p:bldP spid="7" grpId="1" animBg="1"/>
      <p:bldP spid="7"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Project Budget and Justification (Attachment F)</a:t>
            </a:r>
          </a:p>
        </p:txBody>
      </p:sp>
      <p:sp>
        <p:nvSpPr>
          <p:cNvPr id="24580" name="Line 4"/>
          <p:cNvSpPr>
            <a:spLocks noChangeShapeType="1"/>
          </p:cNvSpPr>
          <p:nvPr/>
        </p:nvSpPr>
        <p:spPr bwMode="auto">
          <a:xfrm flipH="1">
            <a:off x="1066799" y="70320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29</a:t>
            </a:fld>
            <a:endParaRPr lang="en-US" dirty="0"/>
          </a:p>
        </p:txBody>
      </p:sp>
      <p:pic>
        <p:nvPicPr>
          <p:cNvPr id="3" name="Picture 2">
            <a:extLst>
              <a:ext uri="{FF2B5EF4-FFF2-40B4-BE49-F238E27FC236}">
                <a16:creationId xmlns:a16="http://schemas.microsoft.com/office/drawing/2014/main" id="{6984E480-6576-E067-C77C-F51CFAE738E3}"/>
              </a:ext>
            </a:extLst>
          </p:cNvPr>
          <p:cNvPicPr>
            <a:picLocks noChangeAspect="1"/>
          </p:cNvPicPr>
          <p:nvPr/>
        </p:nvPicPr>
        <p:blipFill>
          <a:blip r:embed="rId3"/>
          <a:stretch>
            <a:fillRect/>
          </a:stretch>
        </p:blipFill>
        <p:spPr>
          <a:xfrm>
            <a:off x="1372131" y="892612"/>
            <a:ext cx="6016752" cy="5262721"/>
          </a:xfrm>
          <a:prstGeom prst="rect">
            <a:avLst/>
          </a:prstGeom>
        </p:spPr>
      </p:pic>
      <p:sp>
        <p:nvSpPr>
          <p:cNvPr id="4" name="Right Arrow 7">
            <a:extLst>
              <a:ext uri="{FF2B5EF4-FFF2-40B4-BE49-F238E27FC236}">
                <a16:creationId xmlns:a16="http://schemas.microsoft.com/office/drawing/2014/main" id="{CBDC83FF-001E-8B59-DCC9-B10CFD574449}"/>
              </a:ext>
            </a:extLst>
          </p:cNvPr>
          <p:cNvSpPr/>
          <p:nvPr/>
        </p:nvSpPr>
        <p:spPr>
          <a:xfrm>
            <a:off x="2014999" y="14656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ight Arrow 13">
            <a:extLst>
              <a:ext uri="{FF2B5EF4-FFF2-40B4-BE49-F238E27FC236}">
                <a16:creationId xmlns:a16="http://schemas.microsoft.com/office/drawing/2014/main" id="{71B8A943-CDB4-4453-D534-8FA3D5A472E0}"/>
              </a:ext>
            </a:extLst>
          </p:cNvPr>
          <p:cNvSpPr/>
          <p:nvPr/>
        </p:nvSpPr>
        <p:spPr>
          <a:xfrm rot="5400000">
            <a:off x="2667510" y="52338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ight Arrow 10">
            <a:extLst>
              <a:ext uri="{FF2B5EF4-FFF2-40B4-BE49-F238E27FC236}">
                <a16:creationId xmlns:a16="http://schemas.microsoft.com/office/drawing/2014/main" id="{3599D172-D1CF-0F3B-44DC-A4ADF6765A5E}"/>
              </a:ext>
            </a:extLst>
          </p:cNvPr>
          <p:cNvSpPr/>
          <p:nvPr/>
        </p:nvSpPr>
        <p:spPr>
          <a:xfrm rot="10800000">
            <a:off x="4967393" y="36599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ight Arrow 10">
            <a:extLst>
              <a:ext uri="{FF2B5EF4-FFF2-40B4-BE49-F238E27FC236}">
                <a16:creationId xmlns:a16="http://schemas.microsoft.com/office/drawing/2014/main" id="{0E68B149-9359-8BD9-3559-48F31DBF22F7}"/>
              </a:ext>
            </a:extLst>
          </p:cNvPr>
          <p:cNvSpPr/>
          <p:nvPr/>
        </p:nvSpPr>
        <p:spPr>
          <a:xfrm rot="10800000">
            <a:off x="5456598" y="31452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ight Arrow 10">
            <a:extLst>
              <a:ext uri="{FF2B5EF4-FFF2-40B4-BE49-F238E27FC236}">
                <a16:creationId xmlns:a16="http://schemas.microsoft.com/office/drawing/2014/main" id="{BB3DDEE5-F949-4AFA-5112-9F8DAEB48A1C}"/>
              </a:ext>
            </a:extLst>
          </p:cNvPr>
          <p:cNvSpPr/>
          <p:nvPr/>
        </p:nvSpPr>
        <p:spPr>
          <a:xfrm rot="10800000">
            <a:off x="5456596" y="24794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7050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2"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10"/>
                                        </p:tgtEl>
                                      </p:cBhvr>
                                    </p:animEffect>
                                    <p:animScale>
                                      <p:cBhvr>
                                        <p:cTn id="25" dur="250" autoRev="1" fill="hold"/>
                                        <p:tgtEl>
                                          <p:spTgt spid="10"/>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2" nodeType="clickEffect">
                                  <p:stCondLst>
                                    <p:cond delay="0"/>
                                  </p:stCondLst>
                                  <p:childTnLst>
                                    <p:set>
                                      <p:cBhvr>
                                        <p:cTn id="6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10" grpId="0" animBg="1"/>
      <p:bldP spid="10" grpId="1" animBg="1"/>
      <p:bldP spid="10" grpId="2" animBg="1"/>
      <p:bldP spid="11" grpId="0" animBg="1"/>
      <p:bldP spid="11" grpId="1" animBg="1"/>
      <p:bldP spid="11" grpId="2" animBg="1"/>
      <p:bldP spid="12" grpId="0" animBg="1"/>
      <p:bldP spid="12" grpId="1" animBg="1"/>
      <p:bldP spid="12"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3344"/>
            <a:ext cx="8229600" cy="843103"/>
          </a:xfrm>
        </p:spPr>
        <p:txBody>
          <a:bodyPr/>
          <a:lstStyle/>
          <a:p>
            <a:r>
              <a:rPr lang="en-US" altLang="en-US" sz="2400" b="1" dirty="0"/>
              <a:t>Today’s Agenda</a:t>
            </a:r>
            <a:endParaRPr lang="en-US" altLang="en-US" sz="2400" dirty="0"/>
          </a:p>
        </p:txBody>
      </p:sp>
      <p:sp>
        <p:nvSpPr>
          <p:cNvPr id="19459" name="Content Placeholder 2"/>
          <p:cNvSpPr>
            <a:spLocks noGrp="1"/>
          </p:cNvSpPr>
          <p:nvPr>
            <p:ph idx="1"/>
          </p:nvPr>
        </p:nvSpPr>
        <p:spPr>
          <a:xfrm>
            <a:off x="957509" y="89238"/>
            <a:ext cx="7500738" cy="6341261"/>
          </a:xfrm>
        </p:spPr>
        <p:txBody>
          <a:bodyPr/>
          <a:lstStyle/>
          <a:p>
            <a:pPr marL="0" indent="0" algn="l">
              <a:buNone/>
            </a:pPr>
            <a:endParaRPr lang="en-US" sz="1800" b="0" i="0" u="none" strike="noStrike" baseline="0" dirty="0">
              <a:solidFill>
                <a:srgbClr val="000000"/>
              </a:solidFill>
              <a:latin typeface="Aptos" panose="020B0004020202020204" pitchFamily="34" charset="0"/>
            </a:endParaRPr>
          </a:p>
          <a:p>
            <a:pPr marL="0" indent="0">
              <a:buNone/>
            </a:pPr>
            <a:r>
              <a:rPr lang="en-US" sz="1400" b="1" i="0" u="none" strike="noStrike" baseline="0" dirty="0">
                <a:solidFill>
                  <a:srgbClr val="FF0000"/>
                </a:solidFill>
                <a:latin typeface="Aptos" panose="020B0004020202020204" pitchFamily="34" charset="0"/>
              </a:rPr>
              <a:t>       Welcome</a:t>
            </a:r>
            <a:endParaRPr lang="en-US" sz="1400" b="0" i="0" u="none" strike="noStrike" baseline="0" dirty="0">
              <a:solidFill>
                <a:srgbClr val="FF0000"/>
              </a:solidFill>
              <a:latin typeface="Aptos" panose="020B0004020202020204" pitchFamily="34" charset="0"/>
            </a:endParaRPr>
          </a:p>
          <a:p>
            <a:pPr marL="0" indent="0">
              <a:buNone/>
            </a:pPr>
            <a:r>
              <a:rPr lang="en-US" sz="1400" b="1" i="0" u="none" strike="noStrike" baseline="0" dirty="0">
                <a:solidFill>
                  <a:srgbClr val="FF0000"/>
                </a:solidFill>
                <a:latin typeface="Aptos" panose="020B0004020202020204" pitchFamily="34" charset="0"/>
              </a:rPr>
              <a:t>       Presenters </a:t>
            </a:r>
            <a:endParaRPr lang="en-US" sz="1400" dirty="0">
              <a:solidFill>
                <a:srgbClr val="FF0000"/>
              </a:solidFill>
              <a:latin typeface="Aptos" panose="020B0004020202020204" pitchFamily="34" charset="0"/>
            </a:endParaRPr>
          </a:p>
          <a:p>
            <a:r>
              <a:rPr lang="en-US" sz="1400" b="0" i="0" u="none" strike="noStrike" baseline="0" dirty="0">
                <a:solidFill>
                  <a:srgbClr val="000000"/>
                </a:solidFill>
                <a:latin typeface="Aptos" panose="020B0004020202020204" pitchFamily="34" charset="0"/>
              </a:rPr>
              <a:t>Charneta C. Scott, Ph.D.</a:t>
            </a:r>
          </a:p>
          <a:p>
            <a:r>
              <a:rPr lang="en-US" sz="1400" dirty="0">
                <a:solidFill>
                  <a:srgbClr val="000000"/>
                </a:solidFill>
                <a:latin typeface="Aptos" panose="020B0004020202020204" pitchFamily="34" charset="0"/>
              </a:rPr>
              <a:t>Renee Evans Jackman</a:t>
            </a:r>
          </a:p>
          <a:p>
            <a:pPr marL="0" indent="0">
              <a:buNone/>
            </a:pPr>
            <a:endParaRPr lang="en-US" sz="800" b="0" i="0" u="none" strike="noStrike" baseline="0" dirty="0">
              <a:solidFill>
                <a:srgbClr val="000000"/>
              </a:solidFill>
              <a:latin typeface="Aptos" panose="020B0004020202020204" pitchFamily="34" charset="0"/>
            </a:endParaRPr>
          </a:p>
          <a:p>
            <a:pPr marL="0" indent="0">
              <a:buNone/>
            </a:pPr>
            <a:r>
              <a:rPr lang="en-US" sz="1400" b="1" dirty="0">
                <a:solidFill>
                  <a:srgbClr val="FF0000"/>
                </a:solidFill>
                <a:latin typeface="Aptos" panose="020B0004020202020204" pitchFamily="34" charset="0"/>
              </a:rPr>
              <a:t>        </a:t>
            </a:r>
            <a:r>
              <a:rPr lang="en-US" sz="1400" b="1" i="0" u="none" strike="noStrike" baseline="0" dirty="0">
                <a:solidFill>
                  <a:srgbClr val="FF0000"/>
                </a:solidFill>
                <a:latin typeface="Aptos" panose="020B0004020202020204" pitchFamily="34" charset="0"/>
              </a:rPr>
              <a:t>General Information</a:t>
            </a:r>
            <a:endParaRPr lang="en-US" sz="1400" b="0" i="0" u="none" strike="noStrike" baseline="0" dirty="0">
              <a:solidFill>
                <a:srgbClr val="FF0000"/>
              </a:solidFill>
              <a:latin typeface="Aptos" panose="020B0004020202020204" pitchFamily="34" charset="0"/>
            </a:endParaRPr>
          </a:p>
          <a:p>
            <a:r>
              <a:rPr lang="en-US" sz="1400" b="0" i="0" u="none" strike="noStrike" baseline="0" dirty="0">
                <a:solidFill>
                  <a:srgbClr val="000000"/>
                </a:solidFill>
                <a:latin typeface="Aptos" panose="020B0004020202020204" pitchFamily="34" charset="0"/>
              </a:rPr>
              <a:t>Overview, Background, and Purpose</a:t>
            </a:r>
          </a:p>
          <a:p>
            <a:pPr marL="0" indent="0">
              <a:buNone/>
            </a:pPr>
            <a:endParaRPr lang="en-US" sz="800" b="0" i="0" u="none" strike="noStrike" baseline="0" dirty="0">
              <a:solidFill>
                <a:srgbClr val="000000"/>
              </a:solidFill>
              <a:latin typeface="Aptos" panose="020B0004020202020204" pitchFamily="34" charset="0"/>
            </a:endParaRPr>
          </a:p>
          <a:p>
            <a:pPr marL="0" indent="0">
              <a:buNone/>
            </a:pPr>
            <a:r>
              <a:rPr lang="en-US" sz="1400" b="1" i="0" u="none" strike="noStrike" baseline="0" dirty="0">
                <a:solidFill>
                  <a:srgbClr val="FF0000"/>
                </a:solidFill>
                <a:latin typeface="Aptos" panose="020B0004020202020204" pitchFamily="34" charset="0"/>
              </a:rPr>
              <a:t>       Award Information</a:t>
            </a:r>
            <a:endParaRPr lang="en-US" sz="1400" b="0" i="0" u="none" strike="noStrike" baseline="0" dirty="0">
              <a:solidFill>
                <a:srgbClr val="FF0000"/>
              </a:solidFill>
              <a:latin typeface="Aptos" panose="020B0004020202020204" pitchFamily="34" charset="0"/>
            </a:endParaRPr>
          </a:p>
          <a:p>
            <a:r>
              <a:rPr lang="en-US" sz="1400" b="0" i="0" u="none" strike="noStrike" baseline="0" dirty="0">
                <a:solidFill>
                  <a:srgbClr val="000000"/>
                </a:solidFill>
                <a:latin typeface="Aptos" panose="020B0004020202020204" pitchFamily="34" charset="0"/>
              </a:rPr>
              <a:t>Source of Grant Funding, Award Funding Available and Performance and Funding Period</a:t>
            </a:r>
          </a:p>
          <a:p>
            <a:r>
              <a:rPr lang="en-US" sz="1400" b="0" i="0" u="none" strike="noStrike" baseline="0" dirty="0">
                <a:solidFill>
                  <a:srgbClr val="000000"/>
                </a:solidFill>
                <a:latin typeface="Aptos" panose="020B0004020202020204" pitchFamily="34" charset="0"/>
              </a:rPr>
              <a:t>Eligibility Requirements</a:t>
            </a:r>
          </a:p>
          <a:p>
            <a:pPr marL="0" indent="0">
              <a:buNone/>
            </a:pPr>
            <a:endParaRPr lang="en-US" sz="800" b="0" i="0" u="none" strike="noStrike" baseline="0" dirty="0">
              <a:solidFill>
                <a:srgbClr val="000000"/>
              </a:solidFill>
              <a:latin typeface="Aptos" panose="020B0004020202020204" pitchFamily="34" charset="0"/>
            </a:endParaRPr>
          </a:p>
          <a:p>
            <a:pPr marL="0" indent="0">
              <a:buNone/>
            </a:pPr>
            <a:r>
              <a:rPr lang="en-US" sz="1400" b="1" i="0" u="none" strike="noStrike" baseline="0" dirty="0">
                <a:solidFill>
                  <a:srgbClr val="FF0000"/>
                </a:solidFill>
                <a:latin typeface="Aptos" panose="020B0004020202020204" pitchFamily="34" charset="0"/>
              </a:rPr>
              <a:t>        Performance Requirement</a:t>
            </a:r>
            <a:endParaRPr lang="en-US" sz="1400" b="0" i="0" u="none" strike="noStrike" baseline="0" dirty="0">
              <a:solidFill>
                <a:srgbClr val="FF0000"/>
              </a:solidFill>
              <a:latin typeface="Aptos" panose="020B0004020202020204" pitchFamily="34" charset="0"/>
            </a:endParaRPr>
          </a:p>
          <a:p>
            <a:r>
              <a:rPr lang="en-US" sz="1400" b="0" i="0" u="none" strike="noStrike" baseline="0" dirty="0">
                <a:solidFill>
                  <a:srgbClr val="000000"/>
                </a:solidFill>
                <a:latin typeface="Aptos" panose="020B0004020202020204" pitchFamily="34" charset="0"/>
              </a:rPr>
              <a:t>Experience Criteria, Target Population, Location of Services, Scope of Services and Scope of Work</a:t>
            </a:r>
          </a:p>
          <a:p>
            <a:pPr marL="0" indent="0">
              <a:buNone/>
            </a:pPr>
            <a:r>
              <a:rPr lang="en-US" sz="1400" dirty="0">
                <a:solidFill>
                  <a:srgbClr val="000000"/>
                </a:solidFill>
                <a:latin typeface="Aptos" panose="020B0004020202020204" pitchFamily="34" charset="0"/>
              </a:rPr>
              <a:t>       </a:t>
            </a:r>
            <a:r>
              <a:rPr lang="en-US" sz="1400" b="1" i="0" u="none" strike="noStrike" baseline="0" dirty="0">
                <a:solidFill>
                  <a:srgbClr val="FF0000"/>
                </a:solidFill>
                <a:latin typeface="Aptos" panose="020B0004020202020204" pitchFamily="34" charset="0"/>
              </a:rPr>
              <a:t>Application Requirements</a:t>
            </a:r>
            <a:endParaRPr lang="en-US" sz="1400" b="0" i="0" u="none" strike="noStrike" baseline="0" dirty="0">
              <a:solidFill>
                <a:srgbClr val="FF0000"/>
              </a:solidFill>
              <a:latin typeface="Aptos" panose="020B0004020202020204" pitchFamily="34" charset="0"/>
            </a:endParaRPr>
          </a:p>
          <a:p>
            <a:r>
              <a:rPr lang="en-US" sz="1400" b="0" i="0" u="none" strike="noStrike" baseline="0" dirty="0">
                <a:solidFill>
                  <a:srgbClr val="000000"/>
                </a:solidFill>
                <a:latin typeface="Aptos" panose="020B0004020202020204" pitchFamily="34" charset="0"/>
              </a:rPr>
              <a:t>Project Narrative</a:t>
            </a:r>
          </a:p>
          <a:p>
            <a:r>
              <a:rPr lang="en-US" sz="1400" dirty="0">
                <a:solidFill>
                  <a:srgbClr val="000000"/>
                </a:solidFill>
                <a:latin typeface="Aptos" panose="020B0004020202020204" pitchFamily="34" charset="0"/>
              </a:rPr>
              <a:t>Evaluation Criteria</a:t>
            </a:r>
          </a:p>
          <a:p>
            <a:endParaRPr lang="en-US" sz="800" b="0" i="0" u="none" strike="noStrike" baseline="0" dirty="0">
              <a:solidFill>
                <a:srgbClr val="000000"/>
              </a:solidFill>
              <a:latin typeface="Aptos" panose="020B0004020202020204" pitchFamily="34" charset="0"/>
            </a:endParaRPr>
          </a:p>
          <a:p>
            <a:pPr marL="0" indent="0">
              <a:buNone/>
            </a:pPr>
            <a:r>
              <a:rPr lang="en-US" sz="1400" b="1" dirty="0">
                <a:solidFill>
                  <a:srgbClr val="FF0000"/>
                </a:solidFill>
                <a:latin typeface="Aptos" panose="020B0004020202020204" pitchFamily="34" charset="0"/>
              </a:rPr>
              <a:t>       Successful Packaging</a:t>
            </a:r>
          </a:p>
          <a:p>
            <a:r>
              <a:rPr lang="en-US" sz="1400" i="0" u="none" strike="noStrike" baseline="0" dirty="0">
                <a:latin typeface="Aptos" panose="020B0004020202020204" pitchFamily="34" charset="0"/>
              </a:rPr>
              <a:t>Additional /Fillable Attachments</a:t>
            </a:r>
          </a:p>
          <a:p>
            <a:pPr marL="0" indent="0">
              <a:buNone/>
            </a:pPr>
            <a:r>
              <a:rPr lang="en-US" sz="800" b="1" i="0" u="none" strike="noStrike" baseline="0" dirty="0">
                <a:solidFill>
                  <a:srgbClr val="FF0000"/>
                </a:solidFill>
                <a:latin typeface="Aptos" panose="020B0004020202020204" pitchFamily="34" charset="0"/>
              </a:rPr>
              <a:t>        </a:t>
            </a:r>
          </a:p>
          <a:p>
            <a:pPr marL="0" indent="0">
              <a:buNone/>
            </a:pPr>
            <a:r>
              <a:rPr lang="en-US" sz="1400" b="1" dirty="0">
                <a:solidFill>
                  <a:srgbClr val="FF0000"/>
                </a:solidFill>
                <a:latin typeface="Aptos" panose="020B0004020202020204" pitchFamily="34" charset="0"/>
              </a:rPr>
              <a:t>       </a:t>
            </a:r>
            <a:r>
              <a:rPr lang="en-US" sz="1400" b="1" i="0" u="none" strike="noStrike" baseline="0" dirty="0">
                <a:solidFill>
                  <a:srgbClr val="FF0000"/>
                </a:solidFill>
                <a:latin typeface="Aptos" panose="020B0004020202020204" pitchFamily="34" charset="0"/>
              </a:rPr>
              <a:t>Evaluation Criteria &amp; Helpful Information</a:t>
            </a:r>
            <a:endParaRPr lang="en-US" sz="1400" b="0" i="0" u="none" strike="noStrike" baseline="0" dirty="0">
              <a:solidFill>
                <a:srgbClr val="FF0000"/>
              </a:solidFill>
              <a:latin typeface="Aptos" panose="020B0004020202020204" pitchFamily="34" charset="0"/>
            </a:endParaRPr>
          </a:p>
          <a:p>
            <a:r>
              <a:rPr lang="en-US" sz="1400" b="0" i="0" u="none" strike="noStrike" baseline="0" dirty="0">
                <a:solidFill>
                  <a:srgbClr val="000000"/>
                </a:solidFill>
                <a:latin typeface="Aptos" panose="020B0004020202020204" pitchFamily="34" charset="0"/>
              </a:rPr>
              <a:t>Key Dates, RFA Checklist, Tips and Contact Info</a:t>
            </a:r>
          </a:p>
          <a:p>
            <a:pPr marL="0" indent="0">
              <a:buNone/>
            </a:pPr>
            <a:r>
              <a:rPr lang="en-US" sz="1400" b="1" dirty="0">
                <a:solidFill>
                  <a:srgbClr val="FF0000"/>
                </a:solidFill>
                <a:latin typeface="Aptos" panose="020B0004020202020204" pitchFamily="34" charset="0"/>
              </a:rPr>
              <a:t>         Questions &amp; Answers</a:t>
            </a:r>
            <a:endParaRPr lang="en-US" sz="1400" b="1" i="0" u="none" strike="noStrike" baseline="0" dirty="0">
              <a:solidFill>
                <a:srgbClr val="FF0000"/>
              </a:solidFill>
              <a:latin typeface="Aptos" panose="020B0004020202020204" pitchFamily="34" charset="0"/>
            </a:endParaRPr>
          </a:p>
          <a:p>
            <a:pPr>
              <a:buFontTx/>
              <a:buNone/>
            </a:pPr>
            <a:endParaRPr lang="en-US" altLang="en-US" sz="1600" dirty="0">
              <a:latin typeface="Calibri" panose="020F0502020204030204" pitchFamily="34" charset="0"/>
            </a:endParaRPr>
          </a:p>
        </p:txBody>
      </p:sp>
      <p:sp>
        <p:nvSpPr>
          <p:cNvPr id="19460" name="Line 4"/>
          <p:cNvSpPr>
            <a:spLocks noChangeShapeType="1"/>
          </p:cNvSpPr>
          <p:nvPr/>
        </p:nvSpPr>
        <p:spPr bwMode="auto">
          <a:xfrm flipH="1">
            <a:off x="1164578" y="42750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a:t>
            </a:fld>
            <a:endParaRPr lang="en-US" dirty="0"/>
          </a:p>
        </p:txBody>
      </p:sp>
    </p:spTree>
    <p:extLst>
      <p:ext uri="{BB962C8B-B14F-4D97-AF65-F5344CB8AC3E}">
        <p14:creationId xmlns:p14="http://schemas.microsoft.com/office/powerpoint/2010/main" val="3621207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Project Budget and Justification (pg.19) </a:t>
            </a:r>
          </a:p>
        </p:txBody>
      </p:sp>
      <p:sp>
        <p:nvSpPr>
          <p:cNvPr id="24580" name="Line 4"/>
          <p:cNvSpPr>
            <a:spLocks noChangeShapeType="1"/>
          </p:cNvSpPr>
          <p:nvPr/>
        </p:nvSpPr>
        <p:spPr bwMode="auto">
          <a:xfrm flipH="1">
            <a:off x="1066799" y="70320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30</a:t>
            </a:fld>
            <a:endParaRPr lang="en-US" dirty="0"/>
          </a:p>
        </p:txBody>
      </p:sp>
      <p:sp>
        <p:nvSpPr>
          <p:cNvPr id="2" name="Content Placeholder 1">
            <a:extLst>
              <a:ext uri="{FF2B5EF4-FFF2-40B4-BE49-F238E27FC236}">
                <a16:creationId xmlns:a16="http://schemas.microsoft.com/office/drawing/2014/main" id="{351F52BC-E3EF-2C46-84A3-3C084C3B19EE}"/>
              </a:ext>
            </a:extLst>
          </p:cNvPr>
          <p:cNvSpPr>
            <a:spLocks noGrp="1"/>
          </p:cNvSpPr>
          <p:nvPr>
            <p:ph idx="1"/>
          </p:nvPr>
        </p:nvSpPr>
        <p:spPr>
          <a:xfrm>
            <a:off x="1066800" y="801510"/>
            <a:ext cx="7086600" cy="5192889"/>
          </a:xfrm>
        </p:spPr>
        <p:txBody>
          <a:bodyPr/>
          <a:lstStyle/>
          <a:p>
            <a:pPr marL="114380" marR="0" indent="0">
              <a:spcBef>
                <a:spcPts val="0"/>
              </a:spcBef>
              <a:spcAft>
                <a:spcPts val="0"/>
              </a:spcAft>
              <a:buNone/>
            </a:pP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The following categories and descriptions should be covered in the Budget/Justification:</a:t>
            </a: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Personnel:</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Include the title of the position, name (or indicate vacancy), annual salary and level of effort (percentage of time) dedicated to this project.</a:t>
            </a: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Fringe:</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Provide the position, name (or indicate vacancy), total fringe benefit rate used.</a:t>
            </a: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Travel: </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Only local travel related to OTP and for the project staff will be approved in the grant budget.  Provide purpose, destination, and type of travel. </a:t>
            </a:r>
            <a:r>
              <a:rPr lang="en-US" sz="1400" dirty="0">
                <a:solidFill>
                  <a:srgbClr val="FF0000"/>
                </a:solidFill>
                <a:effectLst/>
                <a:latin typeface="Aptos" panose="020B0004020202020204" pitchFamily="34" charset="0"/>
                <a:ea typeface="Calibri" panose="020F0502020204030204" pitchFamily="34" charset="0"/>
                <a:cs typeface="Times New Roman" panose="02020603050405020304" pitchFamily="18" charset="0"/>
              </a:rPr>
              <a:t>(Not applicable to this grant)</a:t>
            </a:r>
            <a:endPar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endParaRP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Equipment:</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Provide the item, quantity, amount, and percent charged to the grant.  (</a:t>
            </a:r>
            <a:r>
              <a:rPr lang="en-US" sz="1400" dirty="0">
                <a:solidFill>
                  <a:srgbClr val="FF0000"/>
                </a:solidFill>
                <a:latin typeface="Aptos" panose="020B0004020202020204" pitchFamily="34" charset="0"/>
                <a:ea typeface="Calibri" panose="020F0502020204030204" pitchFamily="34" charset="0"/>
                <a:cs typeface="Times New Roman" panose="02020603050405020304" pitchFamily="18" charset="0"/>
              </a:rPr>
              <a:t>Not applicable to this grant)</a:t>
            </a:r>
            <a:endPar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endParaRP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Supplies: </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Include the items being requested and rate.  Description should also include how the supplies directly support the project. </a:t>
            </a:r>
            <a:r>
              <a:rPr lang="en-US" sz="1400" dirty="0">
                <a:solidFill>
                  <a:srgbClr val="FF0000"/>
                </a:solidFill>
                <a:effectLst/>
                <a:latin typeface="Aptos" panose="020B0004020202020204" pitchFamily="34" charset="0"/>
                <a:ea typeface="Calibri" panose="020F0502020204030204" pitchFamily="34" charset="0"/>
                <a:cs typeface="Times New Roman" panose="02020603050405020304" pitchFamily="18" charset="0"/>
              </a:rPr>
              <a:t>(Not applicable to this grant)</a:t>
            </a:r>
            <a:endPar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endParaRP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Contractual: </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Provide the name of entity and identify whether it’s a sub-recipient, contractor, consultant, or service.  Also provide the entity’s rate.</a:t>
            </a: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Other Direct Costs: </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List any costs not included in any of the other cost categories.</a:t>
            </a:r>
          </a:p>
          <a:p>
            <a:pPr marL="742856" lvl="1" indent="-342900">
              <a:spcBef>
                <a:spcPts val="0"/>
              </a:spcBef>
              <a:spcAft>
                <a:spcPts val="0"/>
              </a:spcAft>
              <a:buFont typeface="+mj-lt"/>
              <a:buAutoNum type="romanLcPeriod"/>
            </a:pPr>
            <a:r>
              <a:rPr lang="en-US" sz="1400" b="1" i="1" dirty="0">
                <a:effectLst/>
                <a:latin typeface="Aptos" panose="020B0004020202020204" pitchFamily="34" charset="0"/>
                <a:ea typeface="Calibri" panose="020F0502020204030204" pitchFamily="34" charset="0"/>
                <a:cs typeface="Times New Roman" panose="02020603050405020304" pitchFamily="18" charset="0"/>
              </a:rPr>
              <a:t>Indirect Costs: </a:t>
            </a:r>
            <a:r>
              <a:rPr lang="en-US" sz="1800" b="1" i="1" dirty="0">
                <a:effectLst/>
                <a:latin typeface="Aptos" panose="020B0004020202020204" pitchFamily="34" charset="0"/>
                <a:ea typeface="Calibri" panose="020F0502020204030204" pitchFamily="34" charset="0"/>
                <a:cs typeface="Times New Roman" panose="02020603050405020304" pitchFamily="18" charset="0"/>
              </a:rPr>
              <a:t> </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Indirect costs should not exceed 10% of direct costs, unless the organization has a negotiated indirect cost rate agreement.  Please reference 45 CFR §75.414.</a:t>
            </a:r>
            <a:endParaRPr lang="en-US" sz="1400" b="1" i="1" dirty="0">
              <a:solidFill>
                <a:srgbClr val="FF0000"/>
              </a:solidFill>
              <a:effectLst/>
              <a:latin typeface="Aptos" panose="020B0004020202020204" pitchFamily="34" charset="0"/>
              <a:ea typeface="Calibri" panose="020F0502020204030204" pitchFamily="34" charset="0"/>
              <a:cs typeface="Times New Roman" panose="02020603050405020304" pitchFamily="18" charset="0"/>
            </a:endParaRP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Program Income:</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If the possibility of generating program income as a result of DBH funding exists, list source and amount as budget line items.</a:t>
            </a:r>
          </a:p>
          <a:p>
            <a:endParaRPr lang="en-US" sz="1400" dirty="0"/>
          </a:p>
        </p:txBody>
      </p:sp>
    </p:spTree>
    <p:extLst>
      <p:ext uri="{BB962C8B-B14F-4D97-AF65-F5344CB8AC3E}">
        <p14:creationId xmlns:p14="http://schemas.microsoft.com/office/powerpoint/2010/main" val="4058713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B38FC-D7E9-D91E-E6BB-71AD7E1C4503}"/>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B560BD46-AAB5-A2B9-1DB1-DFC6005D212F}"/>
              </a:ext>
            </a:extLst>
          </p:cNvPr>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Fiscal Helpful Hints </a:t>
            </a:r>
          </a:p>
        </p:txBody>
      </p:sp>
      <p:sp>
        <p:nvSpPr>
          <p:cNvPr id="24580" name="Line 4">
            <a:extLst>
              <a:ext uri="{FF2B5EF4-FFF2-40B4-BE49-F238E27FC236}">
                <a16:creationId xmlns:a16="http://schemas.microsoft.com/office/drawing/2014/main" id="{74293FC2-97F6-70FD-B8D2-BF56229FF80B}"/>
              </a:ext>
            </a:extLst>
          </p:cNvPr>
          <p:cNvSpPr>
            <a:spLocks noChangeShapeType="1"/>
          </p:cNvSpPr>
          <p:nvPr/>
        </p:nvSpPr>
        <p:spPr bwMode="auto">
          <a:xfrm flipH="1">
            <a:off x="1066799" y="70320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a:extLst>
              <a:ext uri="{FF2B5EF4-FFF2-40B4-BE49-F238E27FC236}">
                <a16:creationId xmlns:a16="http://schemas.microsoft.com/office/drawing/2014/main" id="{9F20A5AB-15FE-BA9F-7D83-050B5E1558DE}"/>
              </a:ext>
            </a:extLst>
          </p:cNvPr>
          <p:cNvSpPr>
            <a:spLocks noGrp="1"/>
          </p:cNvSpPr>
          <p:nvPr>
            <p:ph type="sldNum" sz="quarter" idx="12"/>
          </p:nvPr>
        </p:nvSpPr>
        <p:spPr/>
        <p:txBody>
          <a:bodyPr/>
          <a:lstStyle/>
          <a:p>
            <a:pPr>
              <a:defRPr/>
            </a:pPr>
            <a:fld id="{4537384E-86E4-45D8-B313-D6638C7ED0DF}" type="slidenum">
              <a:rPr lang="en-US" smtClean="0"/>
              <a:pPr>
                <a:defRPr/>
              </a:pPr>
              <a:t>31</a:t>
            </a:fld>
            <a:endParaRPr lang="en-US" dirty="0"/>
          </a:p>
        </p:txBody>
      </p:sp>
      <p:pic>
        <p:nvPicPr>
          <p:cNvPr id="4" name="Content Placeholder 3">
            <a:extLst>
              <a:ext uri="{FF2B5EF4-FFF2-40B4-BE49-F238E27FC236}">
                <a16:creationId xmlns:a16="http://schemas.microsoft.com/office/drawing/2014/main" id="{34766585-A9FA-049F-6EA8-1B6A9D685DF7}"/>
              </a:ext>
            </a:extLst>
          </p:cNvPr>
          <p:cNvPicPr>
            <a:picLocks noGrp="1" noChangeAspect="1"/>
          </p:cNvPicPr>
          <p:nvPr>
            <p:ph idx="1"/>
          </p:nvPr>
        </p:nvPicPr>
        <p:blipFill>
          <a:blip r:embed="rId3"/>
          <a:stretch>
            <a:fillRect/>
          </a:stretch>
        </p:blipFill>
        <p:spPr>
          <a:xfrm>
            <a:off x="684026" y="930058"/>
            <a:ext cx="7775948" cy="4894272"/>
          </a:xfrm>
        </p:spPr>
      </p:pic>
    </p:spTree>
    <p:extLst>
      <p:ext uri="{BB962C8B-B14F-4D97-AF65-F5344CB8AC3E}">
        <p14:creationId xmlns:p14="http://schemas.microsoft.com/office/powerpoint/2010/main" val="3717074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Advance Payment Form (Attachment G)</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32</a:t>
            </a:fld>
            <a:endParaRPr lang="en-US" dirty="0"/>
          </a:p>
        </p:txBody>
      </p:sp>
      <p:pic>
        <p:nvPicPr>
          <p:cNvPr id="3" name="Picture 2">
            <a:extLst>
              <a:ext uri="{FF2B5EF4-FFF2-40B4-BE49-F238E27FC236}">
                <a16:creationId xmlns:a16="http://schemas.microsoft.com/office/drawing/2014/main" id="{6B4EF8BB-38CC-6A0D-A641-1040B5F75632}"/>
              </a:ext>
            </a:extLst>
          </p:cNvPr>
          <p:cNvPicPr>
            <a:picLocks noChangeAspect="1"/>
          </p:cNvPicPr>
          <p:nvPr/>
        </p:nvPicPr>
        <p:blipFill>
          <a:blip r:embed="rId3"/>
          <a:stretch>
            <a:fillRect/>
          </a:stretch>
        </p:blipFill>
        <p:spPr>
          <a:xfrm>
            <a:off x="323769" y="857251"/>
            <a:ext cx="8656110" cy="5417426"/>
          </a:xfrm>
          <a:prstGeom prst="rect">
            <a:avLst/>
          </a:prstGeom>
        </p:spPr>
      </p:pic>
      <p:sp>
        <p:nvSpPr>
          <p:cNvPr id="4" name="Right Arrow 7">
            <a:extLst>
              <a:ext uri="{FF2B5EF4-FFF2-40B4-BE49-F238E27FC236}">
                <a16:creationId xmlns:a16="http://schemas.microsoft.com/office/drawing/2014/main" id="{68546F2D-854F-0F19-C258-03FE11933CCE}"/>
              </a:ext>
            </a:extLst>
          </p:cNvPr>
          <p:cNvSpPr/>
          <p:nvPr/>
        </p:nvSpPr>
        <p:spPr>
          <a:xfrm rot="5400000">
            <a:off x="6200340" y="17031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048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pPr lvl="0"/>
            <a:r>
              <a:rPr lang="en-US" sz="2400" b="1" dirty="0">
                <a:latin typeface="Aptos" panose="020B0004020202020204" pitchFamily="34" charset="0"/>
              </a:rPr>
              <a:t>Advance Payment</a:t>
            </a:r>
            <a:endParaRPr lang="en-US" sz="2400" dirty="0">
              <a:latin typeface="Aptos" panose="020B0004020202020204" pitchFamily="34" charset="0"/>
            </a:endParaRPr>
          </a:p>
        </p:txBody>
      </p:sp>
      <p:sp>
        <p:nvSpPr>
          <p:cNvPr id="25603" name="Content Placeholder 2"/>
          <p:cNvSpPr>
            <a:spLocks noGrp="1"/>
          </p:cNvSpPr>
          <p:nvPr>
            <p:ph idx="1"/>
          </p:nvPr>
        </p:nvSpPr>
        <p:spPr>
          <a:xfrm>
            <a:off x="1376005" y="930058"/>
            <a:ext cx="7201613" cy="4533373"/>
          </a:xfrm>
        </p:spPr>
        <p:txBody>
          <a:bodyPr/>
          <a:lstStyle/>
          <a:p>
            <a:pPr marL="0" indent="0">
              <a:buNone/>
            </a:pPr>
            <a:r>
              <a:rPr lang="en-US" sz="1600" dirty="0">
                <a:latin typeface="Aptos" panose="020B0004020202020204" pitchFamily="34" charset="0"/>
              </a:rPr>
              <a:t>An applicant seeking an advance, must submit a completed Advance Payment Request form (Attachment G) with the submitted application and be signed by the organization’s Chair of the Board of Directors and Executive Director, or equivalent positions. Applicants must detail the amount requested per budget category in the budget and justification (see Attachment F). </a:t>
            </a:r>
          </a:p>
          <a:p>
            <a:pPr marL="0" indent="0">
              <a:buNone/>
            </a:pPr>
            <a:endParaRPr lang="en-US" sz="1600" dirty="0">
              <a:latin typeface="Aptos" panose="020B0004020202020204" pitchFamily="34" charset="0"/>
            </a:endParaRPr>
          </a:p>
          <a:p>
            <a:pPr marL="0" indent="0">
              <a:buNone/>
            </a:pPr>
            <a:r>
              <a:rPr lang="en-US" sz="1600" dirty="0">
                <a:latin typeface="Aptos" panose="020B0004020202020204" pitchFamily="34" charset="0"/>
              </a:rPr>
              <a:t>Advance payments are optional and an applicant is not required to submit the Advance Payment Request form. Failure to submit an Advance Payment Request form with the application eliminates the consideration for an advance payment. An advance payment will not be provided without prior official request and approval.</a:t>
            </a:r>
          </a:p>
          <a:p>
            <a:pPr marL="0" indent="0">
              <a:buNone/>
            </a:pPr>
            <a:endParaRPr lang="en-US" sz="1800" dirty="0">
              <a:latin typeface="Aptos" panose="020B0004020202020204" pitchFamily="34" charset="0"/>
            </a:endParaRPr>
          </a:p>
          <a:p>
            <a:pPr marL="3175" lvl="1" indent="-3175">
              <a:buFontTx/>
              <a:buNone/>
              <a:defRPr/>
            </a:pPr>
            <a:r>
              <a:rPr lang="en-US" sz="1600" b="1" i="1" dirty="0">
                <a:highlight>
                  <a:srgbClr val="FFFF00"/>
                </a:highlight>
                <a:latin typeface="Aptos" panose="020B0004020202020204" pitchFamily="34" charset="0"/>
              </a:rPr>
              <a:t>Please note: The advance payment for the grant should not exceed 25% of the total grant amount.</a:t>
            </a:r>
          </a:p>
          <a:p>
            <a:pPr marL="3175" lvl="1" indent="-3175">
              <a:buFontTx/>
              <a:buNone/>
              <a:defRPr/>
            </a:pPr>
            <a:endParaRPr lang="en-US" sz="1800" dirty="0">
              <a:latin typeface="Aptos" panose="020B0004020202020204" pitchFamily="34" charset="0"/>
            </a:endParaRPr>
          </a:p>
          <a:p>
            <a:pPr marL="3175" lvl="1" indent="-3175">
              <a:buFontTx/>
              <a:buNone/>
              <a:defRPr/>
            </a:pPr>
            <a:endParaRPr lang="en-US" sz="1800" dirty="0"/>
          </a:p>
          <a:p>
            <a:pPr marL="3175" lvl="1" indent="-3175">
              <a:buFontTx/>
              <a:buNone/>
              <a:defRPr/>
            </a:pPr>
            <a:endParaRPr lang="en-US" sz="1800" dirty="0"/>
          </a:p>
        </p:txBody>
      </p:sp>
      <p:sp>
        <p:nvSpPr>
          <p:cNvPr id="24580" name="Line 4"/>
          <p:cNvSpPr>
            <a:spLocks noChangeShapeType="1"/>
          </p:cNvSpPr>
          <p:nvPr/>
        </p:nvSpPr>
        <p:spPr bwMode="auto">
          <a:xfrm flipH="1">
            <a:off x="1491018" y="59227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33</a:t>
            </a:fld>
            <a:endParaRPr lang="en-US" dirty="0">
              <a:solidFill>
                <a:srgbClr val="FFFFFF"/>
              </a:solidFill>
            </a:endParaRPr>
          </a:p>
        </p:txBody>
      </p:sp>
    </p:spTree>
    <p:extLst>
      <p:ext uri="{BB962C8B-B14F-4D97-AF65-F5344CB8AC3E}">
        <p14:creationId xmlns:p14="http://schemas.microsoft.com/office/powerpoint/2010/main" val="2264459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Letters of Agreement</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34</a:t>
            </a:fld>
            <a:endParaRPr lang="en-US" dirty="0"/>
          </a:p>
        </p:txBody>
      </p:sp>
      <p:pic>
        <p:nvPicPr>
          <p:cNvPr id="3" name="Picture 2">
            <a:extLst>
              <a:ext uri="{FF2B5EF4-FFF2-40B4-BE49-F238E27FC236}">
                <a16:creationId xmlns:a16="http://schemas.microsoft.com/office/drawing/2014/main" id="{D198B8B1-02E6-EB42-EC84-EE2D3BCF1580}"/>
              </a:ext>
            </a:extLst>
          </p:cNvPr>
          <p:cNvPicPr>
            <a:picLocks noChangeAspect="1"/>
          </p:cNvPicPr>
          <p:nvPr/>
        </p:nvPicPr>
        <p:blipFill>
          <a:blip r:embed="rId3"/>
          <a:stretch>
            <a:fillRect/>
          </a:stretch>
        </p:blipFill>
        <p:spPr>
          <a:xfrm>
            <a:off x="2221836" y="777436"/>
            <a:ext cx="4700328" cy="5479931"/>
          </a:xfrm>
          <a:prstGeom prst="rect">
            <a:avLst/>
          </a:prstGeom>
        </p:spPr>
      </p:pic>
      <p:sp>
        <p:nvSpPr>
          <p:cNvPr id="4" name="TextBox 3">
            <a:extLst>
              <a:ext uri="{FF2B5EF4-FFF2-40B4-BE49-F238E27FC236}">
                <a16:creationId xmlns:a16="http://schemas.microsoft.com/office/drawing/2014/main" id="{9B15692D-0059-BF04-C221-2AB87D5C7B47}"/>
              </a:ext>
            </a:extLst>
          </p:cNvPr>
          <p:cNvSpPr txBox="1"/>
          <p:nvPr/>
        </p:nvSpPr>
        <p:spPr>
          <a:xfrm>
            <a:off x="2965278" y="5618899"/>
            <a:ext cx="3418885" cy="461665"/>
          </a:xfrm>
          <a:prstGeom prst="rect">
            <a:avLst/>
          </a:prstGeom>
          <a:noFill/>
        </p:spPr>
        <p:txBody>
          <a:bodyPr wrap="none" rtlCol="0">
            <a:spAutoFit/>
          </a:bodyPr>
          <a:lstStyle/>
          <a:p>
            <a:r>
              <a:rPr lang="en-US" sz="2400" b="1" dirty="0">
                <a:latin typeface="Aptos" panose="020B0004020202020204" pitchFamily="34" charset="0"/>
              </a:rPr>
              <a:t>(No Template Provided)</a:t>
            </a:r>
          </a:p>
        </p:txBody>
      </p:sp>
    </p:spTree>
    <p:extLst>
      <p:ext uri="{BB962C8B-B14F-4D97-AF65-F5344CB8AC3E}">
        <p14:creationId xmlns:p14="http://schemas.microsoft.com/office/powerpoint/2010/main" val="2859604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Business License</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35</a:t>
            </a:fld>
            <a:endParaRPr lang="en-US" dirty="0"/>
          </a:p>
        </p:txBody>
      </p:sp>
      <p:pic>
        <p:nvPicPr>
          <p:cNvPr id="15" name="Picture 14">
            <a:extLst>
              <a:ext uri="{FF2B5EF4-FFF2-40B4-BE49-F238E27FC236}">
                <a16:creationId xmlns:a16="http://schemas.microsoft.com/office/drawing/2014/main" id="{BCB7E3E5-51BF-8541-EB97-5A32B55C60E1}"/>
              </a:ext>
            </a:extLst>
          </p:cNvPr>
          <p:cNvPicPr>
            <a:picLocks noChangeAspect="1"/>
          </p:cNvPicPr>
          <p:nvPr/>
        </p:nvPicPr>
        <p:blipFill>
          <a:blip r:embed="rId3"/>
          <a:stretch>
            <a:fillRect/>
          </a:stretch>
        </p:blipFill>
        <p:spPr>
          <a:xfrm>
            <a:off x="1468936" y="930058"/>
            <a:ext cx="6221403" cy="5132491"/>
          </a:xfrm>
          <a:prstGeom prst="rect">
            <a:avLst/>
          </a:prstGeom>
        </p:spPr>
      </p:pic>
      <p:sp>
        <p:nvSpPr>
          <p:cNvPr id="16" name="TextBox 15">
            <a:extLst>
              <a:ext uri="{FF2B5EF4-FFF2-40B4-BE49-F238E27FC236}">
                <a16:creationId xmlns:a16="http://schemas.microsoft.com/office/drawing/2014/main" id="{6EDF53A3-66BD-6C4D-FE33-ED005B5CEB55}"/>
              </a:ext>
            </a:extLst>
          </p:cNvPr>
          <p:cNvSpPr txBox="1"/>
          <p:nvPr/>
        </p:nvSpPr>
        <p:spPr>
          <a:xfrm>
            <a:off x="5543072" y="1933335"/>
            <a:ext cx="925033" cy="369332"/>
          </a:xfrm>
          <a:prstGeom prst="rect">
            <a:avLst/>
          </a:prstGeom>
          <a:solidFill>
            <a:schemeClr val="tx1"/>
          </a:solidFill>
        </p:spPr>
        <p:txBody>
          <a:bodyPr wrap="square" rtlCol="0">
            <a:spAutoFit/>
          </a:bodyPr>
          <a:lstStyle/>
          <a:p>
            <a:endParaRPr lang="en-US" dirty="0">
              <a:highlight>
                <a:srgbClr val="FFFF00"/>
              </a:highlight>
            </a:endParaRPr>
          </a:p>
        </p:txBody>
      </p:sp>
      <p:sp>
        <p:nvSpPr>
          <p:cNvPr id="17" name="TextBox 16">
            <a:extLst>
              <a:ext uri="{FF2B5EF4-FFF2-40B4-BE49-F238E27FC236}">
                <a16:creationId xmlns:a16="http://schemas.microsoft.com/office/drawing/2014/main" id="{CF3E5165-CD0F-E4CE-FFAF-9ADBE9889809}"/>
              </a:ext>
            </a:extLst>
          </p:cNvPr>
          <p:cNvSpPr txBox="1"/>
          <p:nvPr/>
        </p:nvSpPr>
        <p:spPr>
          <a:xfrm>
            <a:off x="1757717" y="1939956"/>
            <a:ext cx="1267047" cy="369332"/>
          </a:xfrm>
          <a:prstGeom prst="rect">
            <a:avLst/>
          </a:prstGeom>
          <a:solidFill>
            <a:schemeClr val="tx1"/>
          </a:solidFill>
        </p:spPr>
        <p:txBody>
          <a:bodyPr wrap="square" rtlCol="0">
            <a:spAutoFit/>
          </a:bodyPr>
          <a:lstStyle/>
          <a:p>
            <a:endParaRPr lang="en-US" dirty="0">
              <a:highlight>
                <a:srgbClr val="FFFF00"/>
              </a:highlight>
            </a:endParaRPr>
          </a:p>
        </p:txBody>
      </p:sp>
      <p:sp>
        <p:nvSpPr>
          <p:cNvPr id="18" name="TextBox 17">
            <a:extLst>
              <a:ext uri="{FF2B5EF4-FFF2-40B4-BE49-F238E27FC236}">
                <a16:creationId xmlns:a16="http://schemas.microsoft.com/office/drawing/2014/main" id="{7E99B9C8-7BA2-2BF8-69F6-AF05B8A88AF5}"/>
              </a:ext>
            </a:extLst>
          </p:cNvPr>
          <p:cNvSpPr txBox="1"/>
          <p:nvPr/>
        </p:nvSpPr>
        <p:spPr>
          <a:xfrm>
            <a:off x="3651873" y="1933335"/>
            <a:ext cx="1593999" cy="369332"/>
          </a:xfrm>
          <a:prstGeom prst="rect">
            <a:avLst/>
          </a:prstGeom>
          <a:solidFill>
            <a:schemeClr val="tx1"/>
          </a:solidFill>
        </p:spPr>
        <p:txBody>
          <a:bodyPr wrap="square" rtlCol="0">
            <a:spAutoFit/>
          </a:bodyPr>
          <a:lstStyle/>
          <a:p>
            <a:endParaRPr lang="en-US" dirty="0">
              <a:highlight>
                <a:srgbClr val="FFFF00"/>
              </a:highlight>
            </a:endParaRPr>
          </a:p>
        </p:txBody>
      </p:sp>
      <p:pic>
        <p:nvPicPr>
          <p:cNvPr id="19" name="Picture 18">
            <a:extLst>
              <a:ext uri="{FF2B5EF4-FFF2-40B4-BE49-F238E27FC236}">
                <a16:creationId xmlns:a16="http://schemas.microsoft.com/office/drawing/2014/main" id="{2AF2EFEB-BD39-C7A0-4B6B-8B1C1C420944}"/>
              </a:ext>
            </a:extLst>
          </p:cNvPr>
          <p:cNvPicPr>
            <a:picLocks noChangeAspect="1"/>
          </p:cNvPicPr>
          <p:nvPr/>
        </p:nvPicPr>
        <p:blipFill>
          <a:blip r:embed="rId4"/>
          <a:stretch>
            <a:fillRect/>
          </a:stretch>
        </p:blipFill>
        <p:spPr>
          <a:xfrm>
            <a:off x="2731747" y="2844335"/>
            <a:ext cx="1840253" cy="371888"/>
          </a:xfrm>
          <a:prstGeom prst="rect">
            <a:avLst/>
          </a:prstGeom>
        </p:spPr>
      </p:pic>
    </p:spTree>
    <p:extLst>
      <p:ext uri="{BB962C8B-B14F-4D97-AF65-F5344CB8AC3E}">
        <p14:creationId xmlns:p14="http://schemas.microsoft.com/office/powerpoint/2010/main" val="2586806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2AB989-1A8A-4C96-B273-A5F2125757A5}" type="slidenum">
              <a:rPr lang="en-US" smtClean="0">
                <a:solidFill>
                  <a:srgbClr val="FFFFFF"/>
                </a:solidFill>
              </a:rPr>
              <a:pPr>
                <a:defRPr/>
              </a:pPr>
              <a:t>36</a:t>
            </a:fld>
            <a:endParaRPr lang="en-US" dirty="0">
              <a:solidFill>
                <a:srgbClr val="FFFFFF"/>
              </a:solidFill>
            </a:endParaRPr>
          </a:p>
        </p:txBody>
      </p:sp>
      <p:sp>
        <p:nvSpPr>
          <p:cNvPr id="4" name="Title 3">
            <a:extLst>
              <a:ext uri="{FF2B5EF4-FFF2-40B4-BE49-F238E27FC236}">
                <a16:creationId xmlns:a16="http://schemas.microsoft.com/office/drawing/2014/main" id="{AB5E69D0-786E-F72E-68B2-5A926D42ED82}"/>
              </a:ext>
            </a:extLst>
          </p:cNvPr>
          <p:cNvSpPr>
            <a:spLocks noGrp="1"/>
          </p:cNvSpPr>
          <p:nvPr>
            <p:ph type="title"/>
          </p:nvPr>
        </p:nvSpPr>
        <p:spPr>
          <a:xfrm>
            <a:off x="457200" y="274638"/>
            <a:ext cx="8229600" cy="873678"/>
          </a:xfrm>
        </p:spPr>
        <p:txBody>
          <a:bodyPr/>
          <a:lstStyle/>
          <a:p>
            <a:r>
              <a:rPr lang="en-US" sz="2400" b="1" dirty="0">
                <a:latin typeface="Aptos" panose="020B0004020202020204" pitchFamily="34" charset="0"/>
              </a:rPr>
              <a:t>Clean Hands Certification</a:t>
            </a:r>
          </a:p>
        </p:txBody>
      </p:sp>
      <p:sp>
        <p:nvSpPr>
          <p:cNvPr id="5" name="Line 4">
            <a:extLst>
              <a:ext uri="{FF2B5EF4-FFF2-40B4-BE49-F238E27FC236}">
                <a16:creationId xmlns:a16="http://schemas.microsoft.com/office/drawing/2014/main" id="{EEB35972-1776-4761-3945-ADA535FEF5F7}"/>
              </a:ext>
            </a:extLst>
          </p:cNvPr>
          <p:cNvSpPr>
            <a:spLocks noChangeShapeType="1"/>
          </p:cNvSpPr>
          <p:nvPr/>
        </p:nvSpPr>
        <p:spPr bwMode="auto">
          <a:xfrm flipH="1" flipV="1">
            <a:off x="711200" y="879349"/>
            <a:ext cx="7721600" cy="33868"/>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pic>
        <p:nvPicPr>
          <p:cNvPr id="6" name="Picture 5">
            <a:extLst>
              <a:ext uri="{FF2B5EF4-FFF2-40B4-BE49-F238E27FC236}">
                <a16:creationId xmlns:a16="http://schemas.microsoft.com/office/drawing/2014/main" id="{534ADB74-B4E3-9C47-F46D-AA4B1B312374}"/>
              </a:ext>
            </a:extLst>
          </p:cNvPr>
          <p:cNvPicPr>
            <a:picLocks noChangeAspect="1"/>
          </p:cNvPicPr>
          <p:nvPr/>
        </p:nvPicPr>
        <p:blipFill>
          <a:blip r:embed="rId2"/>
          <a:stretch>
            <a:fillRect/>
          </a:stretch>
        </p:blipFill>
        <p:spPr>
          <a:xfrm>
            <a:off x="2963041" y="1069739"/>
            <a:ext cx="3217915" cy="3523526"/>
          </a:xfrm>
          <a:prstGeom prst="rect">
            <a:avLst/>
          </a:prstGeom>
        </p:spPr>
      </p:pic>
      <p:sp>
        <p:nvSpPr>
          <p:cNvPr id="8" name="Content Placeholder 2">
            <a:extLst>
              <a:ext uri="{FF2B5EF4-FFF2-40B4-BE49-F238E27FC236}">
                <a16:creationId xmlns:a16="http://schemas.microsoft.com/office/drawing/2014/main" id="{3A541653-F0A3-31EF-9EC0-156EA2B09A4E}"/>
              </a:ext>
            </a:extLst>
          </p:cNvPr>
          <p:cNvSpPr txBox="1">
            <a:spLocks/>
          </p:cNvSpPr>
          <p:nvPr/>
        </p:nvSpPr>
        <p:spPr>
          <a:xfrm>
            <a:off x="289737" y="4738513"/>
            <a:ext cx="8564525" cy="1240138"/>
          </a:xfrm>
          <a:prstGeom prst="rect">
            <a:avLst/>
          </a:prstGeom>
        </p:spPr>
        <p:txBody>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marL="0" indent="0" defTabSz="914400">
              <a:buNone/>
            </a:pPr>
            <a:r>
              <a:rPr lang="en-US" sz="1400" kern="0" dirty="0">
                <a:latin typeface="Aptos" panose="020B0004020202020204" pitchFamily="34" charset="0"/>
              </a:rPr>
              <a:t>Each applicant must submit a current Clean Hands Certification from the District of Columbia Office of Tax Revenue. DBH requires that the submitted Clean Hands Certification reflect a date within a thirty-day period immediately preceding the application’s submission. Self-Certification is not acceptable</a:t>
            </a:r>
            <a:r>
              <a:rPr lang="en-US" sz="1800" kern="0" dirty="0">
                <a:latin typeface="Aptos" panose="020B0004020202020204" pitchFamily="34" charset="0"/>
              </a:rPr>
              <a:t>. </a:t>
            </a:r>
          </a:p>
        </p:txBody>
      </p:sp>
    </p:spTree>
    <p:extLst>
      <p:ext uri="{BB962C8B-B14F-4D97-AF65-F5344CB8AC3E}">
        <p14:creationId xmlns:p14="http://schemas.microsoft.com/office/powerpoint/2010/main" val="1574268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8995"/>
            <a:ext cx="8229600" cy="983221"/>
          </a:xfrm>
        </p:spPr>
        <p:txBody>
          <a:bodyPr/>
          <a:lstStyle/>
          <a:p>
            <a:r>
              <a:rPr lang="en-US" altLang="en-US" sz="2400" b="1" dirty="0">
                <a:latin typeface="Aptos" panose="020B0004020202020204" pitchFamily="34" charset="0"/>
              </a:rPr>
              <a:t>IRS 990 FORM</a:t>
            </a:r>
            <a:br>
              <a:rPr lang="en-US" altLang="en-US" sz="2400" b="1" dirty="0">
                <a:latin typeface="Aptos" panose="020B0004020202020204" pitchFamily="34" charset="0"/>
              </a:rPr>
            </a:br>
            <a:r>
              <a:rPr lang="en-US" altLang="en-US" sz="2400" b="1" dirty="0">
                <a:latin typeface="Aptos" panose="020B0004020202020204" pitchFamily="34" charset="0"/>
              </a:rPr>
              <a:t>(Non-Profits Only)</a:t>
            </a:r>
          </a:p>
        </p:txBody>
      </p:sp>
      <p:sp>
        <p:nvSpPr>
          <p:cNvPr id="24580" name="Line 4"/>
          <p:cNvSpPr>
            <a:spLocks noChangeShapeType="1"/>
          </p:cNvSpPr>
          <p:nvPr/>
        </p:nvSpPr>
        <p:spPr bwMode="auto">
          <a:xfrm flipH="1">
            <a:off x="1600200" y="1038175"/>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37</a:t>
            </a:fld>
            <a:endParaRPr lang="en-US" dirty="0"/>
          </a:p>
        </p:txBody>
      </p:sp>
      <p:sp>
        <p:nvSpPr>
          <p:cNvPr id="2" name="TextBox 1"/>
          <p:cNvSpPr txBox="1"/>
          <p:nvPr/>
        </p:nvSpPr>
        <p:spPr>
          <a:xfrm>
            <a:off x="1600200" y="1401287"/>
            <a:ext cx="7116417" cy="584775"/>
          </a:xfrm>
          <a:prstGeom prst="rect">
            <a:avLst/>
          </a:prstGeom>
          <a:noFill/>
        </p:spPr>
        <p:txBody>
          <a:bodyPr wrap="square" rtlCol="0">
            <a:spAutoFit/>
          </a:bodyPr>
          <a:lstStyle/>
          <a:p>
            <a:r>
              <a:rPr lang="en-US" sz="1600" dirty="0">
                <a:latin typeface="Aptos" panose="020B0004020202020204" pitchFamily="34" charset="0"/>
              </a:rPr>
              <a:t>The applicant must submit the organization’s 990 form from the most recent tax year.</a:t>
            </a:r>
          </a:p>
        </p:txBody>
      </p:sp>
      <p:pic>
        <p:nvPicPr>
          <p:cNvPr id="4" name="Picture 3">
            <a:extLst>
              <a:ext uri="{FF2B5EF4-FFF2-40B4-BE49-F238E27FC236}">
                <a16:creationId xmlns:a16="http://schemas.microsoft.com/office/drawing/2014/main" id="{EC628FDA-0B54-2329-545B-5EFF951E616A}"/>
              </a:ext>
            </a:extLst>
          </p:cNvPr>
          <p:cNvPicPr>
            <a:picLocks noChangeAspect="1"/>
          </p:cNvPicPr>
          <p:nvPr/>
        </p:nvPicPr>
        <p:blipFill>
          <a:blip r:embed="rId3"/>
          <a:stretch>
            <a:fillRect/>
          </a:stretch>
        </p:blipFill>
        <p:spPr>
          <a:xfrm>
            <a:off x="2700366" y="2078830"/>
            <a:ext cx="3743268" cy="2810500"/>
          </a:xfrm>
          <a:prstGeom prst="rect">
            <a:avLst/>
          </a:prstGeom>
        </p:spPr>
      </p:pic>
      <p:pic>
        <p:nvPicPr>
          <p:cNvPr id="7" name="Picture 6">
            <a:extLst>
              <a:ext uri="{FF2B5EF4-FFF2-40B4-BE49-F238E27FC236}">
                <a16:creationId xmlns:a16="http://schemas.microsoft.com/office/drawing/2014/main" id="{B73CF541-2A16-1F89-0C83-0261D65B7CB4}"/>
              </a:ext>
            </a:extLst>
          </p:cNvPr>
          <p:cNvPicPr>
            <a:picLocks noChangeAspect="1"/>
          </p:cNvPicPr>
          <p:nvPr/>
        </p:nvPicPr>
        <p:blipFill>
          <a:blip r:embed="rId4"/>
          <a:stretch>
            <a:fillRect/>
          </a:stretch>
        </p:blipFill>
        <p:spPr>
          <a:xfrm>
            <a:off x="1849865" y="4965894"/>
            <a:ext cx="5840474" cy="847417"/>
          </a:xfrm>
          <a:prstGeom prst="rect">
            <a:avLst/>
          </a:prstGeom>
        </p:spPr>
      </p:pic>
    </p:spTree>
    <p:extLst>
      <p:ext uri="{BB962C8B-B14F-4D97-AF65-F5344CB8AC3E}">
        <p14:creationId xmlns:p14="http://schemas.microsoft.com/office/powerpoint/2010/main" val="3342514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84747"/>
            <a:ext cx="8229600" cy="1143000"/>
          </a:xfrm>
        </p:spPr>
        <p:txBody>
          <a:bodyPr/>
          <a:lstStyle/>
          <a:p>
            <a:r>
              <a:rPr lang="en-US" altLang="en-US" sz="2400" b="1" dirty="0">
                <a:latin typeface="Aptos" panose="020B0004020202020204" pitchFamily="34" charset="0"/>
              </a:rPr>
              <a:t>IRS Tax –Exempt Determination Letter &amp; 501 (c)(3) Letter    (Non-Profits Only)</a:t>
            </a:r>
          </a:p>
        </p:txBody>
      </p:sp>
      <p:sp>
        <p:nvSpPr>
          <p:cNvPr id="24580" name="Line 4"/>
          <p:cNvSpPr>
            <a:spLocks noChangeShapeType="1"/>
          </p:cNvSpPr>
          <p:nvPr/>
        </p:nvSpPr>
        <p:spPr bwMode="auto">
          <a:xfrm flipH="1">
            <a:off x="1028700" y="9300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38</a:t>
            </a:fld>
            <a:endParaRPr lang="en-US" dirty="0"/>
          </a:p>
        </p:txBody>
      </p:sp>
      <p:pic>
        <p:nvPicPr>
          <p:cNvPr id="3" name="Picture 2" descr="Determining the Date of Assessment for IRS Collection Purposes">
            <a:extLst>
              <a:ext uri="{FF2B5EF4-FFF2-40B4-BE49-F238E27FC236}">
                <a16:creationId xmlns:a16="http://schemas.microsoft.com/office/drawing/2014/main" id="{A6B6FF74-7F0B-7DA6-1918-29ABCE75D1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096" y="1186446"/>
            <a:ext cx="2049519" cy="12297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0D81253-C10F-A2CC-7D77-A10EFFFB7600}"/>
              </a:ext>
            </a:extLst>
          </p:cNvPr>
          <p:cNvPicPr>
            <a:picLocks noChangeAspect="1"/>
          </p:cNvPicPr>
          <p:nvPr/>
        </p:nvPicPr>
        <p:blipFill>
          <a:blip r:embed="rId4"/>
          <a:stretch>
            <a:fillRect/>
          </a:stretch>
        </p:blipFill>
        <p:spPr>
          <a:xfrm>
            <a:off x="2729590" y="974291"/>
            <a:ext cx="4046770" cy="5240287"/>
          </a:xfrm>
          <a:prstGeom prst="rect">
            <a:avLst/>
          </a:prstGeom>
        </p:spPr>
      </p:pic>
    </p:spTree>
    <p:extLst>
      <p:ext uri="{BB962C8B-B14F-4D97-AF65-F5344CB8AC3E}">
        <p14:creationId xmlns:p14="http://schemas.microsoft.com/office/powerpoint/2010/main" val="17802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0 L -0.00052 0.4669 " pathEditMode="relative" rAng="0" ptsTypes="AA">
                                      <p:cBhvr>
                                        <p:cTn id="6" dur="2000" fill="hold"/>
                                        <p:tgtEl>
                                          <p:spTgt spid="3"/>
                                        </p:tgtEl>
                                        <p:attrNameLst>
                                          <p:attrName>ppt_x</p:attrName>
                                          <p:attrName>ppt_y</p:attrName>
                                        </p:attrNameLst>
                                      </p:cBhvr>
                                      <p:rCtr x="-35" y="2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Religious Organizations</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39</a:t>
            </a:fld>
            <a:endParaRPr lang="en-US" dirty="0"/>
          </a:p>
        </p:txBody>
      </p:sp>
      <p:sp>
        <p:nvSpPr>
          <p:cNvPr id="3" name="Content Placeholder 2">
            <a:extLst>
              <a:ext uri="{FF2B5EF4-FFF2-40B4-BE49-F238E27FC236}">
                <a16:creationId xmlns:a16="http://schemas.microsoft.com/office/drawing/2014/main" id="{0FA856CB-D442-E4FC-2078-7A18F1F8023B}"/>
              </a:ext>
            </a:extLst>
          </p:cNvPr>
          <p:cNvSpPr>
            <a:spLocks noGrp="1"/>
          </p:cNvSpPr>
          <p:nvPr>
            <p:ph idx="1"/>
          </p:nvPr>
        </p:nvSpPr>
        <p:spPr>
          <a:xfrm>
            <a:off x="1086556" y="784119"/>
            <a:ext cx="7066844" cy="2309161"/>
          </a:xfrm>
        </p:spPr>
        <p:txBody>
          <a:bodyPr/>
          <a:lstStyle/>
          <a:p>
            <a:pPr marL="0" indent="0">
              <a:buNone/>
            </a:pPr>
            <a:r>
              <a:rPr lang="en-US" sz="1800" dirty="0">
                <a:latin typeface="Aptos" panose="020B0004020202020204" pitchFamily="34" charset="0"/>
              </a:rPr>
              <a:t>Best Evidence of IRS Tax Exemption Examples:</a:t>
            </a:r>
          </a:p>
          <a:p>
            <a:pPr marL="557142" lvl="1" indent="-257175">
              <a:buFont typeface="+mj-lt"/>
              <a:buAutoNum type="arabicPeriod"/>
            </a:pPr>
            <a:r>
              <a:rPr lang="en-US" sz="1800" dirty="0">
                <a:latin typeface="Aptos" panose="020B0004020202020204" pitchFamily="34" charset="0"/>
              </a:rPr>
              <a:t> A letter from the leader of the organization verifying that the organization is a religious group; </a:t>
            </a:r>
          </a:p>
          <a:p>
            <a:pPr marL="557142" lvl="1" indent="-257175">
              <a:buAutoNum type="arabicPeriod"/>
            </a:pPr>
            <a:r>
              <a:rPr lang="en-US" sz="1800" dirty="0">
                <a:latin typeface="Aptos" panose="020B0004020202020204" pitchFamily="34" charset="0"/>
              </a:rPr>
              <a:t>A letter from the group’s board chair or similar official, verifying that the organization is a religious group; </a:t>
            </a:r>
          </a:p>
          <a:p>
            <a:pPr marL="557142" lvl="1" indent="-257175">
              <a:buAutoNum type="arabicPeriod"/>
            </a:pPr>
            <a:r>
              <a:rPr lang="en-US" sz="1800" dirty="0">
                <a:latin typeface="Aptos" panose="020B0004020202020204" pitchFamily="34" charset="0"/>
              </a:rPr>
              <a:t>The applicant’s most recently submitted state sales or other tax exemption form, if it exists (Form 164 in the District of Columbia); or </a:t>
            </a:r>
          </a:p>
          <a:p>
            <a:pPr marL="557142" lvl="1" indent="-257175">
              <a:buAutoNum type="arabicPeriod"/>
            </a:pPr>
            <a:r>
              <a:rPr lang="en-US" sz="1800" dirty="0">
                <a:latin typeface="Aptos" panose="020B0004020202020204" pitchFamily="34" charset="0"/>
              </a:rPr>
              <a:t>The state’s issued tax exemption certificate or card, if it exists. (See IRS publication no. 1828, Tax Guide for Churches and Religious Organizations).</a:t>
            </a:r>
          </a:p>
        </p:txBody>
      </p:sp>
      <p:pic>
        <p:nvPicPr>
          <p:cNvPr id="4" name="Picture 3">
            <a:extLst>
              <a:ext uri="{FF2B5EF4-FFF2-40B4-BE49-F238E27FC236}">
                <a16:creationId xmlns:a16="http://schemas.microsoft.com/office/drawing/2014/main" id="{C960B741-4CBE-3B79-B615-424F6ADEFA88}"/>
              </a:ext>
            </a:extLst>
          </p:cNvPr>
          <p:cNvPicPr>
            <a:picLocks noChangeAspect="1"/>
          </p:cNvPicPr>
          <p:nvPr/>
        </p:nvPicPr>
        <p:blipFill>
          <a:blip r:embed="rId3"/>
          <a:stretch>
            <a:fillRect/>
          </a:stretch>
        </p:blipFill>
        <p:spPr>
          <a:xfrm>
            <a:off x="2960651" y="4091973"/>
            <a:ext cx="3318653" cy="2064569"/>
          </a:xfrm>
          <a:prstGeom prst="rect">
            <a:avLst/>
          </a:prstGeom>
        </p:spPr>
      </p:pic>
    </p:spTree>
    <p:extLst>
      <p:ext uri="{BB962C8B-B14F-4D97-AF65-F5344CB8AC3E}">
        <p14:creationId xmlns:p14="http://schemas.microsoft.com/office/powerpoint/2010/main" val="313571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2055D5D-1616-41D2-A810-F138318299A1}" type="slidenum">
              <a:rPr lang="en-US" smtClean="0"/>
              <a:pPr>
                <a:defRPr/>
              </a:pPr>
              <a:t>4</a:t>
            </a:fld>
            <a:endParaRPr lang="en-US" dirty="0"/>
          </a:p>
        </p:txBody>
      </p:sp>
      <p:sp>
        <p:nvSpPr>
          <p:cNvPr id="5" name="TextBox 4"/>
          <p:cNvSpPr txBox="1"/>
          <p:nvPr/>
        </p:nvSpPr>
        <p:spPr>
          <a:xfrm>
            <a:off x="231820" y="212397"/>
            <a:ext cx="2704563" cy="369332"/>
          </a:xfrm>
          <a:prstGeom prst="rect">
            <a:avLst/>
          </a:prstGeom>
          <a:noFill/>
        </p:spPr>
        <p:txBody>
          <a:bodyPr wrap="square" rtlCol="0">
            <a:spAutoFit/>
          </a:bodyPr>
          <a:lstStyle/>
          <a:p>
            <a:r>
              <a:rPr lang="en-US" dirty="0">
                <a:latin typeface="Aptos" panose="020B0004020202020204" pitchFamily="34" charset="0"/>
              </a:rPr>
              <a:t>Please Note:</a:t>
            </a:r>
          </a:p>
        </p:txBody>
      </p:sp>
      <p:pic>
        <p:nvPicPr>
          <p:cNvPr id="10" name="Picture 9">
            <a:extLst>
              <a:ext uri="{FF2B5EF4-FFF2-40B4-BE49-F238E27FC236}">
                <a16:creationId xmlns:a16="http://schemas.microsoft.com/office/drawing/2014/main" id="{7525FF2E-D66E-2DC6-C4BA-74384C9CA460}"/>
              </a:ext>
            </a:extLst>
          </p:cNvPr>
          <p:cNvPicPr>
            <a:picLocks noChangeAspect="1"/>
          </p:cNvPicPr>
          <p:nvPr/>
        </p:nvPicPr>
        <p:blipFill>
          <a:blip r:embed="rId2"/>
          <a:stretch>
            <a:fillRect/>
          </a:stretch>
        </p:blipFill>
        <p:spPr>
          <a:xfrm>
            <a:off x="231820" y="581729"/>
            <a:ext cx="8382727" cy="4633362"/>
          </a:xfrm>
          <a:prstGeom prst="rect">
            <a:avLst/>
          </a:prstGeom>
        </p:spPr>
      </p:pic>
      <p:pic>
        <p:nvPicPr>
          <p:cNvPr id="11" name="Picture 10">
            <a:extLst>
              <a:ext uri="{FF2B5EF4-FFF2-40B4-BE49-F238E27FC236}">
                <a16:creationId xmlns:a16="http://schemas.microsoft.com/office/drawing/2014/main" id="{486A976D-7519-975A-9BB6-B3D0929A972B}"/>
              </a:ext>
            </a:extLst>
          </p:cNvPr>
          <p:cNvPicPr>
            <a:picLocks noChangeAspect="1"/>
          </p:cNvPicPr>
          <p:nvPr/>
        </p:nvPicPr>
        <p:blipFill>
          <a:blip r:embed="rId3"/>
          <a:stretch>
            <a:fillRect/>
          </a:stretch>
        </p:blipFill>
        <p:spPr>
          <a:xfrm>
            <a:off x="529453" y="2599840"/>
            <a:ext cx="7004911" cy="1042506"/>
          </a:xfrm>
          <a:prstGeom prst="rect">
            <a:avLst/>
          </a:prstGeom>
        </p:spPr>
      </p:pic>
      <p:pic>
        <p:nvPicPr>
          <p:cNvPr id="12" name="Picture 11">
            <a:extLst>
              <a:ext uri="{FF2B5EF4-FFF2-40B4-BE49-F238E27FC236}">
                <a16:creationId xmlns:a16="http://schemas.microsoft.com/office/drawing/2014/main" id="{106F646B-C259-5A95-8BBD-921BA4BC3529}"/>
              </a:ext>
            </a:extLst>
          </p:cNvPr>
          <p:cNvPicPr>
            <a:picLocks noChangeAspect="1"/>
          </p:cNvPicPr>
          <p:nvPr/>
        </p:nvPicPr>
        <p:blipFill>
          <a:blip r:embed="rId4"/>
          <a:stretch>
            <a:fillRect/>
          </a:stretch>
        </p:blipFill>
        <p:spPr>
          <a:xfrm>
            <a:off x="3879408" y="548471"/>
            <a:ext cx="1310754" cy="1048603"/>
          </a:xfrm>
          <a:prstGeom prst="rect">
            <a:avLst/>
          </a:prstGeom>
        </p:spPr>
      </p:pic>
      <p:pic>
        <p:nvPicPr>
          <p:cNvPr id="13" name="Picture 12">
            <a:extLst>
              <a:ext uri="{FF2B5EF4-FFF2-40B4-BE49-F238E27FC236}">
                <a16:creationId xmlns:a16="http://schemas.microsoft.com/office/drawing/2014/main" id="{2E9D3C3D-6D00-E5A5-678E-2397E34E98D3}"/>
              </a:ext>
            </a:extLst>
          </p:cNvPr>
          <p:cNvPicPr>
            <a:picLocks noChangeAspect="1"/>
          </p:cNvPicPr>
          <p:nvPr/>
        </p:nvPicPr>
        <p:blipFill>
          <a:blip r:embed="rId5"/>
          <a:stretch>
            <a:fillRect/>
          </a:stretch>
        </p:blipFill>
        <p:spPr>
          <a:xfrm rot="10246639">
            <a:off x="5233839" y="970042"/>
            <a:ext cx="2010564" cy="707197"/>
          </a:xfrm>
          <a:prstGeom prst="rect">
            <a:avLst/>
          </a:prstGeom>
        </p:spPr>
      </p:pic>
      <p:pic>
        <p:nvPicPr>
          <p:cNvPr id="14" name="Picture 13">
            <a:extLst>
              <a:ext uri="{FF2B5EF4-FFF2-40B4-BE49-F238E27FC236}">
                <a16:creationId xmlns:a16="http://schemas.microsoft.com/office/drawing/2014/main" id="{037C68D8-A32D-B751-4645-F0626893CE5A}"/>
              </a:ext>
            </a:extLst>
          </p:cNvPr>
          <p:cNvPicPr>
            <a:picLocks noChangeAspect="1"/>
          </p:cNvPicPr>
          <p:nvPr/>
        </p:nvPicPr>
        <p:blipFill>
          <a:blip r:embed="rId6"/>
          <a:stretch>
            <a:fillRect/>
          </a:stretch>
        </p:blipFill>
        <p:spPr>
          <a:xfrm>
            <a:off x="4855224" y="4721272"/>
            <a:ext cx="2261812" cy="493819"/>
          </a:xfrm>
          <a:prstGeom prst="rect">
            <a:avLst/>
          </a:prstGeom>
        </p:spPr>
      </p:pic>
      <p:pic>
        <p:nvPicPr>
          <p:cNvPr id="15" name="Picture 14">
            <a:extLst>
              <a:ext uri="{FF2B5EF4-FFF2-40B4-BE49-F238E27FC236}">
                <a16:creationId xmlns:a16="http://schemas.microsoft.com/office/drawing/2014/main" id="{AB969833-E57E-7EE4-7EC5-7F353B926143}"/>
              </a:ext>
            </a:extLst>
          </p:cNvPr>
          <p:cNvPicPr>
            <a:picLocks noChangeAspect="1"/>
          </p:cNvPicPr>
          <p:nvPr/>
        </p:nvPicPr>
        <p:blipFill>
          <a:blip r:embed="rId7"/>
          <a:stretch>
            <a:fillRect/>
          </a:stretch>
        </p:blipFill>
        <p:spPr>
          <a:xfrm>
            <a:off x="7610444" y="3784225"/>
            <a:ext cx="542591" cy="1012024"/>
          </a:xfrm>
          <a:prstGeom prst="rect">
            <a:avLst/>
          </a:prstGeom>
        </p:spPr>
      </p:pic>
      <p:pic>
        <p:nvPicPr>
          <p:cNvPr id="17" name="Picture 16">
            <a:extLst>
              <a:ext uri="{FF2B5EF4-FFF2-40B4-BE49-F238E27FC236}">
                <a16:creationId xmlns:a16="http://schemas.microsoft.com/office/drawing/2014/main" id="{1F7D17E8-8E72-7D60-7CB3-82DAD24DF944}"/>
              </a:ext>
            </a:extLst>
          </p:cNvPr>
          <p:cNvPicPr>
            <a:picLocks noChangeAspect="1"/>
          </p:cNvPicPr>
          <p:nvPr/>
        </p:nvPicPr>
        <p:blipFill>
          <a:blip r:embed="rId7"/>
          <a:stretch>
            <a:fillRect/>
          </a:stretch>
        </p:blipFill>
        <p:spPr>
          <a:xfrm rot="13382700">
            <a:off x="6494605" y="1381969"/>
            <a:ext cx="542591" cy="1272965"/>
          </a:xfrm>
          <a:prstGeom prst="rect">
            <a:avLst/>
          </a:prstGeom>
        </p:spPr>
      </p:pic>
      <p:pic>
        <p:nvPicPr>
          <p:cNvPr id="18" name="Picture 17">
            <a:extLst>
              <a:ext uri="{FF2B5EF4-FFF2-40B4-BE49-F238E27FC236}">
                <a16:creationId xmlns:a16="http://schemas.microsoft.com/office/drawing/2014/main" id="{07F6CAED-6142-213C-CF5F-9CA375224B96}"/>
              </a:ext>
            </a:extLst>
          </p:cNvPr>
          <p:cNvPicPr>
            <a:picLocks noChangeAspect="1"/>
          </p:cNvPicPr>
          <p:nvPr/>
        </p:nvPicPr>
        <p:blipFill>
          <a:blip r:embed="rId8"/>
          <a:stretch>
            <a:fillRect/>
          </a:stretch>
        </p:blipFill>
        <p:spPr>
          <a:xfrm>
            <a:off x="8010990" y="548471"/>
            <a:ext cx="603557" cy="658425"/>
          </a:xfrm>
          <a:prstGeom prst="rect">
            <a:avLst/>
          </a:prstGeom>
        </p:spPr>
      </p:pic>
      <p:pic>
        <p:nvPicPr>
          <p:cNvPr id="19" name="Picture 18">
            <a:extLst>
              <a:ext uri="{FF2B5EF4-FFF2-40B4-BE49-F238E27FC236}">
                <a16:creationId xmlns:a16="http://schemas.microsoft.com/office/drawing/2014/main" id="{BC6144BB-6BC3-DA51-B5B1-8221AC6F38E2}"/>
              </a:ext>
            </a:extLst>
          </p:cNvPr>
          <p:cNvPicPr>
            <a:picLocks noChangeAspect="1"/>
          </p:cNvPicPr>
          <p:nvPr/>
        </p:nvPicPr>
        <p:blipFill>
          <a:blip r:embed="rId9"/>
          <a:stretch>
            <a:fillRect/>
          </a:stretch>
        </p:blipFill>
        <p:spPr>
          <a:xfrm rot="10353636">
            <a:off x="7564664" y="433440"/>
            <a:ext cx="594832" cy="506709"/>
          </a:xfrm>
          <a:prstGeom prst="rect">
            <a:avLst/>
          </a:prstGeom>
        </p:spPr>
      </p:pic>
    </p:spTree>
    <p:extLst>
      <p:ext uri="{BB962C8B-B14F-4D97-AF65-F5344CB8AC3E}">
        <p14:creationId xmlns:p14="http://schemas.microsoft.com/office/powerpoint/2010/main" val="2163005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IRS W-9 Tax </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40</a:t>
            </a:fld>
            <a:endParaRPr lang="en-US" dirty="0"/>
          </a:p>
        </p:txBody>
      </p:sp>
      <p:sp>
        <p:nvSpPr>
          <p:cNvPr id="2" name="TextBox 1">
            <a:extLst>
              <a:ext uri="{FF2B5EF4-FFF2-40B4-BE49-F238E27FC236}">
                <a16:creationId xmlns:a16="http://schemas.microsoft.com/office/drawing/2014/main" id="{56756CCC-BBFE-06C1-B1B0-C1548CD94D14}"/>
              </a:ext>
            </a:extLst>
          </p:cNvPr>
          <p:cNvSpPr txBox="1"/>
          <p:nvPr/>
        </p:nvSpPr>
        <p:spPr>
          <a:xfrm>
            <a:off x="838200" y="1059349"/>
            <a:ext cx="7315200" cy="1200329"/>
          </a:xfrm>
          <a:prstGeom prst="rect">
            <a:avLst/>
          </a:prstGeom>
          <a:noFill/>
        </p:spPr>
        <p:txBody>
          <a:bodyPr wrap="square" rtlCol="0">
            <a:spAutoFit/>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dirty="0">
                <a:latin typeface="Aptos" panose="020B0004020202020204" pitchFamily="34" charset="0"/>
              </a:rPr>
              <a:t>If you are not currently registered as a vendor with DBH or if your existing information has changed, please visit the DIFS Supplier Portal at  </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hlinkClick r:id="rId3"/>
              </a:rPr>
              <a:t>https://cfo.dc.gov/page/supplier-portal</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rPr>
              <a:t> </a:t>
            </a:r>
          </a:p>
          <a:p>
            <a:r>
              <a:rPr lang="en-US" dirty="0">
                <a:latin typeface="Aptos" panose="020B0004020202020204" pitchFamily="34" charset="0"/>
              </a:rPr>
              <a:t> to register or update your details. </a:t>
            </a:r>
          </a:p>
        </p:txBody>
      </p:sp>
      <p:pic>
        <p:nvPicPr>
          <p:cNvPr id="8" name="Picture 7">
            <a:extLst>
              <a:ext uri="{FF2B5EF4-FFF2-40B4-BE49-F238E27FC236}">
                <a16:creationId xmlns:a16="http://schemas.microsoft.com/office/drawing/2014/main" id="{E97BEE14-0D1B-CDB9-9728-D0E40D54D0D5}"/>
              </a:ext>
            </a:extLst>
          </p:cNvPr>
          <p:cNvPicPr>
            <a:picLocks noChangeAspect="1"/>
          </p:cNvPicPr>
          <p:nvPr/>
        </p:nvPicPr>
        <p:blipFill>
          <a:blip r:embed="rId4"/>
          <a:stretch>
            <a:fillRect/>
          </a:stretch>
        </p:blipFill>
        <p:spPr>
          <a:xfrm>
            <a:off x="2376181" y="2388969"/>
            <a:ext cx="4391638" cy="3536535"/>
          </a:xfrm>
          <a:prstGeom prst="rect">
            <a:avLst/>
          </a:prstGeom>
        </p:spPr>
      </p:pic>
      <p:sp>
        <p:nvSpPr>
          <p:cNvPr id="10" name="Arrow: Right 9">
            <a:extLst>
              <a:ext uri="{FF2B5EF4-FFF2-40B4-BE49-F238E27FC236}">
                <a16:creationId xmlns:a16="http://schemas.microsoft.com/office/drawing/2014/main" id="{644C4A65-6CF1-6252-C6DA-701A743F6D2D}"/>
              </a:ext>
            </a:extLst>
          </p:cNvPr>
          <p:cNvSpPr/>
          <p:nvPr/>
        </p:nvSpPr>
        <p:spPr>
          <a:xfrm>
            <a:off x="1346200" y="224799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908D400-15E3-83CE-A369-CB429965D26E}"/>
              </a:ext>
            </a:extLst>
          </p:cNvPr>
          <p:cNvSpPr/>
          <p:nvPr/>
        </p:nvSpPr>
        <p:spPr>
          <a:xfrm>
            <a:off x="3517392" y="469096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1837F-F0E9-1B36-44F0-CD7537D58029}"/>
              </a:ext>
            </a:extLst>
          </p:cNvPr>
          <p:cNvPicPr>
            <a:picLocks noChangeAspect="1"/>
          </p:cNvPicPr>
          <p:nvPr/>
        </p:nvPicPr>
        <p:blipFill>
          <a:blip r:embed="rId5"/>
          <a:stretch>
            <a:fillRect/>
          </a:stretch>
        </p:blipFill>
        <p:spPr>
          <a:xfrm>
            <a:off x="3416300" y="5482553"/>
            <a:ext cx="1012024" cy="542591"/>
          </a:xfrm>
          <a:prstGeom prst="rect">
            <a:avLst/>
          </a:prstGeom>
        </p:spPr>
      </p:pic>
    </p:spTree>
    <p:extLst>
      <p:ext uri="{BB962C8B-B14F-4D97-AF65-F5344CB8AC3E}">
        <p14:creationId xmlns:p14="http://schemas.microsoft.com/office/powerpoint/2010/main" val="2478008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Audited Financial Statements</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41</a:t>
            </a:fld>
            <a:endParaRPr lang="en-US" dirty="0"/>
          </a:p>
        </p:txBody>
      </p:sp>
      <p:sp>
        <p:nvSpPr>
          <p:cNvPr id="3" name="Content Placeholder 2">
            <a:extLst>
              <a:ext uri="{FF2B5EF4-FFF2-40B4-BE49-F238E27FC236}">
                <a16:creationId xmlns:a16="http://schemas.microsoft.com/office/drawing/2014/main" id="{2B29789E-F10B-53C5-644F-28E510BED39F}"/>
              </a:ext>
            </a:extLst>
          </p:cNvPr>
          <p:cNvSpPr>
            <a:spLocks noGrp="1"/>
          </p:cNvSpPr>
          <p:nvPr>
            <p:ph idx="1"/>
          </p:nvPr>
        </p:nvSpPr>
        <p:spPr>
          <a:xfrm>
            <a:off x="1049865" y="857250"/>
            <a:ext cx="7134577" cy="2800350"/>
          </a:xfrm>
        </p:spPr>
        <p:txBody>
          <a:bodyPr/>
          <a:lstStyle/>
          <a:p>
            <a:pPr marL="85785" indent="0">
              <a:spcBef>
                <a:spcPts val="0"/>
              </a:spcBef>
              <a:spcAft>
                <a:spcPts val="600"/>
              </a:spcAft>
              <a:buNone/>
            </a:pPr>
            <a:r>
              <a:rPr lang="en-US" sz="1600" dirty="0">
                <a:solidFill>
                  <a:srgbClr val="000000"/>
                </a:solidFill>
                <a:latin typeface="Aptos" panose="020B0004020202020204" pitchFamily="34" charset="0"/>
                <a:ea typeface="Cambria" panose="02040503050406030204" pitchFamily="18" charset="0"/>
                <a:cs typeface="Times New Roman" panose="02020603050405020304" pitchFamily="18" charset="0"/>
              </a:rPr>
              <a:t>If audited financial statements or reviews are not available, the applicant must provide:</a:t>
            </a:r>
          </a:p>
          <a:p>
            <a:pPr marL="1028620" lvl="2" indent="-342900">
              <a:spcBef>
                <a:spcPts val="0"/>
              </a:spcBef>
              <a:spcAft>
                <a:spcPts val="600"/>
              </a:spcAft>
              <a:buFont typeface="+mj-lt"/>
              <a:buAutoNum type="alphaLcPeriod"/>
            </a:pPr>
            <a:r>
              <a:rPr lang="en-US" sz="1600" dirty="0">
                <a:solidFill>
                  <a:srgbClr val="000000"/>
                </a:solidFill>
                <a:latin typeface="Aptos" panose="020B0004020202020204" pitchFamily="34" charset="0"/>
                <a:ea typeface="Cambria" panose="02040503050406030204" pitchFamily="18" charset="0"/>
                <a:cs typeface="Times New Roman" panose="02020603050405020304" pitchFamily="18" charset="0"/>
              </a:rPr>
              <a:t>the Organizational Budget, </a:t>
            </a:r>
          </a:p>
          <a:p>
            <a:pPr marL="1028620" lvl="2" indent="-342900">
              <a:spcBef>
                <a:spcPts val="0"/>
              </a:spcBef>
              <a:spcAft>
                <a:spcPts val="600"/>
              </a:spcAft>
              <a:buFont typeface="+mj-lt"/>
              <a:buAutoNum type="alphaLcPeriod"/>
            </a:pPr>
            <a:r>
              <a:rPr lang="en-US" sz="1600" dirty="0">
                <a:solidFill>
                  <a:srgbClr val="000000"/>
                </a:solidFill>
                <a:latin typeface="Aptos" panose="020B0004020202020204" pitchFamily="34" charset="0"/>
                <a:ea typeface="Cambria" panose="02040503050406030204" pitchFamily="18" charset="0"/>
                <a:cs typeface="Times New Roman" panose="02020603050405020304" pitchFamily="18" charset="0"/>
              </a:rPr>
              <a:t>Income Statement (Profit and Loss Statement),</a:t>
            </a:r>
          </a:p>
          <a:p>
            <a:pPr marL="1028620" lvl="2" indent="-342900">
              <a:spcBef>
                <a:spcPts val="0"/>
              </a:spcBef>
              <a:spcAft>
                <a:spcPts val="600"/>
              </a:spcAft>
              <a:buFont typeface="+mj-lt"/>
              <a:buAutoNum type="alphaLcPeriod"/>
            </a:pPr>
            <a:r>
              <a:rPr lang="en-US" sz="1600" dirty="0">
                <a:solidFill>
                  <a:srgbClr val="000000"/>
                </a:solidFill>
                <a:latin typeface="Aptos" panose="020B0004020202020204" pitchFamily="34" charset="0"/>
                <a:ea typeface="Cambria" panose="02040503050406030204" pitchFamily="18" charset="0"/>
                <a:cs typeface="Times New Roman" panose="02020603050405020304" pitchFamily="18" charset="0"/>
              </a:rPr>
              <a:t>Certified Balance Sheet (certified by an authorized representative of the organization), and </a:t>
            </a:r>
          </a:p>
          <a:p>
            <a:pPr marL="1028620" lvl="2" indent="-342900">
              <a:spcBef>
                <a:spcPts val="0"/>
              </a:spcBef>
              <a:spcAft>
                <a:spcPts val="600"/>
              </a:spcAft>
              <a:buFont typeface="+mj-lt"/>
              <a:buAutoNum type="alphaLcPeriod"/>
            </a:pPr>
            <a:r>
              <a:rPr lang="en-US" sz="1600" dirty="0">
                <a:solidFill>
                  <a:srgbClr val="000000"/>
                </a:solidFill>
                <a:latin typeface="Aptos" panose="020B0004020202020204" pitchFamily="34" charset="0"/>
                <a:ea typeface="Cambria" panose="02040503050406030204" pitchFamily="18" charset="0"/>
                <a:cs typeface="Times New Roman" panose="02020603050405020304" pitchFamily="18" charset="0"/>
              </a:rPr>
              <a:t>any letters, filings, etc. submitted to the IRS within the three (3) years before date of grant application</a:t>
            </a:r>
            <a:r>
              <a:rPr lang="en-US" sz="1600" dirty="0">
                <a:solidFill>
                  <a:srgbClr val="000000"/>
                </a:solidFill>
                <a:latin typeface="Tw Cen MT" panose="020B0602020104020603" pitchFamily="34" charset="0"/>
                <a:ea typeface="Cambria" panose="020405030504060302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3DB5791C-7941-6486-A357-5AB2837E40C2}"/>
              </a:ext>
            </a:extLst>
          </p:cNvPr>
          <p:cNvPicPr>
            <a:picLocks noChangeAspect="1"/>
          </p:cNvPicPr>
          <p:nvPr/>
        </p:nvPicPr>
        <p:blipFill>
          <a:blip r:embed="rId3"/>
          <a:stretch>
            <a:fillRect/>
          </a:stretch>
        </p:blipFill>
        <p:spPr>
          <a:xfrm>
            <a:off x="2423528" y="3429000"/>
            <a:ext cx="4387250" cy="2513529"/>
          </a:xfrm>
          <a:prstGeom prst="rect">
            <a:avLst/>
          </a:prstGeom>
        </p:spPr>
      </p:pic>
    </p:spTree>
    <p:extLst>
      <p:ext uri="{BB962C8B-B14F-4D97-AF65-F5344CB8AC3E}">
        <p14:creationId xmlns:p14="http://schemas.microsoft.com/office/powerpoint/2010/main" val="726619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91102"/>
            <a:ext cx="8229600" cy="1143000"/>
          </a:xfrm>
        </p:spPr>
        <p:txBody>
          <a:bodyPr/>
          <a:lstStyle/>
          <a:p>
            <a:r>
              <a:rPr lang="en-US" altLang="en-US" sz="2400" b="1" dirty="0">
                <a:latin typeface="Aptos" panose="020B0004020202020204" pitchFamily="34" charset="0"/>
              </a:rPr>
              <a:t>Separation of Duties Policy</a:t>
            </a:r>
          </a:p>
        </p:txBody>
      </p:sp>
      <p:sp>
        <p:nvSpPr>
          <p:cNvPr id="27652" name="Line 4"/>
          <p:cNvSpPr>
            <a:spLocks noChangeShapeType="1"/>
          </p:cNvSpPr>
          <p:nvPr/>
        </p:nvSpPr>
        <p:spPr bwMode="auto">
          <a:xfrm flipH="1">
            <a:off x="1066800" y="67640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42</a:t>
            </a:fld>
            <a:endParaRPr lang="en-US" dirty="0"/>
          </a:p>
        </p:txBody>
      </p:sp>
      <p:sp>
        <p:nvSpPr>
          <p:cNvPr id="3" name="Content Placeholder 2">
            <a:extLst>
              <a:ext uri="{FF2B5EF4-FFF2-40B4-BE49-F238E27FC236}">
                <a16:creationId xmlns:a16="http://schemas.microsoft.com/office/drawing/2014/main" id="{2E5EA42B-828C-12EB-8001-62737EA14779}"/>
              </a:ext>
            </a:extLst>
          </p:cNvPr>
          <p:cNvSpPr>
            <a:spLocks noGrp="1"/>
          </p:cNvSpPr>
          <p:nvPr>
            <p:ph idx="1"/>
          </p:nvPr>
        </p:nvSpPr>
        <p:spPr>
          <a:xfrm>
            <a:off x="861390" y="826604"/>
            <a:ext cx="7324804" cy="2494665"/>
          </a:xfrm>
        </p:spPr>
        <p:txBody>
          <a:bodyPr/>
          <a:lstStyle/>
          <a:p>
            <a:pPr marL="0" indent="0">
              <a:buNone/>
            </a:pPr>
            <a:r>
              <a:rPr lang="en-US" sz="1600" dirty="0">
                <a:latin typeface="Aptos" panose="020B0004020202020204" pitchFamily="34" charset="0"/>
                <a:ea typeface="Cambria" panose="02040503050406030204" pitchFamily="18" charset="0"/>
              </a:rPr>
              <a:t>The applicant should state which of these situations apply and provide the following information</a:t>
            </a:r>
          </a:p>
          <a:p>
            <a:pPr marL="642867" lvl="1" indent="-342900">
              <a:spcBef>
                <a:spcPts val="0"/>
              </a:spcBef>
              <a:spcAft>
                <a:spcPts val="0"/>
              </a:spcAft>
              <a:buFont typeface="+mj-lt"/>
              <a:buAutoNum type="arabicPeriod"/>
            </a:pPr>
            <a:r>
              <a:rPr lang="en-US" sz="1600" dirty="0">
                <a:latin typeface="Aptos" panose="020B0004020202020204" pitchFamily="34" charset="0"/>
                <a:ea typeface="Cambria" panose="02040503050406030204" pitchFamily="18" charset="0"/>
                <a:cs typeface="Times New Roman" panose="02020603050405020304" pitchFamily="18" charset="0"/>
              </a:rPr>
              <a:t>Describe how financial transactions are handled and recorded;</a:t>
            </a:r>
          </a:p>
          <a:p>
            <a:pPr marL="642867" lvl="1" indent="-342900">
              <a:spcBef>
                <a:spcPts val="0"/>
              </a:spcBef>
              <a:spcAft>
                <a:spcPts val="0"/>
              </a:spcAft>
              <a:buFont typeface="+mj-lt"/>
              <a:buAutoNum type="arabicPeriod"/>
            </a:pPr>
            <a:r>
              <a:rPr lang="en-US" sz="1600" dirty="0">
                <a:latin typeface="Aptos" panose="020B0004020202020204" pitchFamily="34" charset="0"/>
                <a:ea typeface="Cambria" panose="02040503050406030204" pitchFamily="18" charset="0"/>
                <a:cs typeface="Times New Roman" panose="02020603050405020304" pitchFamily="18" charset="0"/>
              </a:rPr>
              <a:t>Provide the names and titles of personnel involved in handling money;</a:t>
            </a:r>
          </a:p>
          <a:p>
            <a:pPr marL="642867" lvl="1" indent="-342900">
              <a:spcBef>
                <a:spcPts val="0"/>
              </a:spcBef>
              <a:spcAft>
                <a:spcPts val="0"/>
              </a:spcAft>
              <a:buFont typeface="+mj-lt"/>
              <a:buAutoNum type="arabicPeriod"/>
            </a:pPr>
            <a:r>
              <a:rPr lang="en-US" sz="1600" dirty="0">
                <a:latin typeface="Aptos" panose="020B0004020202020204" pitchFamily="34" charset="0"/>
                <a:ea typeface="Cambria" panose="02040503050406030204" pitchFamily="18" charset="0"/>
                <a:cs typeface="Times New Roman" panose="02020603050405020304" pitchFamily="18" charset="0"/>
              </a:rPr>
              <a:t>Identify how many signatures the financial institution(s) require on the organization’s checks and withdrawal slips; and,</a:t>
            </a:r>
          </a:p>
          <a:p>
            <a:pPr marL="642867" lvl="1" indent="-342900">
              <a:spcBef>
                <a:spcPts val="0"/>
              </a:spcBef>
              <a:spcAft>
                <a:spcPts val="0"/>
              </a:spcAft>
              <a:buFont typeface="+mj-lt"/>
              <a:buAutoNum type="arabicPeriod"/>
            </a:pPr>
            <a:r>
              <a:rPr lang="en-US" sz="1600" dirty="0">
                <a:latin typeface="Aptos" panose="020B0004020202020204" pitchFamily="34" charset="0"/>
                <a:ea typeface="Cambria" panose="02040503050406030204" pitchFamily="18" charset="0"/>
                <a:cs typeface="Times New Roman" panose="02020603050405020304" pitchFamily="18" charset="0"/>
              </a:rPr>
              <a:t>Address other limits on staff and board members’ handling of the organization’s money. </a:t>
            </a:r>
            <a:br>
              <a:rPr lang="en-US" sz="1600" dirty="0">
                <a:latin typeface="Aptos" panose="020B0004020202020204" pitchFamily="34" charset="0"/>
                <a:ea typeface="Times New Roman" panose="02020603050405020304" pitchFamily="18" charset="0"/>
                <a:cs typeface="Times New Roman" panose="02020603050405020304" pitchFamily="18" charset="0"/>
              </a:rPr>
            </a:br>
            <a:endParaRPr lang="en-US" sz="1600" dirty="0">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US" sz="1350" dirty="0"/>
          </a:p>
        </p:txBody>
      </p:sp>
      <p:pic>
        <p:nvPicPr>
          <p:cNvPr id="4" name="Picture 2" descr="Public Policy Statements">
            <a:extLst>
              <a:ext uri="{FF2B5EF4-FFF2-40B4-BE49-F238E27FC236}">
                <a16:creationId xmlns:a16="http://schemas.microsoft.com/office/drawing/2014/main" id="{B155DA42-403C-3BC2-1354-D287E70B1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040" y="3151957"/>
            <a:ext cx="4325919" cy="287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347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95300" y="-200416"/>
            <a:ext cx="8229600" cy="1143000"/>
          </a:xfrm>
        </p:spPr>
        <p:txBody>
          <a:bodyPr/>
          <a:lstStyle/>
          <a:p>
            <a:r>
              <a:rPr lang="en-US" altLang="en-US" sz="2400" b="1" dirty="0">
                <a:latin typeface="Aptos" panose="020B0004020202020204" pitchFamily="34" charset="0"/>
              </a:rPr>
              <a:t>Board of Directors</a:t>
            </a:r>
          </a:p>
        </p:txBody>
      </p:sp>
      <p:sp>
        <p:nvSpPr>
          <p:cNvPr id="29700" name="Line 4"/>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43</a:t>
            </a:fld>
            <a:endParaRPr lang="en-US" dirty="0"/>
          </a:p>
        </p:txBody>
      </p:sp>
      <p:pic>
        <p:nvPicPr>
          <p:cNvPr id="2" name="Picture 2" descr="Why Do Boards Have So Few Black Directors?">
            <a:extLst>
              <a:ext uri="{FF2B5EF4-FFF2-40B4-BE49-F238E27FC236}">
                <a16:creationId xmlns:a16="http://schemas.microsoft.com/office/drawing/2014/main" id="{42339009-E683-4540-A699-E8ED52771F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3087" y="831798"/>
            <a:ext cx="6737825" cy="3790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160A13-7FCA-86A7-FABA-83835DEFB138}"/>
              </a:ext>
            </a:extLst>
          </p:cNvPr>
          <p:cNvSpPr txBox="1"/>
          <p:nvPr/>
        </p:nvSpPr>
        <p:spPr>
          <a:xfrm>
            <a:off x="2543838" y="5048726"/>
            <a:ext cx="4056321" cy="338554"/>
          </a:xfrm>
          <a:prstGeom prst="rect">
            <a:avLst/>
          </a:prstGeom>
          <a:noFill/>
        </p:spPr>
        <p:txBody>
          <a:bodyPr wrap="square" rtlCol="0">
            <a:spAutoFit/>
          </a:bodyPr>
          <a:lstStyle/>
          <a:p>
            <a:pPr algn="ctr"/>
            <a:r>
              <a:rPr lang="en-US" sz="1600" b="1" dirty="0">
                <a:latin typeface="Tw Cen MT" panose="020B0602020104020603" pitchFamily="34" charset="0"/>
              </a:rPr>
              <a:t>(</a:t>
            </a:r>
            <a:r>
              <a:rPr lang="en-US" sz="1600" b="1" dirty="0">
                <a:latin typeface="Aptos" panose="020B0004020202020204" pitchFamily="34" charset="0"/>
              </a:rPr>
              <a:t>No Template Provided)</a:t>
            </a:r>
          </a:p>
        </p:txBody>
      </p:sp>
    </p:spTree>
    <p:extLst>
      <p:ext uri="{BB962C8B-B14F-4D97-AF65-F5344CB8AC3E}">
        <p14:creationId xmlns:p14="http://schemas.microsoft.com/office/powerpoint/2010/main" val="2360063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09109"/>
            <a:ext cx="8229600" cy="1143000"/>
          </a:xfrm>
        </p:spPr>
        <p:txBody>
          <a:bodyPr/>
          <a:lstStyle/>
          <a:p>
            <a:r>
              <a:rPr lang="en-US" altLang="en-US" sz="2400" b="1" dirty="0">
                <a:latin typeface="Aptos" panose="020B0004020202020204" pitchFamily="34" charset="0"/>
              </a:rPr>
              <a:t>System for Award Management (SAM)</a:t>
            </a:r>
            <a:br>
              <a:rPr lang="en-US" altLang="en-US" sz="2400" b="1" dirty="0">
                <a:latin typeface="Aptos" panose="020B0004020202020204" pitchFamily="34" charset="0"/>
              </a:rPr>
            </a:br>
            <a:r>
              <a:rPr lang="en-US" altLang="en-US" sz="2400" b="1" dirty="0">
                <a:latin typeface="Aptos" panose="020B0004020202020204" pitchFamily="34" charset="0"/>
              </a:rPr>
              <a:t>Registration </a:t>
            </a:r>
            <a:br>
              <a:rPr lang="en-US" altLang="en-US" sz="2400" b="1" dirty="0">
                <a:latin typeface="Aptos" panose="020B0004020202020204" pitchFamily="34" charset="0"/>
              </a:rPr>
            </a:br>
            <a:r>
              <a:rPr lang="en-US" altLang="en-US" sz="2400" b="1" dirty="0">
                <a:latin typeface="Aptos" panose="020B0004020202020204" pitchFamily="34" charset="0"/>
              </a:rPr>
              <a:t>(Unique Entity ID)</a:t>
            </a:r>
          </a:p>
        </p:txBody>
      </p:sp>
      <p:sp>
        <p:nvSpPr>
          <p:cNvPr id="28676" name="Line 4"/>
          <p:cNvSpPr>
            <a:spLocks noChangeShapeType="1"/>
          </p:cNvSpPr>
          <p:nvPr/>
        </p:nvSpPr>
        <p:spPr bwMode="auto">
          <a:xfrm flipH="1">
            <a:off x="1080716" y="135105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44</a:t>
            </a:fld>
            <a:endParaRPr lang="en-US" dirty="0"/>
          </a:p>
        </p:txBody>
      </p:sp>
      <p:pic>
        <p:nvPicPr>
          <p:cNvPr id="3" name="Picture 2" descr="What Is SAM Registration and Why Is It Important? - Rafael Marrero">
            <a:extLst>
              <a:ext uri="{FF2B5EF4-FFF2-40B4-BE49-F238E27FC236}">
                <a16:creationId xmlns:a16="http://schemas.microsoft.com/office/drawing/2014/main" id="{36FDACCD-0BDA-980F-86D2-CA40E4D4E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56262"/>
            <a:ext cx="7100516" cy="3647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7C184A-D6E7-DF49-8B8A-EDF7D85B107F}"/>
              </a:ext>
            </a:extLst>
          </p:cNvPr>
          <p:cNvSpPr txBox="1"/>
          <p:nvPr/>
        </p:nvSpPr>
        <p:spPr>
          <a:xfrm>
            <a:off x="2276697" y="5697449"/>
            <a:ext cx="4590606" cy="369332"/>
          </a:xfrm>
          <a:prstGeom prst="rect">
            <a:avLst/>
          </a:prstGeom>
          <a:noFill/>
        </p:spPr>
        <p:txBody>
          <a:bodyPr wrap="square">
            <a:spAutoFit/>
          </a:bodyPr>
          <a:lstStyle/>
          <a:p>
            <a:r>
              <a:rPr lang="en-US" sz="1800" b="1" dirty="0">
                <a:latin typeface="Aptos" panose="020B0004020202020204" pitchFamily="34" charset="0"/>
              </a:rPr>
              <a:t>Visit </a:t>
            </a:r>
            <a:r>
              <a:rPr lang="en-US" sz="1800" b="1" dirty="0">
                <a:latin typeface="Aptos" panose="020B0004020202020204" pitchFamily="34" charset="0"/>
                <a:hlinkClick r:id="rId4"/>
              </a:rPr>
              <a:t>www.sam.gov</a:t>
            </a:r>
            <a:r>
              <a:rPr lang="en-US" sz="1800" b="1" dirty="0">
                <a:latin typeface="Aptos" panose="020B0004020202020204" pitchFamily="34" charset="0"/>
              </a:rPr>
              <a:t> for more information</a:t>
            </a:r>
            <a:endParaRPr lang="en-US" dirty="0">
              <a:latin typeface="Aptos" panose="020B0004020202020204" pitchFamily="34" charset="0"/>
            </a:endParaRPr>
          </a:p>
        </p:txBody>
      </p:sp>
    </p:spTree>
    <p:extLst>
      <p:ext uri="{BB962C8B-B14F-4D97-AF65-F5344CB8AC3E}">
        <p14:creationId xmlns:p14="http://schemas.microsoft.com/office/powerpoint/2010/main" val="1546936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00416"/>
            <a:ext cx="8229600" cy="1143000"/>
          </a:xfrm>
        </p:spPr>
        <p:txBody>
          <a:bodyPr/>
          <a:lstStyle/>
          <a:p>
            <a:r>
              <a:rPr lang="en-US" altLang="en-US" sz="2400" b="1" dirty="0">
                <a:latin typeface="Aptos" panose="020B0004020202020204" pitchFamily="34" charset="0"/>
              </a:rPr>
              <a:t>Partner Documents</a:t>
            </a:r>
          </a:p>
        </p:txBody>
      </p:sp>
      <p:sp>
        <p:nvSpPr>
          <p:cNvPr id="27652" name="Line 4"/>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45</a:t>
            </a:fld>
            <a:endParaRPr lang="en-US" dirty="0"/>
          </a:p>
        </p:txBody>
      </p:sp>
      <p:pic>
        <p:nvPicPr>
          <p:cNvPr id="3" name="Picture 2">
            <a:extLst>
              <a:ext uri="{FF2B5EF4-FFF2-40B4-BE49-F238E27FC236}">
                <a16:creationId xmlns:a16="http://schemas.microsoft.com/office/drawing/2014/main" id="{E1256413-C9CE-9E83-BB30-849D997A7655}"/>
              </a:ext>
            </a:extLst>
          </p:cNvPr>
          <p:cNvPicPr>
            <a:picLocks noChangeAspect="1"/>
          </p:cNvPicPr>
          <p:nvPr/>
        </p:nvPicPr>
        <p:blipFill>
          <a:blip r:embed="rId3"/>
          <a:stretch>
            <a:fillRect/>
          </a:stretch>
        </p:blipFill>
        <p:spPr>
          <a:xfrm>
            <a:off x="1568961" y="1276870"/>
            <a:ext cx="6006078" cy="3378419"/>
          </a:xfrm>
          <a:prstGeom prst="rect">
            <a:avLst/>
          </a:prstGeom>
        </p:spPr>
      </p:pic>
    </p:spTree>
    <p:extLst>
      <p:ext uri="{BB962C8B-B14F-4D97-AF65-F5344CB8AC3E}">
        <p14:creationId xmlns:p14="http://schemas.microsoft.com/office/powerpoint/2010/main" val="3458302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86036"/>
            <a:ext cx="8229600" cy="1143000"/>
          </a:xfrm>
        </p:spPr>
        <p:txBody>
          <a:bodyPr/>
          <a:lstStyle/>
          <a:p>
            <a:pPr lvl="0"/>
            <a:r>
              <a:rPr lang="en-US" sz="2400" b="1" dirty="0">
                <a:latin typeface="Aptos" panose="020B0004020202020204" pitchFamily="34" charset="0"/>
              </a:rPr>
              <a:t>Commercial, General Liability, Professional Liability, Comprehensive Automobile and Worker’s Compensation</a:t>
            </a:r>
            <a:endParaRPr lang="en-US" sz="2400" dirty="0">
              <a:latin typeface="Aptos" panose="020B0004020202020204" pitchFamily="34" charset="0"/>
            </a:endParaRPr>
          </a:p>
        </p:txBody>
      </p:sp>
      <p:sp>
        <p:nvSpPr>
          <p:cNvPr id="25603" name="Content Placeholder 2"/>
          <p:cNvSpPr>
            <a:spLocks noGrp="1"/>
          </p:cNvSpPr>
          <p:nvPr>
            <p:ph idx="1"/>
          </p:nvPr>
        </p:nvSpPr>
        <p:spPr>
          <a:xfrm>
            <a:off x="637462" y="1229036"/>
            <a:ext cx="8342416" cy="1512585"/>
          </a:xfrm>
        </p:spPr>
        <p:txBody>
          <a:bodyPr/>
          <a:lstStyle/>
          <a:p>
            <a:pPr marL="0" lvl="0" indent="0">
              <a:buNone/>
            </a:pPr>
            <a:r>
              <a:rPr lang="en-US" sz="1400" dirty="0">
                <a:solidFill>
                  <a:srgbClr val="000000"/>
                </a:solidFill>
                <a:latin typeface="Aptos" panose="020B0004020202020204" pitchFamily="34" charset="0"/>
              </a:rPr>
              <a:t>During the term of the grant, all organizations will be required to obtain and keep in force insurance coverage as listed below and must provide in writing the name of all its insurance carriers and the type of insurance provided:</a:t>
            </a:r>
          </a:p>
          <a:p>
            <a:pPr marL="342820" lvl="0" indent="-342820"/>
            <a:r>
              <a:rPr lang="en-US" sz="1400" dirty="0">
                <a:solidFill>
                  <a:srgbClr val="000000"/>
                </a:solidFill>
                <a:latin typeface="Aptos" panose="020B0004020202020204" pitchFamily="34" charset="0"/>
              </a:rPr>
              <a:t>The Organization shall carry employer's liability coverage of at least one hundred thousand dollars ($100,000), if applicable.</a:t>
            </a:r>
          </a:p>
          <a:p>
            <a:pPr marL="342820" lvl="0" indent="-342820"/>
            <a:r>
              <a:rPr lang="en-US" sz="1400" dirty="0">
                <a:solidFill>
                  <a:srgbClr val="000000"/>
                </a:solidFill>
                <a:latin typeface="Aptos" panose="020B0004020202020204" pitchFamily="34" charset="0"/>
              </a:rPr>
              <a:t>The Organization shall carry bodily injury liability insurance coverage written on the comprehensive form of policy of at least five hundred thousand dollars ($500,000) per occurrence.</a:t>
            </a:r>
          </a:p>
          <a:p>
            <a:pPr marL="342820" lvl="0" indent="-342820"/>
            <a:r>
              <a:rPr lang="en-US" sz="1400" dirty="0">
                <a:solidFill>
                  <a:srgbClr val="000000"/>
                </a:solidFill>
                <a:latin typeface="Aptos" panose="020B0004020202020204" pitchFamily="34" charset="0"/>
              </a:rPr>
              <a:t>The Organization shall carry automobile liability insurance written on the comprehensive form of policy, if applicable. The policy shall provide for bodily injury and property damage liability covering the operation of all automobiles used in connection with performing grant activities. Policies covering automobiles shall provide coverage of at least two hundred thousand dollars ($200,000) per person and five hundred thousand dollars ($500,000) per occurrence for bodily injury and one hundred thousand dollars ($100,000) per occurrence for property damage.</a:t>
            </a:r>
          </a:p>
          <a:p>
            <a:pPr marL="0" indent="0">
              <a:buNone/>
            </a:pPr>
            <a:endParaRPr lang="en-US" sz="1600" dirty="0"/>
          </a:p>
        </p:txBody>
      </p:sp>
      <p:sp>
        <p:nvSpPr>
          <p:cNvPr id="24580" name="Line 4"/>
          <p:cNvSpPr>
            <a:spLocks noChangeShapeType="1"/>
          </p:cNvSpPr>
          <p:nvPr/>
        </p:nvSpPr>
        <p:spPr bwMode="auto">
          <a:xfrm flipH="1">
            <a:off x="1028700" y="106140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46</a:t>
            </a:fld>
            <a:endParaRPr lang="en-US" dirty="0">
              <a:solidFill>
                <a:srgbClr val="FFFFFF"/>
              </a:solidFill>
            </a:endParaRPr>
          </a:p>
        </p:txBody>
      </p:sp>
      <p:pic>
        <p:nvPicPr>
          <p:cNvPr id="3" name="Picture 2" descr="Business Insurance in Japan | SME Japan | Business in Japan">
            <a:extLst>
              <a:ext uri="{FF2B5EF4-FFF2-40B4-BE49-F238E27FC236}">
                <a16:creationId xmlns:a16="http://schemas.microsoft.com/office/drawing/2014/main" id="{16087650-84E6-193E-DD00-5BC212C7E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120" y="4204531"/>
            <a:ext cx="3233759" cy="205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50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34071" y="68922"/>
            <a:ext cx="8229600" cy="1143000"/>
          </a:xfrm>
        </p:spPr>
        <p:txBody>
          <a:bodyPr/>
          <a:lstStyle/>
          <a:p>
            <a:pPr lvl="0"/>
            <a:r>
              <a:rPr lang="en-US" sz="2400" b="1" dirty="0">
                <a:latin typeface="Aptos" panose="020B0004020202020204" pitchFamily="34" charset="0"/>
              </a:rPr>
              <a:t>Fillable Attachments 2-8</a:t>
            </a:r>
            <a:endParaRPr lang="en-US" sz="2400" dirty="0">
              <a:latin typeface="Aptos" panose="020B0004020202020204" pitchFamily="34" charset="0"/>
            </a:endParaRPr>
          </a:p>
        </p:txBody>
      </p:sp>
      <p:sp>
        <p:nvSpPr>
          <p:cNvPr id="24580" name="Line 4"/>
          <p:cNvSpPr>
            <a:spLocks noChangeShapeType="1"/>
          </p:cNvSpPr>
          <p:nvPr/>
        </p:nvSpPr>
        <p:spPr bwMode="auto">
          <a:xfrm flipH="1">
            <a:off x="1491017" y="9300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47</a:t>
            </a:fld>
            <a:endParaRPr lang="en-US" dirty="0">
              <a:solidFill>
                <a:srgbClr val="FFFFFF"/>
              </a:solidFill>
            </a:endParaRPr>
          </a:p>
        </p:txBody>
      </p:sp>
      <p:sp>
        <p:nvSpPr>
          <p:cNvPr id="3" name="Content Placeholder 2">
            <a:extLst>
              <a:ext uri="{FF2B5EF4-FFF2-40B4-BE49-F238E27FC236}">
                <a16:creationId xmlns:a16="http://schemas.microsoft.com/office/drawing/2014/main" id="{3B699258-42F7-DEB3-7BAC-D1A0CB2E2F46}"/>
              </a:ext>
            </a:extLst>
          </p:cNvPr>
          <p:cNvSpPr>
            <a:spLocks noGrp="1"/>
          </p:cNvSpPr>
          <p:nvPr>
            <p:ph idx="1"/>
          </p:nvPr>
        </p:nvSpPr>
        <p:spPr>
          <a:xfrm>
            <a:off x="1404964" y="1493785"/>
            <a:ext cx="7258707" cy="4242655"/>
          </a:xfrm>
        </p:spPr>
        <p:txBody>
          <a:bodyPr/>
          <a:lstStyle/>
          <a:p>
            <a:pPr marL="385763" indent="-385763" eaLnBrk="1" fontAlgn="auto" hangingPunct="1">
              <a:spcAft>
                <a:spcPts val="0"/>
              </a:spcAft>
              <a:buFont typeface="+mj-lt"/>
              <a:buAutoNum type="arabicPeriod" startAt="2"/>
              <a:defRPr/>
            </a:pPr>
            <a:r>
              <a:rPr lang="en-US" sz="1800" dirty="0">
                <a:latin typeface="Aptos" panose="020B0004020202020204" pitchFamily="34" charset="0"/>
              </a:rPr>
              <a:t>Assurances, Certifications and Disclosures</a:t>
            </a:r>
          </a:p>
          <a:p>
            <a:pPr marL="385763" indent="-385763" eaLnBrk="1" fontAlgn="auto" hangingPunct="1">
              <a:spcAft>
                <a:spcPts val="0"/>
              </a:spcAft>
              <a:buAutoNum type="arabicPeriod" startAt="2"/>
              <a:defRPr/>
            </a:pPr>
            <a:r>
              <a:rPr lang="en-US" sz="1800" dirty="0">
                <a:latin typeface="Aptos" panose="020B0004020202020204" pitchFamily="34" charset="0"/>
              </a:rPr>
              <a:t>Program Income and Financial Disclosure</a:t>
            </a:r>
          </a:p>
          <a:p>
            <a:pPr marL="385763" indent="-385763" eaLnBrk="1" fontAlgn="auto" hangingPunct="1">
              <a:spcAft>
                <a:spcPts val="0"/>
              </a:spcAft>
              <a:buAutoNum type="arabicPeriod" startAt="2"/>
              <a:defRPr/>
            </a:pPr>
            <a:r>
              <a:rPr lang="en-US" sz="1800" dirty="0">
                <a:latin typeface="Aptos" panose="020B0004020202020204" pitchFamily="34" charset="0"/>
              </a:rPr>
              <a:t>DC Contribution and Solicitation Certification</a:t>
            </a:r>
          </a:p>
          <a:p>
            <a:pPr marL="385763" indent="-385763" eaLnBrk="1" fontAlgn="auto" hangingPunct="1">
              <a:spcAft>
                <a:spcPts val="0"/>
              </a:spcAft>
              <a:buAutoNum type="arabicPeriod" startAt="2"/>
              <a:defRPr/>
            </a:pPr>
            <a:r>
              <a:rPr lang="en-US" sz="1800" dirty="0">
                <a:latin typeface="Aptos" panose="020B0004020202020204" pitchFamily="34" charset="0"/>
              </a:rPr>
              <a:t>Federal Assurances and Certifications</a:t>
            </a:r>
          </a:p>
          <a:p>
            <a:pPr marL="385763" indent="-385763" eaLnBrk="1" fontAlgn="auto" hangingPunct="1">
              <a:spcAft>
                <a:spcPts val="0"/>
              </a:spcAft>
              <a:buAutoNum type="arabicPeriod" startAt="2"/>
              <a:defRPr/>
            </a:pPr>
            <a:r>
              <a:rPr lang="en-US" sz="1800" dirty="0">
                <a:latin typeface="Aptos" panose="020B0004020202020204" pitchFamily="34" charset="0"/>
              </a:rPr>
              <a:t>Tax Certification</a:t>
            </a:r>
          </a:p>
          <a:p>
            <a:pPr marL="385763" indent="-385763" eaLnBrk="1" fontAlgn="auto" hangingPunct="1">
              <a:spcAft>
                <a:spcPts val="0"/>
              </a:spcAft>
              <a:buAutoNum type="arabicPeriod" startAt="2"/>
              <a:defRPr/>
            </a:pPr>
            <a:r>
              <a:rPr lang="en-US" sz="1800" dirty="0">
                <a:latin typeface="Aptos" panose="020B0004020202020204" pitchFamily="34" charset="0"/>
              </a:rPr>
              <a:t>Sub-Grantee Single Audit Certification</a:t>
            </a:r>
          </a:p>
          <a:p>
            <a:pPr marL="385763" indent="-385763" eaLnBrk="1" fontAlgn="auto" hangingPunct="1">
              <a:spcAft>
                <a:spcPts val="0"/>
              </a:spcAft>
              <a:buAutoNum type="arabicPeriod" startAt="2"/>
              <a:defRPr/>
            </a:pPr>
            <a:r>
              <a:rPr lang="en-US" sz="1800" dirty="0">
                <a:latin typeface="Aptos" panose="020B0004020202020204" pitchFamily="34" charset="0"/>
              </a:rPr>
              <a:t>DBH Grant Terms and Conditions</a:t>
            </a:r>
          </a:p>
        </p:txBody>
      </p:sp>
    </p:spTree>
    <p:extLst>
      <p:ext uri="{BB962C8B-B14F-4D97-AF65-F5344CB8AC3E}">
        <p14:creationId xmlns:p14="http://schemas.microsoft.com/office/powerpoint/2010/main" val="3535309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5980" y="-64827"/>
            <a:ext cx="8229600" cy="1143000"/>
          </a:xfrm>
        </p:spPr>
        <p:txBody>
          <a:bodyPr/>
          <a:lstStyle/>
          <a:p>
            <a:pPr lvl="0"/>
            <a:r>
              <a:rPr lang="en-US" sz="2400" b="1" dirty="0"/>
              <a:t>              </a:t>
            </a:r>
            <a:endParaRPr lang="en-US" sz="2400" dirty="0"/>
          </a:p>
        </p:txBody>
      </p:sp>
      <p:sp>
        <p:nvSpPr>
          <p:cNvPr id="24580" name="Line 4"/>
          <p:cNvSpPr>
            <a:spLocks noChangeShapeType="1"/>
          </p:cNvSpPr>
          <p:nvPr/>
        </p:nvSpPr>
        <p:spPr bwMode="auto">
          <a:xfrm flipH="1">
            <a:off x="1188624" y="755070"/>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48</a:t>
            </a:fld>
            <a:endParaRPr lang="en-US" dirty="0">
              <a:solidFill>
                <a:srgbClr val="FFFFFF"/>
              </a:solidFill>
            </a:endParaRPr>
          </a:p>
        </p:txBody>
      </p:sp>
      <p:sp>
        <p:nvSpPr>
          <p:cNvPr id="3" name="TextBox 2">
            <a:extLst>
              <a:ext uri="{FF2B5EF4-FFF2-40B4-BE49-F238E27FC236}">
                <a16:creationId xmlns:a16="http://schemas.microsoft.com/office/drawing/2014/main" id="{4FB4B28C-E876-0A59-5333-91DB0A547FC0}"/>
              </a:ext>
            </a:extLst>
          </p:cNvPr>
          <p:cNvSpPr txBox="1"/>
          <p:nvPr/>
        </p:nvSpPr>
        <p:spPr>
          <a:xfrm>
            <a:off x="1812851" y="385738"/>
            <a:ext cx="5263117" cy="369332"/>
          </a:xfrm>
          <a:prstGeom prst="rect">
            <a:avLst/>
          </a:prstGeom>
          <a:noFill/>
        </p:spPr>
        <p:txBody>
          <a:bodyPr wrap="square" rtlCol="0">
            <a:spAutoFit/>
          </a:bodyPr>
          <a:lstStyle/>
          <a:p>
            <a:pPr algn="ctr"/>
            <a:r>
              <a:rPr lang="en-US" b="1" dirty="0">
                <a:latin typeface="Aptos" panose="020B0004020202020204" pitchFamily="34" charset="0"/>
              </a:rPr>
              <a:t>Checklist For RFA Application</a:t>
            </a:r>
          </a:p>
        </p:txBody>
      </p:sp>
      <p:sp>
        <p:nvSpPr>
          <p:cNvPr id="10" name="TextBox 9">
            <a:extLst>
              <a:ext uri="{FF2B5EF4-FFF2-40B4-BE49-F238E27FC236}">
                <a16:creationId xmlns:a16="http://schemas.microsoft.com/office/drawing/2014/main" id="{A49E350A-3B84-573F-ABA2-6DF6710AC318}"/>
              </a:ext>
            </a:extLst>
          </p:cNvPr>
          <p:cNvSpPr txBox="1"/>
          <p:nvPr/>
        </p:nvSpPr>
        <p:spPr>
          <a:xfrm>
            <a:off x="519950" y="1078545"/>
            <a:ext cx="4880992" cy="4878259"/>
          </a:xfrm>
          <a:prstGeom prst="rect">
            <a:avLst/>
          </a:prstGeom>
          <a:noFill/>
        </p:spPr>
        <p:txBody>
          <a:bodyPr wrap="square">
            <a:spAutoFit/>
          </a:bodyPr>
          <a:lstStyle/>
          <a:p>
            <a:pPr marL="0" marR="0">
              <a:spcBef>
                <a:spcPts val="1200"/>
              </a:spcBef>
              <a:spcAft>
                <a:spcPts val="1200"/>
              </a:spcAft>
            </a:pPr>
            <a:r>
              <a:rPr lang="en-US" sz="800" b="1" u="sng"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CHECKLIST FOR RFA APPLICATION</a:t>
            </a:r>
            <a:endParaRPr lang="en-US" sz="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 complete DBH RFA Application Package shall </a:t>
            </a: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adhere</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to the following guidance:</a:t>
            </a:r>
          </a:p>
          <a:p>
            <a:pPr marL="342900" marR="0" lvl="0" indent="-342900">
              <a:spcBef>
                <a:spcPts val="0"/>
              </a:spcBef>
              <a:spcAft>
                <a:spcPts val="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Documents requiring signature have been signed by the agency head or </a:t>
            </a: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AUTHORIZED</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Representative of the applicant’s organization.</a:t>
            </a:r>
          </a:p>
          <a:p>
            <a:pPr marL="342900" marR="0" lvl="0" indent="-342900">
              <a:spcBef>
                <a:spcPts val="0"/>
              </a:spcBef>
              <a:spcAft>
                <a:spcPts val="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The application must have a UEI number to be awarded funds. Go to SAM.gov to apply for and obtain a UEI # if needed. (</a:t>
            </a:r>
            <a:r>
              <a:rPr lang="en-US" sz="700" u="sng" dirty="0">
                <a:solidFill>
                  <a:srgbClr val="0563C1"/>
                </a:solidFill>
                <a:effectLst/>
                <a:latin typeface="Aptos" panose="020B0004020202020204" pitchFamily="34" charset="0"/>
                <a:ea typeface="Calibri" panose="020F0502020204030204" pitchFamily="34" charset="0"/>
                <a:cs typeface="Times New Roman" panose="02020603050405020304" pitchFamily="18" charset="0"/>
              </a:rPr>
              <a:t>https://sam.gov/content/home</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t>
            </a:r>
            <a:r>
              <a:rPr lang="en-US" sz="700" u="sng"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hlinkClick r:id="rId3"/>
              </a:rPr>
              <a:t>https://sam.gov/content/home</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The Project Narrative is typed using the following formats:  8-½ by 11-inch paper, 1.0 spaced, Arial or Times New Roman font 12-point type (10-point font for tables and figures), and a minimum of one-inch margins. </a:t>
            </a: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Applications that do not conform to these requirements will not be forwarded to the review panel.</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The application proposal format conforms to the “Application Requirements” listed in the RFA.</a:t>
            </a:r>
          </a:p>
          <a:p>
            <a:pPr marL="342900" marR="0" lvl="0" indent="-342900">
              <a:spcBef>
                <a:spcPts val="0"/>
              </a:spcBef>
              <a:spcAft>
                <a:spcPts val="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The proposed budget is complete and complies with the allowable items provided in the RFA. All data is captured using the “Budget and Budget Justification” (Attachment F) provided with the RFA. The budget justifications are complete and describe the items proposed in each category. </a:t>
            </a:r>
          </a:p>
          <a:p>
            <a:pPr marL="342900" marR="0" lvl="0" indent="-342900">
              <a:spcBef>
                <a:spcPts val="0"/>
              </a:spcBef>
              <a:spcAft>
                <a:spcPts val="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The proposed work plan, staffing plan, Work Plan (Attachment D), Staffing Plan (Attachment E), and any other requested attachments are complete and comply with the forms and format provided in the RFA. </a:t>
            </a:r>
          </a:p>
          <a:p>
            <a:pPr marL="342900" marR="0" lvl="0" indent="-342900">
              <a:spcBef>
                <a:spcPts val="0"/>
              </a:spcBef>
              <a:spcAft>
                <a:spcPts val="80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Submit your application via email to DBH Grants, </a:t>
            </a:r>
            <a:r>
              <a:rPr lang="en-US" sz="700" u="sng"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hlinkClick r:id="rId4"/>
              </a:rPr>
              <a:t>DBH.Grants@dc.gov</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by  ET on the deadline of . </a:t>
            </a: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Applications will not be accepted late. Applicants are encouraged to submit their applications 24 hours prior to the deadline for any necessary electronic/technical troubleshooting.</a:t>
            </a:r>
            <a:endPar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 complete DBH RFA Application Package shall </a:t>
            </a: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include</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the following:</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Notice of Eligibility and Experience Requirements (Attachment A)</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Application Profile (Attachment C)</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Project Abstract (Attachment C)</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Table of Contents</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Project Narrative</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Work Plan (Attachment D)</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Staffing Plan (Attachment E)</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Budget and Budget Justification (Attachment F)</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Advance Payment Request Form (Attachment G)</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Letters of Agreement</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Organizational Required Documents:</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Business License</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Certificate of Clean Hands </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IRS Tax-Exempt Determination Letter (for nonprofits only)</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IRS 990 Form from most recent tax year (for nonprofits only)</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IRS W-9 Form, if applicable </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Audited Financial Statements</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Separation of Duties Policy</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Board of Directors </a:t>
            </a:r>
          </a:p>
          <a:p>
            <a:pPr marL="742950" marR="0" lvl="1" indent="-285750">
              <a:spcBef>
                <a:spcPts val="0"/>
              </a:spcBef>
              <a:spcAft>
                <a:spcPts val="80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Active UEI Number (Unique Entity ID via System for Award Management (SAM))</a:t>
            </a:r>
          </a:p>
        </p:txBody>
      </p:sp>
      <p:sp>
        <p:nvSpPr>
          <p:cNvPr id="12" name="TextBox 11">
            <a:extLst>
              <a:ext uri="{FF2B5EF4-FFF2-40B4-BE49-F238E27FC236}">
                <a16:creationId xmlns:a16="http://schemas.microsoft.com/office/drawing/2014/main" id="{71A53559-6F2B-3EAD-57F3-7C0972358496}"/>
              </a:ext>
            </a:extLst>
          </p:cNvPr>
          <p:cNvSpPr txBox="1"/>
          <p:nvPr/>
        </p:nvSpPr>
        <p:spPr>
          <a:xfrm>
            <a:off x="5400942" y="1574967"/>
            <a:ext cx="3746648" cy="1487587"/>
          </a:xfrm>
          <a:prstGeom prst="rect">
            <a:avLst/>
          </a:prstGeom>
          <a:noFill/>
        </p:spPr>
        <p:txBody>
          <a:bodyPr wrap="square">
            <a:spAutoFit/>
          </a:bodyPr>
          <a:lstStyle/>
          <a:p>
            <a:pPr marL="742950" marR="0" lvl="1" indent="-285750">
              <a:spcBef>
                <a:spcPts val="0"/>
              </a:spcBef>
              <a:spcAft>
                <a:spcPts val="80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Partner Document(s) (if applicable)</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Proof of Insurance for Commercial, General Liability, Professional Liability, Comprehensive Automobile and Worker’s Compensation</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General Terms and Conditions (Attachment 1)</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Assurances, Certifications, &amp; Disclosures (Attachment 2)</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Program Income and Financial Disclosure (Attachment 3)</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DC Contribution and Solicitation Certification (Attachment 4)</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Federal Assurances and Certifications (Attachment 5)</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Special Terms of Award Funding (Attachment 6)</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DC Tax Certification (Attachment 7)</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Sub-Grantee Single Audit Certification (Attachment 8)</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DBH Grant Terms and Conditions (Attachment 9)</a:t>
            </a:r>
          </a:p>
        </p:txBody>
      </p:sp>
    </p:spTree>
    <p:extLst>
      <p:ext uri="{BB962C8B-B14F-4D97-AF65-F5344CB8AC3E}">
        <p14:creationId xmlns:p14="http://schemas.microsoft.com/office/powerpoint/2010/main" val="752669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8878"/>
            <a:ext cx="8229600" cy="1143000"/>
          </a:xfrm>
        </p:spPr>
        <p:txBody>
          <a:bodyPr/>
          <a:lstStyle/>
          <a:p>
            <a:pPr lvl="0"/>
            <a:r>
              <a:rPr lang="en-US" sz="2400" b="1" dirty="0">
                <a:latin typeface="Aptos" panose="020B0004020202020204" pitchFamily="34" charset="0"/>
              </a:rPr>
              <a:t>Application Submission and Deadline</a:t>
            </a:r>
          </a:p>
        </p:txBody>
      </p:sp>
      <p:sp>
        <p:nvSpPr>
          <p:cNvPr id="24580" name="Line 4"/>
          <p:cNvSpPr>
            <a:spLocks noChangeShapeType="1"/>
          </p:cNvSpPr>
          <p:nvPr/>
        </p:nvSpPr>
        <p:spPr bwMode="auto">
          <a:xfrm flipH="1">
            <a:off x="1311614" y="78329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49</a:t>
            </a:fld>
            <a:endParaRPr lang="en-US" dirty="0">
              <a:solidFill>
                <a:srgbClr val="FFFFFF"/>
              </a:solidFill>
            </a:endParaRPr>
          </a:p>
        </p:txBody>
      </p:sp>
      <p:sp>
        <p:nvSpPr>
          <p:cNvPr id="3" name="TextBox 2">
            <a:extLst>
              <a:ext uri="{FF2B5EF4-FFF2-40B4-BE49-F238E27FC236}">
                <a16:creationId xmlns:a16="http://schemas.microsoft.com/office/drawing/2014/main" id="{7AF270F5-D179-252A-E189-4A3D0BE20A9C}"/>
              </a:ext>
            </a:extLst>
          </p:cNvPr>
          <p:cNvSpPr txBox="1"/>
          <p:nvPr/>
        </p:nvSpPr>
        <p:spPr>
          <a:xfrm>
            <a:off x="1028700" y="1035643"/>
            <a:ext cx="7277100" cy="5478423"/>
          </a:xfrm>
          <a:prstGeom prst="rect">
            <a:avLst/>
          </a:prstGeom>
          <a:noFill/>
        </p:spPr>
        <p:txBody>
          <a:bodyPr wrap="square" rtlCol="0">
            <a:spAutoFit/>
          </a:bodyPr>
          <a:lstStyle/>
          <a:p>
            <a:r>
              <a:rPr lang="en-US" sz="1400" dirty="0">
                <a:latin typeface="Aptos" panose="020B0004020202020204" pitchFamily="34" charset="0"/>
              </a:rPr>
              <a:t>Applications are Due: </a:t>
            </a:r>
            <a:r>
              <a:rPr lang="en-US" sz="1400" b="1" dirty="0">
                <a:solidFill>
                  <a:srgbClr val="FF0000"/>
                </a:solidFill>
                <a:latin typeface="Aptos" panose="020B0004020202020204" pitchFamily="34" charset="0"/>
              </a:rPr>
              <a:t>Friday, August 15, 2025,</a:t>
            </a:r>
            <a:r>
              <a:rPr lang="en-US" sz="1400" dirty="0">
                <a:latin typeface="Aptos" panose="020B0004020202020204" pitchFamily="34" charset="0"/>
              </a:rPr>
              <a:t> must be submitted no later than 3:00 PM.</a:t>
            </a:r>
            <a:endParaRPr lang="en-US" sz="1400" b="1" dirty="0">
              <a:solidFill>
                <a:srgbClr val="FF0000"/>
              </a:solidFill>
              <a:latin typeface="Aptos" panose="020B0004020202020204" pitchFamily="34" charset="0"/>
            </a:endParaRPr>
          </a:p>
          <a:p>
            <a:endParaRPr lang="en-US" sz="1600" b="1" dirty="0">
              <a:solidFill>
                <a:srgbClr val="FF0000"/>
              </a:solidFill>
              <a:latin typeface="Aptos" panose="020B0004020202020204" pitchFamily="34" charset="0"/>
            </a:endParaRPr>
          </a:p>
          <a:p>
            <a:pPr marL="0" indent="0">
              <a:buNone/>
            </a:pPr>
            <a:r>
              <a:rPr lang="en-US" sz="1400" dirty="0">
                <a:solidFill>
                  <a:srgbClr val="000000"/>
                </a:solidFill>
                <a:latin typeface="Aptos" panose="020B0004020202020204" pitchFamily="34" charset="0"/>
              </a:rPr>
              <a:t>Proper submission requires the applicant to attach all files as PDF’s and split documents within each as follows: </a:t>
            </a:r>
          </a:p>
          <a:p>
            <a:pPr marL="342900" marR="0" lvl="0" indent="-342900">
              <a:spcBef>
                <a:spcPts val="0"/>
              </a:spcBef>
              <a:spcAft>
                <a:spcPts val="0"/>
              </a:spcAft>
              <a:buFont typeface="+mj-lt"/>
              <a:buAutoNum type="romanLcPeriod"/>
            </a:pP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File #1 – Table of Contents</a:t>
            </a:r>
            <a:r>
              <a:rPr lang="en-US" sz="1400" b="1" dirty="0">
                <a:solidFill>
                  <a:srgbClr val="000000"/>
                </a:solidFill>
                <a:effectLst/>
                <a:latin typeface="Aptos" panose="020B0004020202020204" pitchFamily="34" charset="0"/>
                <a:ea typeface="Calibri" panose="020F0502020204030204" pitchFamily="34" charset="0"/>
                <a:cs typeface="Arial" panose="020B0604020202020204" pitchFamily="34" charset="0"/>
              </a:rPr>
              <a:t>, </a:t>
            </a: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Notice of Eligibility and Experience Requirements, Applicant Profile, Abstract and Project Narrative. </a:t>
            </a:r>
          </a:p>
          <a:p>
            <a:pPr marL="342900" marR="0" lvl="0" indent="-342900">
              <a:spcBef>
                <a:spcPts val="0"/>
              </a:spcBef>
              <a:spcAft>
                <a:spcPts val="0"/>
              </a:spcAft>
              <a:buFont typeface="+mj-lt"/>
              <a:buAutoNum type="romanLcPeriod"/>
            </a:pP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File #2 – Work Plan, Staffing Plan, Budget &amp; Budget Justification and Advance Payment Request Form (if applicable).  </a:t>
            </a:r>
          </a:p>
          <a:p>
            <a:pPr marL="342900" marR="0" lvl="0" indent="-342900">
              <a:spcBef>
                <a:spcPts val="0"/>
              </a:spcBef>
              <a:spcAft>
                <a:spcPts val="0"/>
              </a:spcAft>
              <a:buFont typeface="+mj-lt"/>
              <a:buAutoNum type="romanLcPeriod"/>
            </a:pP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File #3 – Letters of Agreement (if applicable), Partner Documents (if applicable), Business License, Active UEI Number, Certificate of Clean Hands.</a:t>
            </a:r>
          </a:p>
          <a:p>
            <a:pPr marL="342900" marR="0" lvl="0" indent="-342900">
              <a:spcBef>
                <a:spcPts val="0"/>
              </a:spcBef>
              <a:spcAft>
                <a:spcPts val="0"/>
              </a:spcAft>
              <a:buFont typeface="+mj-lt"/>
              <a:buAutoNum type="romanLcPeriod"/>
            </a:pP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File #4 – 501(c)(3) Letter, IRS W-9 Form (if applicable), IRS Tax Exemption Letter, Current Fiscal Year Budget, Financial Statements, Separation of Duties Policy, Board of Directors and Certificate of Insurance. </a:t>
            </a:r>
          </a:p>
          <a:p>
            <a:pPr marL="342900" marR="0" lvl="0" indent="-342900">
              <a:spcBef>
                <a:spcPts val="0"/>
              </a:spcBef>
              <a:spcAft>
                <a:spcPts val="1200"/>
              </a:spcAft>
              <a:buFont typeface="+mj-lt"/>
              <a:buAutoNum type="romanLcPeriod"/>
            </a:pP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File #5 –</a:t>
            </a:r>
            <a:r>
              <a:rPr lang="en-US" sz="1400" b="1" dirty="0">
                <a:solidFill>
                  <a:srgbClr val="000000"/>
                </a:solidFill>
                <a:effectLst/>
                <a:latin typeface="Aptos" panose="020B0004020202020204" pitchFamily="34" charset="0"/>
                <a:ea typeface="Calibri" panose="020F0502020204030204" pitchFamily="34" charset="0"/>
                <a:cs typeface="Arial" panose="020B0604020202020204" pitchFamily="34" charset="0"/>
              </a:rPr>
              <a:t> </a:t>
            </a: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Attachment 2*, Attachment 3*, Attachment 4*, Attachment 5*, Attachment 6*, Attachment 7*, and Attachment 8*. </a:t>
            </a:r>
            <a:b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br>
            <a:r>
              <a:rPr lang="en-US" sz="1400" b="1" dirty="0">
                <a:solidFill>
                  <a:srgbClr val="000000"/>
                </a:solidFill>
                <a:effectLst/>
                <a:latin typeface="Aptos" panose="020B0004020202020204" pitchFamily="34" charset="0"/>
                <a:ea typeface="Calibri" panose="020F0502020204030204" pitchFamily="34" charset="0"/>
                <a:cs typeface="Arial" panose="020B0604020202020204" pitchFamily="34" charset="0"/>
              </a:rPr>
              <a:t>*These Attachments are in a fillable PDF. Complete the PDF, “Save” and provide PDF.</a:t>
            </a:r>
            <a:endPar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400" b="1" dirty="0">
                <a:solidFill>
                  <a:srgbClr val="000000"/>
                </a:solidFill>
                <a:effectLst/>
                <a:latin typeface="Aptos" panose="020B0004020202020204" pitchFamily="34" charset="0"/>
                <a:ea typeface="Calibri" panose="020F0502020204030204" pitchFamily="34" charset="0"/>
                <a:cs typeface="Arial" panose="020B0604020202020204" pitchFamily="34" charset="0"/>
              </a:rPr>
              <a:t>Please note: Attachment 1, Terms and Conditions does not have to be provided in the application submission.</a:t>
            </a:r>
            <a:endPar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 </a:t>
            </a:r>
          </a:p>
          <a:p>
            <a:endParaRPr lang="en-US" sz="1400" dirty="0">
              <a:solidFill>
                <a:srgbClr val="000000"/>
              </a:solidFill>
              <a:latin typeface="Aptos" panose="020B0004020202020204" pitchFamily="34" charset="0"/>
            </a:endParaRPr>
          </a:p>
          <a:p>
            <a:pPr marL="0" indent="0">
              <a:buNone/>
            </a:pPr>
            <a:r>
              <a:rPr lang="en-US" sz="1400" b="1" dirty="0">
                <a:solidFill>
                  <a:srgbClr val="000000"/>
                </a:solidFill>
                <a:latin typeface="Aptos" panose="020B0004020202020204" pitchFamily="34" charset="0"/>
              </a:rPr>
              <a:t>*These Attachments are in a fillable PDF. Complete the PDF, “Save As” with organization’s name, and send that PDF. </a:t>
            </a:r>
            <a:endParaRPr lang="en-US" sz="1400" b="1" dirty="0">
              <a:solidFill>
                <a:srgbClr val="FF0000"/>
              </a:solidFill>
              <a:latin typeface="Aptos" panose="020B0004020202020204" pitchFamily="34" charset="0"/>
            </a:endParaRPr>
          </a:p>
          <a:p>
            <a:endParaRPr lang="en-US" sz="1600" b="1" dirty="0">
              <a:solidFill>
                <a:srgbClr val="FF0000"/>
              </a:solidFill>
              <a:latin typeface="Walbaum Display" panose="020F0502020204030204" pitchFamily="18" charset="0"/>
            </a:endParaRPr>
          </a:p>
        </p:txBody>
      </p:sp>
    </p:spTree>
    <p:extLst>
      <p:ext uri="{BB962C8B-B14F-4D97-AF65-F5344CB8AC3E}">
        <p14:creationId xmlns:p14="http://schemas.microsoft.com/office/powerpoint/2010/main" val="307546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85806" y="56775"/>
            <a:ext cx="8382000" cy="1143000"/>
          </a:xfrm>
        </p:spPr>
        <p:txBody>
          <a:bodyPr/>
          <a:lstStyle/>
          <a:p>
            <a:r>
              <a:rPr lang="en-US" altLang="en-US" sz="2400" b="1" dirty="0">
                <a:solidFill>
                  <a:schemeClr val="tx1"/>
                </a:solidFill>
                <a:latin typeface="Aptos" panose="020B0004020202020204" pitchFamily="34" charset="0"/>
                <a:ea typeface="Cambria" panose="02040503050406030204" pitchFamily="18" charset="0"/>
                <a:cs typeface="Calibri" panose="020F0502020204030204" pitchFamily="34" charset="0"/>
              </a:rPr>
              <a:t>Overview (pgs. 10-11) </a:t>
            </a:r>
          </a:p>
        </p:txBody>
      </p:sp>
      <p:sp>
        <p:nvSpPr>
          <p:cNvPr id="2" name="Slide Number Placeholder 1"/>
          <p:cNvSpPr>
            <a:spLocks noGrp="1"/>
          </p:cNvSpPr>
          <p:nvPr>
            <p:ph type="sldNum" sz="quarter" idx="12"/>
          </p:nvPr>
        </p:nvSpPr>
        <p:spPr>
          <a:xfrm>
            <a:off x="7929028" y="6517619"/>
            <a:ext cx="1019083" cy="411215"/>
          </a:xfrm>
        </p:spPr>
        <p:txBody>
          <a:bodyPr/>
          <a:lstStyle/>
          <a:p>
            <a:pPr>
              <a:defRPr/>
            </a:pPr>
            <a:r>
              <a:rPr lang="en-US" dirty="0"/>
              <a:t>5</a:t>
            </a:r>
          </a:p>
        </p:txBody>
      </p:sp>
      <p:sp>
        <p:nvSpPr>
          <p:cNvPr id="6" name="Line 4"/>
          <p:cNvSpPr>
            <a:spLocks noChangeShapeType="1"/>
          </p:cNvSpPr>
          <p:nvPr/>
        </p:nvSpPr>
        <p:spPr bwMode="auto">
          <a:xfrm flipH="1" flipV="1">
            <a:off x="568162" y="873604"/>
            <a:ext cx="7817287" cy="32963"/>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 name="TextBox 3">
            <a:extLst>
              <a:ext uri="{FF2B5EF4-FFF2-40B4-BE49-F238E27FC236}">
                <a16:creationId xmlns:a16="http://schemas.microsoft.com/office/drawing/2014/main" id="{383A9348-0495-B989-4C6F-F06721BCDAC2}"/>
              </a:ext>
            </a:extLst>
          </p:cNvPr>
          <p:cNvSpPr txBox="1"/>
          <p:nvPr/>
        </p:nvSpPr>
        <p:spPr>
          <a:xfrm>
            <a:off x="568163" y="889843"/>
            <a:ext cx="7817286" cy="5078313"/>
          </a:xfrm>
          <a:prstGeom prst="rect">
            <a:avLst/>
          </a:prstGeom>
          <a:noFill/>
        </p:spPr>
        <p:txBody>
          <a:bodyPr wrap="square">
            <a:spAutoFit/>
          </a:bodyPr>
          <a:lstStyle/>
          <a:p>
            <a:r>
              <a:rPr lang="en-US" sz="1400" dirty="0">
                <a:latin typeface="Aptos" panose="020B0004020202020204" pitchFamily="34" charset="0"/>
              </a:rPr>
              <a:t>The Government of the District of Columbia, Department of Behavioral Health, Child, Adolescent, and Family Services is soliciting applications from current DC public charter Local Education Agencies (LEAs) awarded to hire a full-time or part-time licensed clinician to implement the Comprehensive School Behavioral health model in the LEA’s selected schools. The purpose of the Comprehensive School Behavioral health model is to provide school-based behavioral health services in District of Columbia Public Charter Schools (DCPCS). </a:t>
            </a:r>
          </a:p>
          <a:p>
            <a:endParaRPr lang="en-US" sz="1400" dirty="0">
              <a:latin typeface="Aptos" panose="020B0004020202020204" pitchFamily="34" charset="0"/>
            </a:endParaRPr>
          </a:p>
          <a:p>
            <a:r>
              <a:rPr lang="en-US" sz="1400" dirty="0">
                <a:latin typeface="Aptos" panose="020B0004020202020204" pitchFamily="34" charset="0"/>
              </a:rPr>
              <a:t>A current Pilot 1B DC public charter LEA awarded under DBH RM0 SBH102723 may apply to recruit and hire either a full-time or part-time licensed clinician based on its assessment of school need. The school-hired, licensed clinician shall be responsible for providing prevention, early intervention and treatment services. This position is to supplement and not supplant existing school behavioral health services and the services provided by the licensed clinician are not identified in an IEP nor 504 Plan. School leadership must ensure that the licensed clinician receives clinical supervision in alignment with the clinician's licensing board requirements. </a:t>
            </a:r>
          </a:p>
          <a:p>
            <a:endParaRPr lang="en-US" sz="1400" dirty="0">
              <a:latin typeface="Aptos" panose="020B0004020202020204" pitchFamily="34" charset="0"/>
            </a:endParaRPr>
          </a:p>
          <a:p>
            <a:r>
              <a:rPr lang="en-US" sz="1400" dirty="0">
                <a:latin typeface="Aptos" panose="020B0004020202020204" pitchFamily="34" charset="0"/>
              </a:rPr>
              <a:t>Core funding for a full-time licensed clinician is $120,000. A full-time clinician provides services 40 hours per week in one school. However, it is allowed to request funding for a</a:t>
            </a:r>
            <a:r>
              <a:rPr lang="en-US" sz="1600" dirty="0">
                <a:latin typeface="Aptos" panose="020B0004020202020204" pitchFamily="34" charset="0"/>
              </a:rPr>
              <a:t> </a:t>
            </a:r>
            <a:r>
              <a:rPr lang="en-US" sz="1400" dirty="0">
                <a:latin typeface="Aptos" panose="020B0004020202020204" pitchFamily="34" charset="0"/>
              </a:rPr>
              <a:t>part-time clinician. For a part-time clinician providing services 20 hours per week in one school, the core funding is $60,000. If the DBH grant-funded clinician is not hired by November 15, 2025, the LEA must return the funds back to DBH. The total amount for FY26 is $960,000. The ceiling amount of the awards is $240,000. </a:t>
            </a:r>
          </a:p>
          <a:p>
            <a:endParaRPr lang="en-US" sz="1400" dirty="0">
              <a:latin typeface="Aptos" panose="020B0004020202020204" pitchFamily="34" charset="0"/>
            </a:endParaRPr>
          </a:p>
          <a:p>
            <a:r>
              <a:rPr lang="en-US" sz="1400" dirty="0">
                <a:latin typeface="Aptos" panose="020B0004020202020204" pitchFamily="34" charset="0"/>
              </a:rPr>
              <a:t>This solicitation includes one (1) application opportunity.</a:t>
            </a:r>
          </a:p>
        </p:txBody>
      </p:sp>
    </p:spTree>
    <p:extLst>
      <p:ext uri="{BB962C8B-B14F-4D97-AF65-F5344CB8AC3E}">
        <p14:creationId xmlns:p14="http://schemas.microsoft.com/office/powerpoint/2010/main" val="2696481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8884"/>
            <a:ext cx="8229600" cy="1143000"/>
          </a:xfrm>
        </p:spPr>
        <p:txBody>
          <a:bodyPr/>
          <a:lstStyle/>
          <a:p>
            <a:pPr lvl="0"/>
            <a:r>
              <a:rPr lang="en-US" sz="2400" dirty="0">
                <a:latin typeface="Aptos" panose="020B0004020202020204" pitchFamily="34" charset="0"/>
              </a:rPr>
              <a:t>Review and Scoring</a:t>
            </a:r>
          </a:p>
        </p:txBody>
      </p:sp>
      <p:sp>
        <p:nvSpPr>
          <p:cNvPr id="24580" name="Line 4"/>
          <p:cNvSpPr>
            <a:spLocks noChangeShapeType="1"/>
          </p:cNvSpPr>
          <p:nvPr/>
        </p:nvSpPr>
        <p:spPr bwMode="auto">
          <a:xfrm flipH="1">
            <a:off x="1106975"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50</a:t>
            </a:fld>
            <a:endParaRPr lang="en-US" dirty="0">
              <a:solidFill>
                <a:srgbClr val="FFFFFF"/>
              </a:solidFill>
            </a:endParaRPr>
          </a:p>
        </p:txBody>
      </p:sp>
      <p:sp>
        <p:nvSpPr>
          <p:cNvPr id="3" name="Content Placeholder 2">
            <a:extLst>
              <a:ext uri="{FF2B5EF4-FFF2-40B4-BE49-F238E27FC236}">
                <a16:creationId xmlns:a16="http://schemas.microsoft.com/office/drawing/2014/main" id="{7A71FAEE-3590-BE1C-B759-86084B838A56}"/>
              </a:ext>
            </a:extLst>
          </p:cNvPr>
          <p:cNvSpPr>
            <a:spLocks noGrp="1"/>
          </p:cNvSpPr>
          <p:nvPr>
            <p:ph idx="1"/>
          </p:nvPr>
        </p:nvSpPr>
        <p:spPr>
          <a:xfrm>
            <a:off x="1066800" y="701458"/>
            <a:ext cx="7185378" cy="2998183"/>
          </a:xfrm>
        </p:spPr>
        <p:txBody>
          <a:bodyPr/>
          <a:lstStyle/>
          <a:p>
            <a:pPr marL="0" indent="0">
              <a:buNone/>
            </a:pPr>
            <a:endParaRPr lang="en-US" sz="1400" dirty="0">
              <a:latin typeface="Tw Cen MT" panose="020B0602020104020603" pitchFamily="34" charset="0"/>
            </a:endParaRPr>
          </a:p>
          <a:p>
            <a:pPr marL="0" indent="0">
              <a:buNone/>
            </a:pPr>
            <a:r>
              <a:rPr lang="en-US" sz="1400" dirty="0">
                <a:latin typeface="Aptos" panose="020B0004020202020204" pitchFamily="34" charset="0"/>
              </a:rPr>
              <a:t>Application submissions will be confirmed according to the date and time received in the Grants inbox. </a:t>
            </a:r>
          </a:p>
          <a:p>
            <a:pPr marL="0" indent="0">
              <a:buNone/>
            </a:pPr>
            <a:endParaRPr lang="en-US" sz="1400" dirty="0">
              <a:latin typeface="Aptos" panose="020B0004020202020204" pitchFamily="34" charset="0"/>
            </a:endParaRPr>
          </a:p>
          <a:p>
            <a:pPr marL="0" indent="0">
              <a:buNone/>
            </a:pPr>
            <a:endParaRPr lang="en-US" sz="1400" dirty="0">
              <a:latin typeface="Aptos" panose="020B0004020202020204" pitchFamily="34" charset="0"/>
            </a:endParaRPr>
          </a:p>
          <a:p>
            <a:pPr marL="0" indent="0">
              <a:buNone/>
            </a:pPr>
            <a:endParaRPr lang="en-US" sz="1400" dirty="0">
              <a:latin typeface="Aptos" panose="020B0004020202020204" pitchFamily="34" charset="0"/>
            </a:endParaRPr>
          </a:p>
          <a:p>
            <a:pPr marL="0" indent="0">
              <a:buNone/>
            </a:pPr>
            <a:endParaRPr lang="en-US" sz="1400" dirty="0">
              <a:latin typeface="Aptos" panose="020B0004020202020204" pitchFamily="34" charset="0"/>
            </a:endParaRPr>
          </a:p>
          <a:p>
            <a:pPr marL="0" indent="0">
              <a:buNone/>
            </a:pPr>
            <a:endParaRPr lang="en-US" sz="1400" dirty="0">
              <a:latin typeface="Aptos" panose="020B0004020202020204" pitchFamily="34" charset="0"/>
            </a:endParaRPr>
          </a:p>
          <a:p>
            <a:pPr marL="0" indent="0">
              <a:buNone/>
            </a:pPr>
            <a:endParaRPr lang="en-US" sz="1400" b="1" dirty="0">
              <a:latin typeface="Aptos" panose="020B0004020202020204" pitchFamily="34" charset="0"/>
            </a:endParaRPr>
          </a:p>
          <a:p>
            <a:pPr marL="0" indent="0">
              <a:buNone/>
            </a:pPr>
            <a:r>
              <a:rPr lang="en-US" sz="1400" b="1" dirty="0">
                <a:latin typeface="Aptos" panose="020B0004020202020204" pitchFamily="34" charset="0"/>
              </a:rPr>
              <a:t>*An automated reply email message will be sent to the submitting email address confirming only the “receipt” of a submission</a:t>
            </a:r>
            <a:r>
              <a:rPr lang="en-US" sz="1400" dirty="0">
                <a:latin typeface="Aptos" panose="020B0004020202020204" pitchFamily="34" charset="0"/>
              </a:rPr>
              <a:t>. </a:t>
            </a:r>
            <a:endParaRPr lang="en-US" altLang="en-US" sz="1400" dirty="0">
              <a:latin typeface="Aptos" panose="020B0004020202020204" pitchFamily="34" charset="0"/>
            </a:endParaRPr>
          </a:p>
          <a:p>
            <a:pPr marL="0" indent="0" eaLnBrk="1" hangingPunct="1">
              <a:buFont typeface="Arial" charset="0"/>
              <a:buNone/>
            </a:pPr>
            <a:endParaRPr lang="en-US" altLang="en-US" sz="1400" dirty="0">
              <a:latin typeface="Tw Cen MT" panose="020B0602020104020603" pitchFamily="34" charset="0"/>
            </a:endParaRPr>
          </a:p>
        </p:txBody>
      </p:sp>
      <p:pic>
        <p:nvPicPr>
          <p:cNvPr id="4" name="Picture 3">
            <a:extLst>
              <a:ext uri="{FF2B5EF4-FFF2-40B4-BE49-F238E27FC236}">
                <a16:creationId xmlns:a16="http://schemas.microsoft.com/office/drawing/2014/main" id="{B2C456BD-25D5-1D7D-E12F-5A6154C75345}"/>
              </a:ext>
            </a:extLst>
          </p:cNvPr>
          <p:cNvPicPr>
            <a:picLocks noChangeAspect="1"/>
          </p:cNvPicPr>
          <p:nvPr/>
        </p:nvPicPr>
        <p:blipFill>
          <a:blip r:embed="rId3"/>
          <a:stretch>
            <a:fillRect/>
          </a:stretch>
        </p:blipFill>
        <p:spPr>
          <a:xfrm>
            <a:off x="1681662" y="1566739"/>
            <a:ext cx="5939028" cy="1319057"/>
          </a:xfrm>
          <a:prstGeom prst="rect">
            <a:avLst/>
          </a:prstGeom>
        </p:spPr>
      </p:pic>
    </p:spTree>
    <p:extLst>
      <p:ext uri="{BB962C8B-B14F-4D97-AF65-F5344CB8AC3E}">
        <p14:creationId xmlns:p14="http://schemas.microsoft.com/office/powerpoint/2010/main" val="1522565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8884"/>
            <a:ext cx="8229600" cy="1143000"/>
          </a:xfrm>
        </p:spPr>
        <p:txBody>
          <a:bodyPr/>
          <a:lstStyle/>
          <a:p>
            <a:pPr lvl="0"/>
            <a:r>
              <a:rPr lang="en-US" sz="2400" b="1" dirty="0">
                <a:latin typeface="Aptos" panose="020B0004020202020204" pitchFamily="34" charset="0"/>
              </a:rPr>
              <a:t>Remember!</a:t>
            </a:r>
            <a:endParaRPr lang="en-US" sz="2400" dirty="0">
              <a:latin typeface="Aptos" panose="020B0004020202020204" pitchFamily="34" charset="0"/>
            </a:endParaRPr>
          </a:p>
        </p:txBody>
      </p:sp>
      <p:sp>
        <p:nvSpPr>
          <p:cNvPr id="24580" name="Line 4"/>
          <p:cNvSpPr>
            <a:spLocks noChangeShapeType="1"/>
          </p:cNvSpPr>
          <p:nvPr/>
        </p:nvSpPr>
        <p:spPr bwMode="auto">
          <a:xfrm flipH="1">
            <a:off x="1293044" y="66424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51</a:t>
            </a:fld>
            <a:endParaRPr lang="en-US" dirty="0">
              <a:solidFill>
                <a:srgbClr val="FFFFFF"/>
              </a:solidFill>
            </a:endParaRPr>
          </a:p>
        </p:txBody>
      </p:sp>
      <p:sp>
        <p:nvSpPr>
          <p:cNvPr id="3" name="Content Placeholder 2">
            <a:extLst>
              <a:ext uri="{FF2B5EF4-FFF2-40B4-BE49-F238E27FC236}">
                <a16:creationId xmlns:a16="http://schemas.microsoft.com/office/drawing/2014/main" id="{43967508-F682-37C2-76BD-BCE2C27B0CED}"/>
              </a:ext>
            </a:extLst>
          </p:cNvPr>
          <p:cNvSpPr>
            <a:spLocks noGrp="1"/>
          </p:cNvSpPr>
          <p:nvPr>
            <p:ph idx="1"/>
          </p:nvPr>
        </p:nvSpPr>
        <p:spPr>
          <a:xfrm>
            <a:off x="1001405" y="1004116"/>
            <a:ext cx="7563555" cy="4206882"/>
          </a:xfrm>
        </p:spPr>
        <p:txBody>
          <a:bodyPr/>
          <a:lstStyle/>
          <a:p>
            <a:pPr>
              <a:buFont typeface="Wingdings" pitchFamily="2" charset="2"/>
              <a:buChar char="q"/>
            </a:pPr>
            <a:r>
              <a:rPr lang="en-US" sz="1800" b="1" dirty="0">
                <a:latin typeface="Aptos" panose="020B0004020202020204" pitchFamily="34" charset="0"/>
              </a:rPr>
              <a:t>Read the entire RFA, including the attachments! </a:t>
            </a:r>
          </a:p>
          <a:p>
            <a:pPr>
              <a:buFont typeface="Wingdings" pitchFamily="2" charset="2"/>
              <a:buChar char="q"/>
            </a:pPr>
            <a:endParaRPr lang="en-US" sz="1800" b="1" dirty="0">
              <a:latin typeface="Aptos" panose="020B0004020202020204" pitchFamily="34" charset="0"/>
            </a:endParaRPr>
          </a:p>
          <a:p>
            <a:pPr>
              <a:buFont typeface="Wingdings" pitchFamily="2" charset="2"/>
              <a:buChar char="q"/>
            </a:pPr>
            <a:r>
              <a:rPr lang="en-US" sz="1800" b="1" dirty="0">
                <a:latin typeface="Aptos" panose="020B0004020202020204" pitchFamily="34" charset="0"/>
              </a:rPr>
              <a:t>The last opportunity to submit questions is Monday, August 11, 2025, four days prior to the RFA’s closing. Friday, August 15, 2025</a:t>
            </a:r>
          </a:p>
          <a:p>
            <a:pPr marL="0" indent="0" algn="ctr">
              <a:buNone/>
            </a:pPr>
            <a:r>
              <a:rPr lang="en-US" sz="1800" b="1" dirty="0">
                <a:latin typeface="Aptos" panose="020B0004020202020204" pitchFamily="34" charset="0"/>
              </a:rPr>
              <a:t> (When emailing questions please copy </a:t>
            </a:r>
            <a:r>
              <a:rPr lang="en-US" sz="1800" b="1" dirty="0">
                <a:latin typeface="Aptos" panose="020B0004020202020204" pitchFamily="34" charset="0"/>
                <a:hlinkClick r:id="rId3"/>
              </a:rPr>
              <a:t>DBH.Grants@dc.gov</a:t>
            </a:r>
            <a:r>
              <a:rPr lang="en-US" sz="1800" b="1" dirty="0">
                <a:latin typeface="Aptos" panose="020B0004020202020204" pitchFamily="34" charset="0"/>
              </a:rPr>
              <a:t> )</a:t>
            </a:r>
          </a:p>
          <a:p>
            <a:pPr marL="0" indent="0">
              <a:buNone/>
            </a:pPr>
            <a:endParaRPr lang="en-US" sz="1800" b="1" dirty="0">
              <a:latin typeface="Aptos" panose="020B0004020202020204" pitchFamily="34" charset="0"/>
            </a:endParaRPr>
          </a:p>
          <a:p>
            <a:pPr>
              <a:buFont typeface="Wingdings" pitchFamily="2" charset="2"/>
              <a:buChar char="q"/>
            </a:pPr>
            <a:r>
              <a:rPr lang="en-US" sz="1800" b="1" dirty="0">
                <a:latin typeface="Aptos" panose="020B0004020202020204" pitchFamily="34" charset="0"/>
              </a:rPr>
              <a:t>Before submitting, review the Checklist and the Submission Requirements.</a:t>
            </a:r>
          </a:p>
          <a:p>
            <a:pPr>
              <a:buFont typeface="Wingdings" pitchFamily="2" charset="2"/>
              <a:buChar char="q"/>
            </a:pPr>
            <a:endParaRPr lang="en-US" sz="1800" b="1" dirty="0">
              <a:latin typeface="Aptos" panose="020B0004020202020204" pitchFamily="34" charset="0"/>
            </a:endParaRPr>
          </a:p>
          <a:p>
            <a:pPr>
              <a:buFont typeface="Wingdings" pitchFamily="2" charset="2"/>
              <a:buChar char="q"/>
            </a:pPr>
            <a:r>
              <a:rPr lang="en-US" sz="1800" b="1" dirty="0">
                <a:latin typeface="Aptos" panose="020B0004020202020204" pitchFamily="34" charset="0"/>
              </a:rPr>
              <a:t>Have a second reader to review your application before submitting.</a:t>
            </a:r>
          </a:p>
          <a:p>
            <a:pPr marL="0" indent="0">
              <a:buNone/>
            </a:pPr>
            <a:endParaRPr lang="en-US" sz="1800" b="1" dirty="0">
              <a:latin typeface="Aptos" panose="020B0004020202020204" pitchFamily="34" charset="0"/>
            </a:endParaRPr>
          </a:p>
          <a:p>
            <a:pPr>
              <a:buFont typeface="Wingdings" pitchFamily="2" charset="2"/>
              <a:buChar char="q"/>
            </a:pPr>
            <a:r>
              <a:rPr lang="en-US" sz="1800" b="1" dirty="0">
                <a:latin typeface="Aptos" panose="020B0004020202020204" pitchFamily="34" charset="0"/>
              </a:rPr>
              <a:t>Don’t wait until the last minute to submit! </a:t>
            </a:r>
          </a:p>
          <a:p>
            <a:pPr marL="0" indent="0">
              <a:buNone/>
            </a:pPr>
            <a:endParaRPr lang="en-US" sz="2000" b="1" dirty="0">
              <a:latin typeface="+mn-lt"/>
            </a:endParaRPr>
          </a:p>
        </p:txBody>
      </p:sp>
    </p:spTree>
    <p:extLst>
      <p:ext uri="{BB962C8B-B14F-4D97-AF65-F5344CB8AC3E}">
        <p14:creationId xmlns:p14="http://schemas.microsoft.com/office/powerpoint/2010/main" val="4204174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00416"/>
            <a:ext cx="8229600" cy="1143000"/>
          </a:xfrm>
        </p:spPr>
        <p:txBody>
          <a:bodyPr/>
          <a:lstStyle/>
          <a:p>
            <a:r>
              <a:rPr lang="en-US" altLang="en-US" sz="2400" b="1" dirty="0">
                <a:latin typeface="Aptos" panose="020B0004020202020204" pitchFamily="34" charset="0"/>
              </a:rPr>
              <a:t>Remember!</a:t>
            </a:r>
          </a:p>
        </p:txBody>
      </p:sp>
      <p:sp>
        <p:nvSpPr>
          <p:cNvPr id="27652" name="Line 4"/>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52</a:t>
            </a:fld>
            <a:endParaRPr lang="en-US" dirty="0">
              <a:solidFill>
                <a:srgbClr val="FFFFFF"/>
              </a:solidFill>
            </a:endParaRPr>
          </a:p>
        </p:txBody>
      </p:sp>
      <p:sp>
        <p:nvSpPr>
          <p:cNvPr id="7" name="TextBox 6">
            <a:extLst>
              <a:ext uri="{FF2B5EF4-FFF2-40B4-BE49-F238E27FC236}">
                <a16:creationId xmlns:a16="http://schemas.microsoft.com/office/drawing/2014/main" id="{F1F88ADF-FDB4-F26E-2BA9-83248E990DBC}"/>
              </a:ext>
            </a:extLst>
          </p:cNvPr>
          <p:cNvSpPr txBox="1"/>
          <p:nvPr/>
        </p:nvSpPr>
        <p:spPr>
          <a:xfrm>
            <a:off x="953233" y="1162771"/>
            <a:ext cx="7381875" cy="4413516"/>
          </a:xfrm>
          <a:prstGeom prst="rect">
            <a:avLst/>
          </a:prstGeom>
          <a:noFill/>
        </p:spPr>
        <p:txBody>
          <a:bodyPr wrap="square">
            <a:spAutoFit/>
          </a:bodyPr>
          <a:lstStyle/>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RFA and Attachments can be found on either the Mayor’s Office of Community Affairs or Department of Behavioral Health websites: </a:t>
            </a:r>
          </a:p>
          <a:p>
            <a:pPr marL="399956" marR="0" lvl="1"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hlinkClick r:id="rId3"/>
              </a:rPr>
              <a:t>https://communityaffairs.dc.gov/content/community-grant-program#4</a:t>
            </a: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  </a:t>
            </a:r>
            <a:br>
              <a:rPr kumimoji="0" lang="en-US" sz="1800" b="1" i="0" u="none" strike="noStrike" kern="0" cap="none" spc="0" normalizeH="0" baseline="0" noProof="0" dirty="0">
                <a:ln>
                  <a:noFill/>
                </a:ln>
                <a:solidFill>
                  <a:srgbClr val="000000"/>
                </a:solidFill>
                <a:effectLst/>
                <a:uLnTx/>
                <a:uFillTx/>
                <a:latin typeface="Aptos" panose="020B0004020202020204" pitchFamily="34" charset="0"/>
              </a:rPr>
            </a:br>
            <a:r>
              <a:rPr kumimoji="0" lang="en-US" sz="1800" b="1" i="0" u="none" strike="noStrike" kern="0" cap="none" spc="0" normalizeH="0" baseline="0" noProof="0" dirty="0">
                <a:ln>
                  <a:noFill/>
                </a:ln>
                <a:solidFill>
                  <a:srgbClr val="000000"/>
                </a:solidFill>
                <a:effectLst/>
                <a:uLnTx/>
                <a:uFillTx/>
                <a:latin typeface="Aptos" panose="020B0004020202020204" pitchFamily="34" charset="0"/>
                <a:hlinkClick r:id="rId4"/>
              </a:rPr>
              <a:t>https://dbh.dc.gov/page/request-applications-01</a:t>
            </a: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  </a:t>
            </a:r>
            <a:br>
              <a:rPr kumimoji="0" lang="en-US" sz="1800" b="1" i="0" u="none" strike="noStrike" kern="0" cap="none" spc="0" normalizeH="0" baseline="0" noProof="0" dirty="0">
                <a:ln>
                  <a:noFill/>
                </a:ln>
                <a:solidFill>
                  <a:srgbClr val="000000"/>
                </a:solidFill>
                <a:effectLst/>
                <a:uLnTx/>
                <a:uFillTx/>
                <a:latin typeface="Aptos" panose="020B0004020202020204" pitchFamily="34" charset="0"/>
              </a:rPr>
            </a:br>
            <a:endParaRPr kumimoji="0" lang="en-US" sz="1800" b="1" i="0" u="none" strike="noStrike" kern="0" cap="none" spc="0" normalizeH="0" baseline="0" noProof="0" dirty="0">
              <a:ln>
                <a:noFill/>
              </a:ln>
              <a:solidFill>
                <a:srgbClr val="000000"/>
              </a:solidFill>
              <a:effectLst/>
              <a:uLnTx/>
              <a:uFillTx/>
              <a:latin typeface="Aptos" panose="020B0004020202020204" pitchFamily="34" charset="0"/>
            </a:endParaRPr>
          </a:p>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Complete and sign attachments as requested.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ptos" panose="020B0004020202020204" pitchFamily="34" charset="0"/>
            </a:endParaRPr>
          </a:p>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Email subject line should include RFA # and File #. </a:t>
            </a:r>
          </a:p>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endParaRPr kumimoji="0" lang="en-US" sz="1800" b="1" i="0" u="none" strike="noStrike" kern="0" cap="none" spc="0" normalizeH="0" baseline="0" noProof="0" dirty="0">
              <a:ln>
                <a:noFill/>
              </a:ln>
              <a:solidFill>
                <a:srgbClr val="000000"/>
              </a:solidFill>
              <a:effectLst/>
              <a:uLnTx/>
              <a:uFillTx/>
              <a:latin typeface="Aptos" panose="020B0004020202020204" pitchFamily="34" charset="0"/>
            </a:endParaRPr>
          </a:p>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Applications are to be emailed to </a:t>
            </a:r>
            <a:r>
              <a:rPr kumimoji="0" lang="en-US" sz="1800" b="1" i="0" u="none" strike="noStrike" kern="0" cap="none" spc="0" normalizeH="0" baseline="0" noProof="0" dirty="0">
                <a:ln>
                  <a:noFill/>
                </a:ln>
                <a:solidFill>
                  <a:srgbClr val="000000"/>
                </a:solidFill>
                <a:effectLst/>
                <a:uLnTx/>
                <a:uFillTx/>
                <a:latin typeface="Aptos" panose="020B0004020202020204" pitchFamily="34" charset="0"/>
                <a:hlinkClick r:id="rId5"/>
              </a:rPr>
              <a:t>DBH.Grants@dc.gov</a:t>
            </a: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 </a:t>
            </a:r>
          </a:p>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endParaRPr kumimoji="0" lang="en-US" sz="1800" b="1" i="0" u="none" strike="noStrike" kern="0" cap="none" spc="0" normalizeH="0" baseline="0" noProof="0" dirty="0">
              <a:ln>
                <a:noFill/>
              </a:ln>
              <a:solidFill>
                <a:srgbClr val="000000"/>
              </a:solidFill>
              <a:effectLst/>
              <a:uLnTx/>
              <a:uFillTx/>
              <a:latin typeface="Aptos" panose="020B0004020202020204" pitchFamily="34" charset="0"/>
            </a:endParaRPr>
          </a:p>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Meet the submission deadline</a:t>
            </a:r>
            <a:r>
              <a:rPr lang="en-US" b="1" kern="0" dirty="0">
                <a:solidFill>
                  <a:srgbClr val="000000"/>
                </a:solidFill>
                <a:latin typeface="Aptos" panose="020B0004020202020204" pitchFamily="34" charset="0"/>
              </a:rPr>
              <a:t> </a:t>
            </a: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 </a:t>
            </a:r>
            <a:r>
              <a:rPr lang="en-US" b="1" kern="0" dirty="0">
                <a:solidFill>
                  <a:srgbClr val="C00000"/>
                </a:solidFill>
                <a:latin typeface="Aptos" panose="020B0004020202020204" pitchFamily="34" charset="0"/>
              </a:rPr>
              <a:t>Friday, August 15, 2025, by 3:00 P.M. ET</a:t>
            </a:r>
            <a:endParaRPr lang="en-US" dirty="0">
              <a:latin typeface="Aptos" panose="020B0004020202020204" pitchFamily="34" charset="0"/>
            </a:endParaRPr>
          </a:p>
        </p:txBody>
      </p:sp>
    </p:spTree>
    <p:extLst>
      <p:ext uri="{BB962C8B-B14F-4D97-AF65-F5344CB8AC3E}">
        <p14:creationId xmlns:p14="http://schemas.microsoft.com/office/powerpoint/2010/main" val="3238990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19AB-3DCA-7EEC-28FF-A9C96D9BA24F}"/>
              </a:ext>
            </a:extLst>
          </p:cNvPr>
          <p:cNvSpPr>
            <a:spLocks noGrp="1"/>
          </p:cNvSpPr>
          <p:nvPr>
            <p:ph type="title"/>
          </p:nvPr>
        </p:nvSpPr>
        <p:spPr/>
        <p:txBody>
          <a:bodyPr/>
          <a:lstStyle/>
          <a:p>
            <a:r>
              <a:rPr lang="en-US" sz="2400" b="1" dirty="0">
                <a:latin typeface="Aptos" panose="020B0004020202020204" pitchFamily="34" charset="0"/>
              </a:rPr>
              <a:t>Upcoming Key Dates</a:t>
            </a:r>
          </a:p>
        </p:txBody>
      </p:sp>
      <p:sp>
        <p:nvSpPr>
          <p:cNvPr id="4" name="Slide Number Placeholder 3">
            <a:extLst>
              <a:ext uri="{FF2B5EF4-FFF2-40B4-BE49-F238E27FC236}">
                <a16:creationId xmlns:a16="http://schemas.microsoft.com/office/drawing/2014/main" id="{7BBE496D-B01E-211D-E971-785CEF450C78}"/>
              </a:ext>
            </a:extLst>
          </p:cNvPr>
          <p:cNvSpPr>
            <a:spLocks noGrp="1"/>
          </p:cNvSpPr>
          <p:nvPr>
            <p:ph type="sldNum" sz="quarter" idx="12"/>
          </p:nvPr>
        </p:nvSpPr>
        <p:spPr/>
        <p:txBody>
          <a:bodyPr/>
          <a:lstStyle/>
          <a:p>
            <a:pPr>
              <a:defRPr/>
            </a:pPr>
            <a:fld id="{62E25340-54C0-4D97-AA52-D61C6E857B51}" type="slidenum">
              <a:rPr lang="en-US" smtClean="0"/>
              <a:pPr>
                <a:defRPr/>
              </a:pPr>
              <a:t>53</a:t>
            </a:fld>
            <a:endParaRPr lang="en-US" dirty="0"/>
          </a:p>
        </p:txBody>
      </p:sp>
      <p:pic>
        <p:nvPicPr>
          <p:cNvPr id="5" name="Picture 4">
            <a:extLst>
              <a:ext uri="{FF2B5EF4-FFF2-40B4-BE49-F238E27FC236}">
                <a16:creationId xmlns:a16="http://schemas.microsoft.com/office/drawing/2014/main" id="{6020E00B-165F-383C-F3EC-C593D0433784}"/>
              </a:ext>
            </a:extLst>
          </p:cNvPr>
          <p:cNvPicPr>
            <a:picLocks noChangeAspect="1"/>
          </p:cNvPicPr>
          <p:nvPr/>
        </p:nvPicPr>
        <p:blipFill>
          <a:blip r:embed="rId2"/>
          <a:stretch>
            <a:fillRect/>
          </a:stretch>
        </p:blipFill>
        <p:spPr>
          <a:xfrm>
            <a:off x="457200" y="1487255"/>
            <a:ext cx="7986095" cy="3883489"/>
          </a:xfrm>
          <a:prstGeom prst="rect">
            <a:avLst/>
          </a:prstGeom>
        </p:spPr>
      </p:pic>
      <p:sp>
        <p:nvSpPr>
          <p:cNvPr id="6" name="Content Placeholder 2">
            <a:extLst>
              <a:ext uri="{FF2B5EF4-FFF2-40B4-BE49-F238E27FC236}">
                <a16:creationId xmlns:a16="http://schemas.microsoft.com/office/drawing/2014/main" id="{0AA46E7E-649E-6C86-8597-B8BE680FB40C}"/>
              </a:ext>
            </a:extLst>
          </p:cNvPr>
          <p:cNvSpPr>
            <a:spLocks noGrp="1"/>
          </p:cNvSpPr>
          <p:nvPr>
            <p:ph idx="1"/>
          </p:nvPr>
        </p:nvSpPr>
        <p:spPr>
          <a:xfrm>
            <a:off x="527306" y="1487255"/>
            <a:ext cx="8089385" cy="5493892"/>
          </a:xfrm>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br>
              <a:rPr lang="en-US" sz="1800" dirty="0">
                <a:solidFill>
                  <a:srgbClr val="000000"/>
                </a:solidFill>
                <a:effectLst/>
                <a:latin typeface="Tw Cen MT" panose="020B0602020104020603" pitchFamily="34" charset="0"/>
                <a:ea typeface="Cambria" panose="02040503050406030204" pitchFamily="18" charset="0"/>
                <a:cs typeface="Times New Roman" panose="02020603050405020304" pitchFamily="18" charset="0"/>
              </a:rPr>
            </a:br>
            <a:r>
              <a:rPr lang="en-US" sz="1800" dirty="0">
                <a:solidFill>
                  <a:srgbClr val="000000"/>
                </a:solidFill>
                <a:effectLst/>
                <a:latin typeface="Tw Cen MT" panose="020B0602020104020603" pitchFamily="34" charset="0"/>
                <a:ea typeface="Cambria" panose="02040503050406030204" pitchFamily="18" charset="0"/>
                <a:cs typeface="Times New Roman" panose="02020603050405020304" pitchFamily="18" charset="0"/>
              </a:rPr>
              <a:t> 	</a:t>
            </a:r>
            <a:r>
              <a:rPr kumimoji="0" lang="en-US" sz="3200"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rPr>
              <a:t>Application Submission Deadline:</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rPr>
              <a:t>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rPr>
              <a:t>August 15, 2025, by </a:t>
            </a:r>
            <a:r>
              <a:rPr lang="en-US" b="1" dirty="0">
                <a:solidFill>
                  <a:srgbClr val="FF0000"/>
                </a:solidFill>
                <a:latin typeface="Aptos" panose="020B0004020202020204" pitchFamily="34" charset="0"/>
                <a:ea typeface="Cambria" panose="02040503050406030204" pitchFamily="18" charset="0"/>
                <a:cs typeface="Times New Roman" panose="02020603050405020304" pitchFamily="18" charset="0"/>
              </a:rPr>
              <a:t>3</a:t>
            </a:r>
            <a:r>
              <a:rPr kumimoji="0" lang="en-US"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rPr>
              <a:t>:00pm ET</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2100"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2100"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2100"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	Anticipated Award Start Date:</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	October 1, 2025</a:t>
            </a:r>
          </a:p>
          <a:p>
            <a:pPr marL="0" marR="0" indent="0">
              <a:spcBef>
                <a:spcPts val="0"/>
              </a:spcBef>
              <a:spcAft>
                <a:spcPts val="0"/>
              </a:spcAft>
              <a:buNone/>
            </a:pPr>
            <a:endParaRPr lang="en-US" sz="1800" b="1" dirty="0">
              <a:solidFill>
                <a:srgbClr val="000000"/>
              </a:solidFill>
              <a:effectLst/>
              <a:highlight>
                <a:srgbClr val="FFFF00"/>
              </a:highlight>
              <a:latin typeface="Tw Cen MT" panose="020B0602020104020603" pitchFamily="34" charset="0"/>
              <a:ea typeface="Cambria" panose="0204050305040603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29B65-3FDF-43E7-11FA-CC3062A35ADE}"/>
              </a:ext>
            </a:extLst>
          </p:cNvPr>
          <p:cNvPicPr>
            <a:picLocks noChangeAspect="1"/>
          </p:cNvPicPr>
          <p:nvPr/>
        </p:nvPicPr>
        <p:blipFill>
          <a:blip r:embed="rId3"/>
          <a:stretch>
            <a:fillRect/>
          </a:stretch>
        </p:blipFill>
        <p:spPr>
          <a:xfrm>
            <a:off x="1214363" y="1102992"/>
            <a:ext cx="7120745" cy="60965"/>
          </a:xfrm>
          <a:prstGeom prst="rect">
            <a:avLst/>
          </a:prstGeom>
        </p:spPr>
      </p:pic>
    </p:spTree>
    <p:extLst>
      <p:ext uri="{BB962C8B-B14F-4D97-AF65-F5344CB8AC3E}">
        <p14:creationId xmlns:p14="http://schemas.microsoft.com/office/powerpoint/2010/main" val="1727269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D2CF-EF24-C5EB-DF12-354AB2B74239}"/>
              </a:ext>
            </a:extLst>
          </p:cNvPr>
          <p:cNvSpPr>
            <a:spLocks noGrp="1"/>
          </p:cNvSpPr>
          <p:nvPr>
            <p:ph type="title"/>
          </p:nvPr>
        </p:nvSpPr>
        <p:spPr/>
        <p:txBody>
          <a:bodyPr/>
          <a:lstStyle/>
          <a:p>
            <a:r>
              <a:rPr lang="en-US" sz="2400" b="1" dirty="0">
                <a:latin typeface="Aptos" panose="020B0004020202020204" pitchFamily="34" charset="0"/>
              </a:rPr>
              <a:t>Program Contact Information</a:t>
            </a:r>
          </a:p>
        </p:txBody>
      </p:sp>
      <p:sp>
        <p:nvSpPr>
          <p:cNvPr id="4" name="Slide Number Placeholder 3">
            <a:extLst>
              <a:ext uri="{FF2B5EF4-FFF2-40B4-BE49-F238E27FC236}">
                <a16:creationId xmlns:a16="http://schemas.microsoft.com/office/drawing/2014/main" id="{C35F7C6E-2118-C21F-A4F6-B447E7D7F807}"/>
              </a:ext>
            </a:extLst>
          </p:cNvPr>
          <p:cNvSpPr>
            <a:spLocks noGrp="1"/>
          </p:cNvSpPr>
          <p:nvPr>
            <p:ph type="sldNum" sz="quarter" idx="12"/>
          </p:nvPr>
        </p:nvSpPr>
        <p:spPr/>
        <p:txBody>
          <a:bodyPr/>
          <a:lstStyle/>
          <a:p>
            <a:pPr>
              <a:defRPr/>
            </a:pPr>
            <a:fld id="{62E25340-54C0-4D97-AA52-D61C6E857B51}" type="slidenum">
              <a:rPr lang="en-US" smtClean="0"/>
              <a:pPr>
                <a:defRPr/>
              </a:pPr>
              <a:t>54</a:t>
            </a:fld>
            <a:endParaRPr lang="en-US" dirty="0"/>
          </a:p>
        </p:txBody>
      </p:sp>
      <p:pic>
        <p:nvPicPr>
          <p:cNvPr id="5" name="Picture 4">
            <a:extLst>
              <a:ext uri="{FF2B5EF4-FFF2-40B4-BE49-F238E27FC236}">
                <a16:creationId xmlns:a16="http://schemas.microsoft.com/office/drawing/2014/main" id="{188989E9-4E4E-DC8E-85FA-EEF54F1558F8}"/>
              </a:ext>
            </a:extLst>
          </p:cNvPr>
          <p:cNvPicPr>
            <a:picLocks noChangeAspect="1"/>
          </p:cNvPicPr>
          <p:nvPr/>
        </p:nvPicPr>
        <p:blipFill>
          <a:blip r:embed="rId2"/>
          <a:stretch>
            <a:fillRect/>
          </a:stretch>
        </p:blipFill>
        <p:spPr>
          <a:xfrm>
            <a:off x="766928" y="1076803"/>
            <a:ext cx="7120745" cy="60965"/>
          </a:xfrm>
          <a:prstGeom prst="rect">
            <a:avLst/>
          </a:prstGeom>
        </p:spPr>
      </p:pic>
      <p:sp>
        <p:nvSpPr>
          <p:cNvPr id="8" name="TextBox 7">
            <a:extLst>
              <a:ext uri="{FF2B5EF4-FFF2-40B4-BE49-F238E27FC236}">
                <a16:creationId xmlns:a16="http://schemas.microsoft.com/office/drawing/2014/main" id="{90063856-70FE-DDDC-A979-A749B2CC15FD}"/>
              </a:ext>
            </a:extLst>
          </p:cNvPr>
          <p:cNvSpPr txBox="1"/>
          <p:nvPr/>
        </p:nvSpPr>
        <p:spPr>
          <a:xfrm>
            <a:off x="766927" y="1535932"/>
            <a:ext cx="7120745" cy="3865674"/>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kern="0" dirty="0">
                <a:solidFill>
                  <a:srgbClr val="000000"/>
                </a:solidFill>
                <a:latin typeface="Aptos" panose="020B0004020202020204" pitchFamily="34" charset="0"/>
                <a:ea typeface="Cambria" panose="02040503050406030204" pitchFamily="18" charset="0"/>
              </a:rPr>
              <a:t>Charneta C. Scott, Ph.D.</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Prevention and Early Intervention </a:t>
            </a:r>
            <a:r>
              <a:rPr lang="en-US" b="1" kern="0" dirty="0">
                <a:solidFill>
                  <a:srgbClr val="000000"/>
                </a:solidFill>
                <a:latin typeface="Aptos" panose="020B0004020202020204" pitchFamily="34" charset="0"/>
                <a:ea typeface="Cambria" panose="02040503050406030204" pitchFamily="18" charset="0"/>
                <a:cs typeface="Times New Roman" panose="02020603050405020304" pitchFamily="18" charset="0"/>
              </a:rPr>
              <a:t>Division</a:t>
            </a:r>
            <a:endParaRPr kumimoji="0" lang="en-US" sz="18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u="sng" kern="0" dirty="0">
                <a:solidFill>
                  <a:schemeClr val="accent1">
                    <a:lumMod val="50000"/>
                  </a:schemeClr>
                </a:solidFill>
                <a:latin typeface="Aptos" panose="020B0004020202020204" pitchFamily="34" charset="0"/>
                <a:ea typeface="Cambria" panose="02040503050406030204" pitchFamily="18" charset="0"/>
                <a:cs typeface="Times New Roman" panose="02020603050405020304" pitchFamily="18" charset="0"/>
                <a:hlinkClick r:id="rId3"/>
              </a:rPr>
              <a:t>charneta.scott@dc.gov</a:t>
            </a:r>
            <a:r>
              <a:rPr lang="en-US" u="sng" kern="0" dirty="0">
                <a:solidFill>
                  <a:schemeClr val="accent1">
                    <a:lumMod val="50000"/>
                  </a:schemeClr>
                </a:solidFill>
                <a:latin typeface="Aptos" panose="020B0004020202020204" pitchFamily="34" charset="0"/>
                <a:ea typeface="Cambria" panose="02040503050406030204" pitchFamily="18" charset="0"/>
                <a:cs typeface="Times New Roman" panose="02020603050405020304" pitchFamily="18" charset="0"/>
              </a:rPr>
              <a:t> </a:t>
            </a:r>
            <a:endParaRPr kumimoji="0" lang="en-US" sz="1800" b="0" i="0" u="sng" strike="noStrike" kern="0" cap="none" spc="0" normalizeH="0" baseline="0" noProof="0" dirty="0">
              <a:ln>
                <a:noFill/>
              </a:ln>
              <a:solidFill>
                <a:schemeClr val="accent1">
                  <a:lumMod val="50000"/>
                </a:schemeClr>
              </a:solidFill>
              <a:effectLst/>
              <a:uLnTx/>
              <a:uFillTx/>
              <a:latin typeface="Aptos" panose="020B0004020202020204" pitchFamily="34" charset="0"/>
              <a:ea typeface="Cambria" panose="02040503050406030204" pitchFamily="18" charset="0"/>
            </a:endParaRPr>
          </a:p>
          <a:p>
            <a:pPr marL="0" marR="0" lvl="0" indent="0" algn="l" defTabSz="914400" rtl="0" eaLnBrk="0" fontAlgn="base" latinLnBrk="0" hangingPunct="0">
              <a:lnSpc>
                <a:spcPct val="100000"/>
              </a:lnSpc>
              <a:spcBef>
                <a:spcPts val="0"/>
              </a:spcBef>
              <a:spcAft>
                <a:spcPts val="80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8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Tywana Reed</a:t>
            </a:r>
          </a:p>
          <a:p>
            <a:pPr marL="0" marR="0" lvl="0" indent="0" algn="l" defTabSz="914400" rtl="0" eaLnBrk="0" fontAlgn="base" latinLnBrk="0" hangingPunct="0">
              <a:lnSpc>
                <a:spcPct val="100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Fiscal Management Office</a:t>
            </a:r>
          </a:p>
          <a:p>
            <a:pPr marL="0" marR="0" lvl="0" indent="0" algn="l" defTabSz="914400" rtl="0" eaLnBrk="0" fontAlgn="base" latinLnBrk="0" hangingPunct="0">
              <a:lnSpc>
                <a:spcPct val="100000"/>
              </a:lnSpc>
              <a:spcBef>
                <a:spcPts val="0"/>
              </a:spcBef>
              <a:spcAft>
                <a:spcPts val="8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hlinkClick r:id="rId4"/>
              </a:rPr>
              <a:t>tywana.reed@dc.gov</a:t>
            </a:r>
            <a:endPar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800"/>
              </a:spcAft>
              <a:buClrTx/>
              <a:buSzTx/>
              <a:buFontTx/>
              <a:buNone/>
              <a:tabLst/>
              <a:defRPr/>
            </a:pPr>
            <a:br>
              <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br>
            <a:r>
              <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Renee Evans Jackman</a:t>
            </a:r>
          </a:p>
          <a:p>
            <a:pPr marL="0" marR="0" lvl="0" indent="0" algn="l" defTabSz="914400" rtl="0" eaLnBrk="0" fontAlgn="base" latinLnBrk="0" hangingPunct="0">
              <a:lnSpc>
                <a:spcPct val="100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Grants Management Office</a:t>
            </a:r>
            <a:endPar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8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hlinkClick r:id="rId5"/>
              </a:rPr>
              <a:t>renee.evans@dc.gov</a:t>
            </a:r>
            <a:r>
              <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 </a:t>
            </a:r>
            <a:endParaRPr lang="en-US" dirty="0">
              <a:latin typeface="Aptos" panose="020B0004020202020204" pitchFamily="34" charset="0"/>
            </a:endParaRPr>
          </a:p>
        </p:txBody>
      </p:sp>
    </p:spTree>
    <p:extLst>
      <p:ext uri="{BB962C8B-B14F-4D97-AF65-F5344CB8AC3E}">
        <p14:creationId xmlns:p14="http://schemas.microsoft.com/office/powerpoint/2010/main" val="2427923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95300" y="-212942"/>
            <a:ext cx="8229600" cy="1143000"/>
          </a:xfrm>
        </p:spPr>
        <p:txBody>
          <a:bodyPr/>
          <a:lstStyle/>
          <a:p>
            <a:pPr>
              <a:defRPr/>
            </a:pPr>
            <a:r>
              <a:rPr lang="en-US" sz="2400" b="1" dirty="0">
                <a:solidFill>
                  <a:schemeClr val="tx1"/>
                </a:solidFill>
                <a:ea typeface="+mn-ea"/>
                <a:cs typeface="+mn-cs"/>
              </a:rPr>
              <a:t>Questions</a:t>
            </a:r>
            <a:endParaRPr lang="en-US" sz="2400" dirty="0"/>
          </a:p>
        </p:txBody>
      </p:sp>
      <p:sp>
        <p:nvSpPr>
          <p:cNvPr id="53252"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55</a:t>
            </a:fld>
            <a:endParaRPr lang="en-US" dirty="0">
              <a:solidFill>
                <a:srgbClr val="FFFFFF"/>
              </a:solidFill>
            </a:endParaRPr>
          </a:p>
        </p:txBody>
      </p:sp>
      <p:pic>
        <p:nvPicPr>
          <p:cNvPr id="3" name="Content Placeholder 2"/>
          <p:cNvPicPr>
            <a:picLocks noGrp="1" noChangeAspect="1"/>
          </p:cNvPicPr>
          <p:nvPr>
            <p:ph idx="1"/>
          </p:nvPr>
        </p:nvPicPr>
        <p:blipFill>
          <a:blip r:embed="rId3"/>
          <a:stretch>
            <a:fillRect/>
          </a:stretch>
        </p:blipFill>
        <p:spPr>
          <a:xfrm>
            <a:off x="2366962" y="930058"/>
            <a:ext cx="4486275" cy="4486275"/>
          </a:xfrm>
          <a:prstGeom prst="rect">
            <a:avLst/>
          </a:prstGeom>
        </p:spPr>
      </p:pic>
    </p:spTree>
    <p:extLst>
      <p:ext uri="{BB962C8B-B14F-4D97-AF65-F5344CB8AC3E}">
        <p14:creationId xmlns:p14="http://schemas.microsoft.com/office/powerpoint/2010/main" val="78276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95300" y="-200416"/>
            <a:ext cx="8229600" cy="1143000"/>
          </a:xfrm>
        </p:spPr>
        <p:txBody>
          <a:bodyPr/>
          <a:lstStyle/>
          <a:p>
            <a:r>
              <a:rPr lang="en-US" altLang="en-US" sz="2400" b="1" dirty="0">
                <a:latin typeface="Aptos" panose="020B0004020202020204" pitchFamily="34" charset="0"/>
              </a:rPr>
              <a:t>Purpose (pg. 13)</a:t>
            </a:r>
            <a:endParaRPr lang="en-US" altLang="en-US" sz="2400" dirty="0">
              <a:latin typeface="Aptos" panose="020B0004020202020204" pitchFamily="34" charset="0"/>
            </a:endParaRPr>
          </a:p>
        </p:txBody>
      </p:sp>
      <p:sp>
        <p:nvSpPr>
          <p:cNvPr id="29700" name="Line 4"/>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6</a:t>
            </a:fld>
            <a:endParaRPr lang="en-US" dirty="0">
              <a:solidFill>
                <a:srgbClr val="FFFFFF"/>
              </a:solidFill>
            </a:endParaRPr>
          </a:p>
        </p:txBody>
      </p:sp>
      <p:sp>
        <p:nvSpPr>
          <p:cNvPr id="5" name="TextBox 4">
            <a:extLst>
              <a:ext uri="{FF2B5EF4-FFF2-40B4-BE49-F238E27FC236}">
                <a16:creationId xmlns:a16="http://schemas.microsoft.com/office/drawing/2014/main" id="{E24F2ACD-65D9-ADF1-27EC-68BF59052DA8}"/>
              </a:ext>
            </a:extLst>
          </p:cNvPr>
          <p:cNvSpPr txBox="1"/>
          <p:nvPr/>
        </p:nvSpPr>
        <p:spPr>
          <a:xfrm>
            <a:off x="1066800" y="1004955"/>
            <a:ext cx="7086600" cy="2031325"/>
          </a:xfrm>
          <a:prstGeom prst="rect">
            <a:avLst/>
          </a:prstGeom>
          <a:noFill/>
        </p:spPr>
        <p:txBody>
          <a:bodyPr wrap="square">
            <a:spAutoFit/>
          </a:bodyPr>
          <a:lstStyle/>
          <a:p>
            <a:pPr algn="just"/>
            <a:r>
              <a:rPr lang="en-US" dirty="0">
                <a:latin typeface="Aptos" panose="020B0004020202020204" pitchFamily="34" charset="0"/>
              </a:rPr>
              <a:t>DBH will allocate funding to develop and further expand the District’s Comprehensive School- Based Behavioral Health System in the District’s schools. The school behavioral health services will be aligned with the behavioral health unmet needs/gaps within the school. And the array of services include prevention, early intervention and treatment. The selected LEAs/schools will participate in the overall evaluation of the implementation. </a:t>
            </a:r>
          </a:p>
        </p:txBody>
      </p:sp>
    </p:spTree>
    <p:extLst>
      <p:ext uri="{BB962C8B-B14F-4D97-AF65-F5344CB8AC3E}">
        <p14:creationId xmlns:p14="http://schemas.microsoft.com/office/powerpoint/2010/main" val="393858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21523-D754-DA15-A7D6-E1281ECEAFE4}"/>
            </a:ext>
          </a:extLst>
        </p:cNvPr>
        <p:cNvGrpSpPr/>
        <p:nvPr/>
      </p:nvGrpSpPr>
      <p:grpSpPr>
        <a:xfrm>
          <a:off x="0" y="0"/>
          <a:ext cx="0" cy="0"/>
          <a:chOff x="0" y="0"/>
          <a:chExt cx="0" cy="0"/>
        </a:xfrm>
      </p:grpSpPr>
      <p:sp>
        <p:nvSpPr>
          <p:cNvPr id="29698" name="Title 1">
            <a:extLst>
              <a:ext uri="{FF2B5EF4-FFF2-40B4-BE49-F238E27FC236}">
                <a16:creationId xmlns:a16="http://schemas.microsoft.com/office/drawing/2014/main" id="{F2BE91D5-3B21-A0D7-59D9-9F9F4EEEB8E5}"/>
              </a:ext>
            </a:extLst>
          </p:cNvPr>
          <p:cNvSpPr>
            <a:spLocks noGrp="1"/>
          </p:cNvSpPr>
          <p:nvPr>
            <p:ph type="title"/>
          </p:nvPr>
        </p:nvSpPr>
        <p:spPr>
          <a:xfrm>
            <a:off x="495300" y="-200416"/>
            <a:ext cx="8229600" cy="1143000"/>
          </a:xfrm>
        </p:spPr>
        <p:txBody>
          <a:bodyPr/>
          <a:lstStyle/>
          <a:p>
            <a:r>
              <a:rPr lang="en-US" altLang="en-US" sz="2400" b="1" dirty="0">
                <a:latin typeface="Aptos" panose="020B0004020202020204" pitchFamily="34" charset="0"/>
              </a:rPr>
              <a:t>Purpose (pg. 14)</a:t>
            </a:r>
            <a:endParaRPr lang="en-US" altLang="en-US" sz="2400" dirty="0">
              <a:latin typeface="Aptos" panose="020B0004020202020204" pitchFamily="34" charset="0"/>
            </a:endParaRPr>
          </a:p>
        </p:txBody>
      </p:sp>
      <p:sp>
        <p:nvSpPr>
          <p:cNvPr id="29700" name="Line 4">
            <a:extLst>
              <a:ext uri="{FF2B5EF4-FFF2-40B4-BE49-F238E27FC236}">
                <a16:creationId xmlns:a16="http://schemas.microsoft.com/office/drawing/2014/main" id="{78A998AD-BEA7-2706-E858-DD4AC3911A8F}"/>
              </a:ext>
            </a:extLst>
          </p:cNvPr>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Slide Number Placeholder 5">
            <a:extLst>
              <a:ext uri="{FF2B5EF4-FFF2-40B4-BE49-F238E27FC236}">
                <a16:creationId xmlns:a16="http://schemas.microsoft.com/office/drawing/2014/main" id="{B825FCDC-9036-FADC-389B-BBC88B1EAFF4}"/>
              </a:ext>
            </a:extLst>
          </p:cNvPr>
          <p:cNvSpPr>
            <a:spLocks noGrp="1"/>
          </p:cNvSpPr>
          <p:nvPr>
            <p:ph type="sldNum" sz="quarter" idx="12"/>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fld id="{4537384E-86E4-45D8-B313-D6638C7ED0DF}" type="slidenum">
              <a:rPr kumimoji="0" lang="en-US" sz="18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l" defTabSz="914186"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3" name="TextBox 2">
            <a:extLst>
              <a:ext uri="{FF2B5EF4-FFF2-40B4-BE49-F238E27FC236}">
                <a16:creationId xmlns:a16="http://schemas.microsoft.com/office/drawing/2014/main" id="{C452904F-1048-F0C7-7EA7-0EFC36C6EC63}"/>
              </a:ext>
            </a:extLst>
          </p:cNvPr>
          <p:cNvSpPr txBox="1"/>
          <p:nvPr/>
        </p:nvSpPr>
        <p:spPr>
          <a:xfrm>
            <a:off x="1136468" y="870922"/>
            <a:ext cx="7086600" cy="4939814"/>
          </a:xfrm>
          <a:prstGeom prst="rect">
            <a:avLst/>
          </a:prstGeom>
          <a:noFill/>
        </p:spPr>
        <p:txBody>
          <a:bodyPr wrap="square">
            <a:spAutoFit/>
          </a:bodyPr>
          <a:lstStyle/>
          <a:p>
            <a:pPr algn="just"/>
            <a:r>
              <a:rPr lang="en-US" sz="1500" dirty="0">
                <a:latin typeface="Aptos" panose="020B0004020202020204" pitchFamily="34" charset="0"/>
              </a:rPr>
              <a:t>Each School Behavioral Health Program (SBHP) licensed Clinician will partner with the school behavioral health team to develop the school-centric assessment and School Strengthening Work Plan (SSWP) for the school to incorporate the following: </a:t>
            </a:r>
          </a:p>
          <a:p>
            <a:pPr algn="just"/>
            <a:endParaRPr lang="en-US" sz="1500" dirty="0">
              <a:latin typeface="Aptos" panose="020B0004020202020204" pitchFamily="34" charset="0"/>
            </a:endParaRPr>
          </a:p>
          <a:p>
            <a:pPr marL="342900" indent="-342900" algn="just">
              <a:buAutoNum type="arabicPeriod"/>
            </a:pPr>
            <a:r>
              <a:rPr lang="en-US" sz="1500" dirty="0">
                <a:latin typeface="Aptos" panose="020B0004020202020204" pitchFamily="34" charset="0"/>
              </a:rPr>
              <a:t>At a minimum meet with school wellness/behavioral health team bi-weekly for the duration of the school year. The clinician should inform his/her supervisor if the team meets less frequently than bi-weekly. </a:t>
            </a:r>
          </a:p>
          <a:p>
            <a:pPr marL="342900" indent="-342900" algn="just">
              <a:buAutoNum type="arabicPeriod"/>
            </a:pPr>
            <a:endParaRPr lang="en-US" sz="1500" dirty="0">
              <a:latin typeface="Aptos" panose="020B0004020202020204" pitchFamily="34" charset="0"/>
            </a:endParaRPr>
          </a:p>
          <a:p>
            <a:pPr marL="342900" indent="-342900" algn="just">
              <a:buAutoNum type="arabicPeriod"/>
            </a:pPr>
            <a:r>
              <a:rPr lang="en-US" sz="1500" dirty="0">
                <a:latin typeface="Aptos" panose="020B0004020202020204" pitchFamily="34" charset="0"/>
              </a:rPr>
              <a:t>At a minimum identify and implement three (3) activities focused on engagement and integrating into the school. Engagement activities may include sending a letter home to parents with a picture, classroom introductions, and introduction presentations at Back to School Night, etc. </a:t>
            </a:r>
          </a:p>
          <a:p>
            <a:pPr marL="342900" indent="-342900" algn="just">
              <a:buAutoNum type="arabicPeriod"/>
            </a:pPr>
            <a:endParaRPr lang="en-US" sz="1500" dirty="0">
              <a:latin typeface="Aptos" panose="020B0004020202020204" pitchFamily="34" charset="0"/>
            </a:endParaRPr>
          </a:p>
          <a:p>
            <a:pPr marL="342900" indent="-342900" algn="just">
              <a:buAutoNum type="arabicPeriod"/>
            </a:pPr>
            <a:r>
              <a:rPr lang="en-US" sz="1500" dirty="0">
                <a:latin typeface="Aptos" panose="020B0004020202020204" pitchFamily="34" charset="0"/>
              </a:rPr>
              <a:t>At a minimum frequency of weekly, implement an evidence-based program or a created prevention curriculum targeting students’ needs throughout the academic year (August thru June) with a change in programming to be conducted at a minimum frequency of quarterly. The programming should vary in both grade level and/or content. At least one (1) evidence-based program shall be implemented during the school year. Evidence-based programs are to be completed to fidelity. Any changes to programming identified on the School Strengthening Work Plan (SSWP) should be discussed with the supervisor. </a:t>
            </a:r>
          </a:p>
        </p:txBody>
      </p:sp>
    </p:spTree>
    <p:extLst>
      <p:ext uri="{BB962C8B-B14F-4D97-AF65-F5344CB8AC3E}">
        <p14:creationId xmlns:p14="http://schemas.microsoft.com/office/powerpoint/2010/main" val="352674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B87A6-D500-BD1B-E35E-AFC6BD610CFD}"/>
            </a:ext>
          </a:extLst>
        </p:cNvPr>
        <p:cNvGrpSpPr/>
        <p:nvPr/>
      </p:nvGrpSpPr>
      <p:grpSpPr>
        <a:xfrm>
          <a:off x="0" y="0"/>
          <a:ext cx="0" cy="0"/>
          <a:chOff x="0" y="0"/>
          <a:chExt cx="0" cy="0"/>
        </a:xfrm>
      </p:grpSpPr>
      <p:sp>
        <p:nvSpPr>
          <p:cNvPr id="29698" name="Title 1">
            <a:extLst>
              <a:ext uri="{FF2B5EF4-FFF2-40B4-BE49-F238E27FC236}">
                <a16:creationId xmlns:a16="http://schemas.microsoft.com/office/drawing/2014/main" id="{E555E394-D44C-1A0E-D5CE-BC30237AE90E}"/>
              </a:ext>
            </a:extLst>
          </p:cNvPr>
          <p:cNvSpPr>
            <a:spLocks noGrp="1"/>
          </p:cNvSpPr>
          <p:nvPr>
            <p:ph type="title"/>
          </p:nvPr>
        </p:nvSpPr>
        <p:spPr>
          <a:xfrm>
            <a:off x="495300" y="-200416"/>
            <a:ext cx="8229600" cy="1143000"/>
          </a:xfrm>
        </p:spPr>
        <p:txBody>
          <a:bodyPr/>
          <a:lstStyle/>
          <a:p>
            <a:r>
              <a:rPr lang="en-US" altLang="en-US" sz="2400" b="1" dirty="0">
                <a:latin typeface="Aptos" panose="020B0004020202020204" pitchFamily="34" charset="0"/>
              </a:rPr>
              <a:t>Purpose, cont’d (pg.14)</a:t>
            </a:r>
            <a:endParaRPr lang="en-US" altLang="en-US" sz="2400" dirty="0">
              <a:latin typeface="Aptos" panose="020B0004020202020204" pitchFamily="34" charset="0"/>
            </a:endParaRPr>
          </a:p>
        </p:txBody>
      </p:sp>
      <p:sp>
        <p:nvSpPr>
          <p:cNvPr id="29700" name="Line 4">
            <a:extLst>
              <a:ext uri="{FF2B5EF4-FFF2-40B4-BE49-F238E27FC236}">
                <a16:creationId xmlns:a16="http://schemas.microsoft.com/office/drawing/2014/main" id="{AB34959A-3AD3-81BB-5D00-0363C7DC1A7A}"/>
              </a:ext>
            </a:extLst>
          </p:cNvPr>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Slide Number Placeholder 5">
            <a:extLst>
              <a:ext uri="{FF2B5EF4-FFF2-40B4-BE49-F238E27FC236}">
                <a16:creationId xmlns:a16="http://schemas.microsoft.com/office/drawing/2014/main" id="{719953CD-3632-B1F7-5CB1-A5506D7ECE02}"/>
              </a:ext>
            </a:extLst>
          </p:cNvPr>
          <p:cNvSpPr>
            <a:spLocks noGrp="1"/>
          </p:cNvSpPr>
          <p:nvPr>
            <p:ph type="sldNum" sz="quarter" idx="12"/>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fld id="{4537384E-86E4-45D8-B313-D6638C7ED0DF}" type="slidenum">
              <a:rPr kumimoji="0" lang="en-US" sz="18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l" defTabSz="914186"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3" name="TextBox 2">
            <a:extLst>
              <a:ext uri="{FF2B5EF4-FFF2-40B4-BE49-F238E27FC236}">
                <a16:creationId xmlns:a16="http://schemas.microsoft.com/office/drawing/2014/main" id="{8E5582AC-8007-E9EF-E405-1393911F82E2}"/>
              </a:ext>
            </a:extLst>
          </p:cNvPr>
          <p:cNvSpPr txBox="1"/>
          <p:nvPr/>
        </p:nvSpPr>
        <p:spPr>
          <a:xfrm>
            <a:off x="1066800" y="809268"/>
            <a:ext cx="7086600" cy="5355312"/>
          </a:xfrm>
          <a:prstGeom prst="rect">
            <a:avLst/>
          </a:prstGeom>
          <a:noFill/>
        </p:spPr>
        <p:txBody>
          <a:bodyPr wrap="square">
            <a:spAutoFit/>
          </a:bodyPr>
          <a:lstStyle/>
          <a:p>
            <a:pPr marL="342900" indent="-342900" algn="just">
              <a:buAutoNum type="arabicPeriod" startAt="4"/>
            </a:pPr>
            <a:r>
              <a:rPr lang="en-US" dirty="0">
                <a:latin typeface="Aptos" panose="020B0004020202020204" pitchFamily="34" charset="0"/>
              </a:rPr>
              <a:t>At a minimum implement two (2} early intervention groups throughout the school year. The groups can meet weekly for one month, biweekly for two months, or meet for the duration of the school year. (Note: Minimum number of early intervention group sessions is four (4) sessions) </a:t>
            </a:r>
          </a:p>
          <a:p>
            <a:pPr marL="342900" indent="-342900" algn="just">
              <a:buAutoNum type="arabicPeriod" startAt="4"/>
            </a:pPr>
            <a:endParaRPr lang="en-US" dirty="0">
              <a:latin typeface="Aptos" panose="020B0004020202020204" pitchFamily="34" charset="0"/>
            </a:endParaRPr>
          </a:p>
          <a:p>
            <a:pPr marL="342900" indent="-342900" algn="just">
              <a:buAutoNum type="arabicPeriod" startAt="5"/>
            </a:pPr>
            <a:r>
              <a:rPr lang="en-US" dirty="0">
                <a:latin typeface="Aptos" panose="020B0004020202020204" pitchFamily="34" charset="0"/>
              </a:rPr>
              <a:t>At a minimum conduct one (1) teacher workshop during each quarter (Note: Clinician will inform supervisor if the school does not allow staff workshops/Professional Development sessions to be delivered by the clinician). </a:t>
            </a:r>
          </a:p>
          <a:p>
            <a:pPr marL="342900" indent="-342900" algn="just">
              <a:buAutoNum type="arabicPeriod" startAt="5"/>
            </a:pPr>
            <a:endParaRPr lang="en-US" dirty="0">
              <a:latin typeface="Aptos" panose="020B0004020202020204" pitchFamily="34" charset="0"/>
            </a:endParaRPr>
          </a:p>
          <a:p>
            <a:pPr marL="342900" indent="-342900" algn="just">
              <a:buAutoNum type="arabicPeriod" startAt="6"/>
            </a:pPr>
            <a:r>
              <a:rPr lang="en-US" dirty="0">
                <a:latin typeface="Aptos" panose="020B0004020202020204" pitchFamily="34" charset="0"/>
              </a:rPr>
              <a:t>At a minimum, the clinician will facilitate one (1) parent workshop or participate/support a school sponsored parent activity each school quarter. </a:t>
            </a:r>
          </a:p>
          <a:p>
            <a:pPr marL="342900" indent="-342900" algn="just">
              <a:buAutoNum type="arabicPeriod" startAt="6"/>
            </a:pPr>
            <a:endParaRPr lang="en-US" dirty="0">
              <a:latin typeface="Aptos" panose="020B0004020202020204" pitchFamily="34" charset="0"/>
            </a:endParaRPr>
          </a:p>
          <a:p>
            <a:pPr algn="just"/>
            <a:r>
              <a:rPr lang="en-US" dirty="0">
                <a:latin typeface="Aptos" panose="020B0004020202020204" pitchFamily="34" charset="0"/>
              </a:rPr>
              <a:t>7.  Clinicians will have a treatment caseload of at least 15 students and a maximum of 25 students for more than half of the school year. The clinicians will meet with the students according to their treatment plans. </a:t>
            </a:r>
          </a:p>
        </p:txBody>
      </p:sp>
    </p:spTree>
    <p:extLst>
      <p:ext uri="{BB962C8B-B14F-4D97-AF65-F5344CB8AC3E}">
        <p14:creationId xmlns:p14="http://schemas.microsoft.com/office/powerpoint/2010/main" val="130345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6240" y="129958"/>
            <a:ext cx="8229600" cy="1143000"/>
          </a:xfrm>
        </p:spPr>
        <p:txBody>
          <a:bodyPr/>
          <a:lstStyle/>
          <a:p>
            <a:pPr eaLnBrk="1" hangingPunct="1"/>
            <a:br>
              <a:rPr lang="en-US" altLang="en-US" sz="2400" b="1" dirty="0">
                <a:latin typeface="Aptos" panose="020B0004020202020204" pitchFamily="34" charset="0"/>
              </a:rPr>
            </a:br>
            <a:r>
              <a:rPr lang="en-US" altLang="en-US" sz="2400" b="1" dirty="0">
                <a:latin typeface="Aptos" panose="020B0004020202020204" pitchFamily="34" charset="0"/>
              </a:rPr>
              <a:t>Source of Grant Funding &amp; Award Funding Available (pg.11)</a:t>
            </a:r>
            <a:endParaRPr lang="en-US" altLang="en-US" sz="2400" dirty="0">
              <a:latin typeface="Aptos" panose="020B0004020202020204" pitchFamily="34" charset="0"/>
            </a:endParaRPr>
          </a:p>
        </p:txBody>
      </p:sp>
      <p:sp>
        <p:nvSpPr>
          <p:cNvPr id="6148" name="Line 4"/>
          <p:cNvSpPr>
            <a:spLocks noChangeShapeType="1"/>
          </p:cNvSpPr>
          <p:nvPr/>
        </p:nvSpPr>
        <p:spPr bwMode="auto">
          <a:xfrm flipH="1">
            <a:off x="1028700" y="12729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9</a:t>
            </a:fld>
            <a:endParaRPr lang="en-US" dirty="0"/>
          </a:p>
        </p:txBody>
      </p:sp>
      <p:sp>
        <p:nvSpPr>
          <p:cNvPr id="3" name="TextBox 2">
            <a:extLst>
              <a:ext uri="{FF2B5EF4-FFF2-40B4-BE49-F238E27FC236}">
                <a16:creationId xmlns:a16="http://schemas.microsoft.com/office/drawing/2014/main" id="{5F6E8544-B7E7-13ED-D80D-481A22B3DE4F}"/>
              </a:ext>
            </a:extLst>
          </p:cNvPr>
          <p:cNvSpPr txBox="1"/>
          <p:nvPr/>
        </p:nvSpPr>
        <p:spPr>
          <a:xfrm>
            <a:off x="967740" y="1410118"/>
            <a:ext cx="7086600" cy="2031325"/>
          </a:xfrm>
          <a:prstGeom prst="rect">
            <a:avLst/>
          </a:prstGeom>
          <a:noFill/>
        </p:spPr>
        <p:txBody>
          <a:bodyPr wrap="square">
            <a:spAutoFit/>
          </a:bodyPr>
          <a:lstStyle/>
          <a:p>
            <a:endParaRPr lang="en-US"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a:p>
            <a:pPr marL="285750" indent="-285750">
              <a:buFont typeface="Wingdings" panose="05000000000000000000" pitchFamily="2" charset="2"/>
              <a:buChar char="q"/>
            </a:pPr>
            <a:r>
              <a:rPr lang="en-US" dirty="0">
                <a:latin typeface="Aptos" panose="020B0004020202020204" pitchFamily="34" charset="0"/>
              </a:rPr>
              <a:t>Source of Grant Funding  for competition is made available from District of Columbia Local Appropriated Funds.  </a:t>
            </a:r>
          </a:p>
          <a:p>
            <a:endParaRPr lang="en-US" dirty="0">
              <a:latin typeface="Aptos" panose="020B0004020202020204" pitchFamily="34" charset="0"/>
            </a:endParaRPr>
          </a:p>
          <a:p>
            <a:pPr marL="285750" indent="-285750">
              <a:buFont typeface="Wingdings" panose="05000000000000000000" pitchFamily="2" charset="2"/>
              <a:buChar char="q"/>
            </a:pPr>
            <a:r>
              <a:rPr lang="en-US" dirty="0">
                <a:latin typeface="Aptos" panose="020B0004020202020204" pitchFamily="34" charset="0"/>
              </a:rPr>
              <a:t>This RFA will make available $960,000 for up to six (6) awards.</a:t>
            </a:r>
          </a:p>
        </p:txBody>
      </p:sp>
    </p:spTree>
    <p:extLst>
      <p:ext uri="{BB962C8B-B14F-4D97-AF65-F5344CB8AC3E}">
        <p14:creationId xmlns:p14="http://schemas.microsoft.com/office/powerpoint/2010/main" val="178982243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9202C8C0B4AE40B23DE4CC772F378A" ma:contentTypeVersion="6" ma:contentTypeDescription="Create a new document." ma:contentTypeScope="" ma:versionID="4a4e9a560d05b14e786f970c6470782e">
  <xsd:schema xmlns:xsd="http://www.w3.org/2001/XMLSchema" xmlns:xs="http://www.w3.org/2001/XMLSchema" xmlns:p="http://schemas.microsoft.com/office/2006/metadata/properties" targetNamespace="http://schemas.microsoft.com/office/2006/metadata/properties" ma:root="true" ma:fieldsID="58ae8fd8fe0c7ad4f5da78825aa6dd5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DF079-BE9E-42BD-9D36-2EF28F6D9472}">
  <ds:schemaRefs>
    <ds:schemaRef ds:uri="http://schemas.openxmlformats.org/package/2006/metadata/core-properties"/>
    <ds:schemaRef ds:uri="http://schemas.microsoft.com/office/infopath/2007/PartnerControls"/>
    <ds:schemaRef ds:uri="http://www.w3.org/XML/1998/namespace"/>
    <ds:schemaRef ds:uri="http://purl.org/dc/elements/1.1/"/>
    <ds:schemaRef ds:uri="http://purl.org/dc/dcmitype/"/>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A8FF703-AC62-4DA7-9E8C-1E3A9EAA5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09A3EDA-7512-4A6E-AC07-CB27E84412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18235</TotalTime>
  <Words>5617</Words>
  <Application>Microsoft Office PowerPoint</Application>
  <PresentationFormat>Letter Paper (8.5x11 in)</PresentationFormat>
  <Paragraphs>485</Paragraphs>
  <Slides>55</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Aptos</vt:lpstr>
      <vt:lpstr>Arial</vt:lpstr>
      <vt:lpstr>Calibri</vt:lpstr>
      <vt:lpstr>Cambria</vt:lpstr>
      <vt:lpstr>Century Gothic</vt:lpstr>
      <vt:lpstr>Courier New</vt:lpstr>
      <vt:lpstr>Symbol</vt:lpstr>
      <vt:lpstr>Tw Cen MT</vt:lpstr>
      <vt:lpstr>Walbaum Display</vt:lpstr>
      <vt:lpstr>Wingdings</vt:lpstr>
      <vt:lpstr>Default Design</vt:lpstr>
      <vt:lpstr>District of Columbia  Department of Behavioral Health (DBH)  Pre-Application Conference</vt:lpstr>
      <vt:lpstr>District of Columbia  Department of Behavioral Health (DBH)  Pre-Application Conference</vt:lpstr>
      <vt:lpstr>Today’s Agenda</vt:lpstr>
      <vt:lpstr>PowerPoint Presentation</vt:lpstr>
      <vt:lpstr>Overview (pgs. 10-11) </vt:lpstr>
      <vt:lpstr>Purpose (pg. 13)</vt:lpstr>
      <vt:lpstr>Purpose (pg. 14)</vt:lpstr>
      <vt:lpstr>Purpose, cont’d (pg.14)</vt:lpstr>
      <vt:lpstr> Source of Grant Funding &amp; Award Funding Available (pg.11)</vt:lpstr>
      <vt:lpstr>Eligibility Requirements (pg. 11)</vt:lpstr>
      <vt:lpstr>Performance Requirements (pgs. 14-15)</vt:lpstr>
      <vt:lpstr> Target Population (pg. 15)</vt:lpstr>
      <vt:lpstr> Location  of Services (pg. 15)</vt:lpstr>
      <vt:lpstr>Scope of Services (pg. 15)</vt:lpstr>
      <vt:lpstr>Scope of Work (Pgs. 15-16)</vt:lpstr>
      <vt:lpstr>Scope of Work (Cont’d) (Pg. 16)</vt:lpstr>
      <vt:lpstr>Scope of Work (Cont’d) (Pgs. 16-17)</vt:lpstr>
      <vt:lpstr>Project Narrative (pg. 17)</vt:lpstr>
      <vt:lpstr>Project Narrative (pg. 17)</vt:lpstr>
      <vt:lpstr>Project Narrative (pgs. 17-18)</vt:lpstr>
      <vt:lpstr>Evaluation Criteria (pgs. 23-24)</vt:lpstr>
      <vt:lpstr>Evaluation Criteria (Cont’d)</vt:lpstr>
      <vt:lpstr>Evaluation Criteria (Cont’d)</vt:lpstr>
      <vt:lpstr>Application Scoring (pgs. 24-25)</vt:lpstr>
      <vt:lpstr>Successful Packaging</vt:lpstr>
      <vt:lpstr>Proposal Format and Content</vt:lpstr>
      <vt:lpstr>Work Plan (Attachment D)</vt:lpstr>
      <vt:lpstr>Staffing Plan (Attachment E)</vt:lpstr>
      <vt:lpstr>Project Budget and Justification (Attachment F)</vt:lpstr>
      <vt:lpstr>Project Budget and Justification (pg.19) </vt:lpstr>
      <vt:lpstr>Fiscal Helpful Hints </vt:lpstr>
      <vt:lpstr>Advance Payment Form (Attachment G)</vt:lpstr>
      <vt:lpstr>Advance Payment</vt:lpstr>
      <vt:lpstr>Letters of Agreement</vt:lpstr>
      <vt:lpstr>Business License</vt:lpstr>
      <vt:lpstr>Clean Hands Certification</vt:lpstr>
      <vt:lpstr>IRS 990 FORM (Non-Profits Only)</vt:lpstr>
      <vt:lpstr>IRS Tax –Exempt Determination Letter &amp; 501 (c)(3) Letter    (Non-Profits Only)</vt:lpstr>
      <vt:lpstr>Religious Organizations</vt:lpstr>
      <vt:lpstr>IRS W-9 Tax </vt:lpstr>
      <vt:lpstr>Audited Financial Statements</vt:lpstr>
      <vt:lpstr>Separation of Duties Policy</vt:lpstr>
      <vt:lpstr>Board of Directors</vt:lpstr>
      <vt:lpstr>System for Award Management (SAM) Registration  (Unique Entity ID)</vt:lpstr>
      <vt:lpstr>Partner Documents</vt:lpstr>
      <vt:lpstr>Commercial, General Liability, Professional Liability, Comprehensive Automobile and Worker’s Compensation</vt:lpstr>
      <vt:lpstr>Fillable Attachments 2-8</vt:lpstr>
      <vt:lpstr>              </vt:lpstr>
      <vt:lpstr>Application Submission and Deadline</vt:lpstr>
      <vt:lpstr>Review and Scoring</vt:lpstr>
      <vt:lpstr>Remember!</vt:lpstr>
      <vt:lpstr>Remember!</vt:lpstr>
      <vt:lpstr>Upcoming Key Dates</vt:lpstr>
      <vt:lpstr>Program 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Behavioral Health  Team Meeting February 10, 2016</dc:title>
  <dc:creator>Tanya Royster</dc:creator>
  <cp:lastModifiedBy>Baker, Shelley (DBH)</cp:lastModifiedBy>
  <cp:revision>775</cp:revision>
  <cp:lastPrinted>2025-08-04T22:56:33Z</cp:lastPrinted>
  <dcterms:created xsi:type="dcterms:W3CDTF">2016-02-07T12:30:41Z</dcterms:created>
  <dcterms:modified xsi:type="dcterms:W3CDTF">2025-08-06T17:31:03Z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0x010100D49202C8C0B4AE40B23DE4CC772F378A</vt:lpwstr>
  </property>
</Properties>
</file>