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09" r:id="rId2"/>
    <p:sldId id="372" r:id="rId3"/>
    <p:sldId id="379" r:id="rId4"/>
    <p:sldId id="375" r:id="rId5"/>
    <p:sldId id="374" r:id="rId6"/>
    <p:sldId id="361" r:id="rId7"/>
    <p:sldId id="364" r:id="rId8"/>
    <p:sldId id="376" r:id="rId9"/>
    <p:sldId id="380" r:id="rId10"/>
    <p:sldId id="381" r:id="rId11"/>
    <p:sldId id="382" r:id="rId12"/>
    <p:sldId id="384" r:id="rId13"/>
    <p:sldId id="383" r:id="rId14"/>
  </p:sldIdLst>
  <p:sldSz cx="9144000" cy="6858000" type="letter"/>
  <p:notesSz cx="9309100" cy="7023100"/>
  <p:defaultTextStyle>
    <a:defPPr>
      <a:defRPr lang="en-US"/>
    </a:defPPr>
    <a:lvl1pPr marL="0" algn="l" defTabSz="9141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2" algn="l" defTabSz="9141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86" algn="l" defTabSz="9141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79" algn="l" defTabSz="9141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73" algn="l" defTabSz="9141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66" algn="l" defTabSz="9141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58" algn="l" defTabSz="9141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52" algn="l" defTabSz="9141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44" algn="l" defTabSz="9141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4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7AAEB2-3BCD-4F1A-AE52-822C4E7B1FC0}" type="doc">
      <dgm:prSet loTypeId="urn:microsoft.com/office/officeart/2005/8/layout/chevron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8BAEAF6-15CF-4B87-AFBF-9204CE419CA9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F72FD708-D295-459D-96C4-661456943FFC}" type="parTrans" cxnId="{AB3740FB-E048-44A0-9AD5-8ECFCC3FFF26}">
      <dgm:prSet/>
      <dgm:spPr/>
      <dgm:t>
        <a:bodyPr/>
        <a:lstStyle/>
        <a:p>
          <a:endParaRPr lang="en-US"/>
        </a:p>
      </dgm:t>
    </dgm:pt>
    <dgm:pt modelId="{F2DF5508-FABB-4EFC-888B-AB75DEB16C61}" type="sibTrans" cxnId="{AB3740FB-E048-44A0-9AD5-8ECFCC3FFF26}">
      <dgm:prSet/>
      <dgm:spPr/>
      <dgm:t>
        <a:bodyPr/>
        <a:lstStyle/>
        <a:p>
          <a:endParaRPr lang="en-US"/>
        </a:p>
      </dgm:t>
    </dgm:pt>
    <dgm:pt modelId="{716B1F54-6B95-40A9-9A94-1BC954FA5E18}">
      <dgm:prSet phldrT="[Text]"/>
      <dgm:spPr/>
      <dgm:t>
        <a:bodyPr/>
        <a:lstStyle/>
        <a:p>
          <a:r>
            <a:rPr lang="en-US" dirty="0" smtClean="0"/>
            <a:t>$1,901,000 in grant funding to Community Based Organizations (CBOs) to support in providing non-billable interventions and supports.</a:t>
          </a:r>
          <a:endParaRPr lang="en-US" dirty="0"/>
        </a:p>
      </dgm:t>
    </dgm:pt>
    <dgm:pt modelId="{F8576F0C-C5D2-4ABA-92E3-378708471EBD}" type="parTrans" cxnId="{7668B93A-C3CA-4472-9172-5DF4B1DA9AC0}">
      <dgm:prSet/>
      <dgm:spPr/>
      <dgm:t>
        <a:bodyPr/>
        <a:lstStyle/>
        <a:p>
          <a:endParaRPr lang="en-US"/>
        </a:p>
      </dgm:t>
    </dgm:pt>
    <dgm:pt modelId="{B42D9CA6-39EF-43CC-BA0E-52EC9E21D03D}" type="sibTrans" cxnId="{7668B93A-C3CA-4472-9172-5DF4B1DA9AC0}">
      <dgm:prSet/>
      <dgm:spPr/>
      <dgm:t>
        <a:bodyPr/>
        <a:lstStyle/>
        <a:p>
          <a:endParaRPr lang="en-US"/>
        </a:p>
      </dgm:t>
    </dgm:pt>
    <dgm:pt modelId="{39719CBC-719F-43F2-BE4E-976EC5DDCD4B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59CD4B97-FF87-49A7-83B9-07649B15796A}" type="parTrans" cxnId="{840778BA-31BF-4DE1-9ECB-230F5ABD87FC}">
      <dgm:prSet/>
      <dgm:spPr/>
      <dgm:t>
        <a:bodyPr/>
        <a:lstStyle/>
        <a:p>
          <a:endParaRPr lang="en-US"/>
        </a:p>
      </dgm:t>
    </dgm:pt>
    <dgm:pt modelId="{3FDAE745-4ADB-46D8-B81E-448A08EB4749}" type="sibTrans" cxnId="{840778BA-31BF-4DE1-9ECB-230F5ABD87FC}">
      <dgm:prSet/>
      <dgm:spPr/>
      <dgm:t>
        <a:bodyPr/>
        <a:lstStyle/>
        <a:p>
          <a:endParaRPr lang="en-US"/>
        </a:p>
      </dgm:t>
    </dgm:pt>
    <dgm:pt modelId="{C0A49121-A6D6-4CC8-82DE-B9AAC10C9257}">
      <dgm:prSet phldrT="[Text]"/>
      <dgm:spPr/>
      <dgm:t>
        <a:bodyPr/>
        <a:lstStyle/>
        <a:p>
          <a:r>
            <a:rPr lang="en-US" dirty="0" smtClean="0"/>
            <a:t>$524,000 to develop a robust and effective Community of Practice/Technical Assistance to increase provider and school readiness and ability to implement the multi-tiered model.</a:t>
          </a:r>
          <a:endParaRPr lang="en-US" dirty="0"/>
        </a:p>
      </dgm:t>
    </dgm:pt>
    <dgm:pt modelId="{93F6387F-6A68-4CA4-9A7C-B43EAF320309}" type="parTrans" cxnId="{DA7A49C5-B831-4273-8E2A-2B127BCE10D1}">
      <dgm:prSet/>
      <dgm:spPr/>
      <dgm:t>
        <a:bodyPr/>
        <a:lstStyle/>
        <a:p>
          <a:endParaRPr lang="en-US"/>
        </a:p>
      </dgm:t>
    </dgm:pt>
    <dgm:pt modelId="{4C0861F5-199D-483D-86B8-04B302614E7E}" type="sibTrans" cxnId="{DA7A49C5-B831-4273-8E2A-2B127BCE10D1}">
      <dgm:prSet/>
      <dgm:spPr/>
      <dgm:t>
        <a:bodyPr/>
        <a:lstStyle/>
        <a:p>
          <a:endParaRPr lang="en-US"/>
        </a:p>
      </dgm:t>
    </dgm:pt>
    <dgm:pt modelId="{2844F26D-4FA9-4D3B-91E7-C9DD9DAC15C6}">
      <dgm:prSet phldrT="[Text]"/>
      <dgm:spPr/>
      <dgm:t>
        <a:bodyPr/>
        <a:lstStyle/>
        <a:p>
          <a:r>
            <a:rPr lang="en-US" dirty="0" smtClean="0"/>
            <a:t>$450,000 to fund 5 DBH Term clinicians for support in Year #1.</a:t>
          </a:r>
          <a:endParaRPr lang="en-US" dirty="0"/>
        </a:p>
      </dgm:t>
    </dgm:pt>
    <dgm:pt modelId="{E0F78B2A-0DD7-4ACC-9C67-445A497A6666}" type="parTrans" cxnId="{BE0207A9-38A6-49DB-8811-F19460F84254}">
      <dgm:prSet/>
      <dgm:spPr/>
      <dgm:t>
        <a:bodyPr/>
        <a:lstStyle/>
        <a:p>
          <a:endParaRPr lang="en-US"/>
        </a:p>
      </dgm:t>
    </dgm:pt>
    <dgm:pt modelId="{915F562F-6B81-425F-9B3E-D985A8BA669C}" type="sibTrans" cxnId="{BE0207A9-38A6-49DB-8811-F19460F84254}">
      <dgm:prSet/>
      <dgm:spPr/>
      <dgm:t>
        <a:bodyPr/>
        <a:lstStyle/>
        <a:p>
          <a:endParaRPr lang="en-US"/>
        </a:p>
      </dgm:t>
    </dgm:pt>
    <dgm:pt modelId="{9B538945-6B37-4ABA-B8C5-5BA078F24E74}">
      <dgm:prSet phldrT="[Text]"/>
      <dgm:spPr/>
      <dgm:t>
        <a:bodyPr/>
        <a:lstStyle/>
        <a:p>
          <a:endParaRPr lang="en-US" dirty="0"/>
        </a:p>
      </dgm:t>
    </dgm:pt>
    <dgm:pt modelId="{507F11E5-C9E2-499C-89C1-857EEC216708}" type="sibTrans" cxnId="{671B817F-BE04-4E49-82B5-0A88A602283A}">
      <dgm:prSet/>
      <dgm:spPr/>
      <dgm:t>
        <a:bodyPr/>
        <a:lstStyle/>
        <a:p>
          <a:endParaRPr lang="en-US"/>
        </a:p>
      </dgm:t>
    </dgm:pt>
    <dgm:pt modelId="{4BA9DC7B-6E24-48ED-AD16-93957B5A0B45}" type="parTrans" cxnId="{671B817F-BE04-4E49-82B5-0A88A602283A}">
      <dgm:prSet/>
      <dgm:spPr/>
      <dgm:t>
        <a:bodyPr/>
        <a:lstStyle/>
        <a:p>
          <a:endParaRPr lang="en-US"/>
        </a:p>
      </dgm:t>
    </dgm:pt>
    <dgm:pt modelId="{59576880-899F-494B-8E48-77F6C00FEA09}">
      <dgm:prSet phldrT="[Text]"/>
      <dgm:spPr/>
      <dgm:t>
        <a:bodyPr/>
        <a:lstStyle/>
        <a:p>
          <a:r>
            <a:rPr lang="en-US" dirty="0" smtClean="0"/>
            <a:t>$125,000 to support an evaluation of the first year of implementation, and including an assessment of school-based crisis intervention services and response.</a:t>
          </a:r>
          <a:endParaRPr lang="en-US" dirty="0"/>
        </a:p>
      </dgm:t>
    </dgm:pt>
    <dgm:pt modelId="{F80177DC-18F9-4F97-9CE9-1D62BD282766}" type="parTrans" cxnId="{5917A431-B5A8-44D3-91B7-B7046ED1FBB7}">
      <dgm:prSet/>
      <dgm:spPr/>
      <dgm:t>
        <a:bodyPr/>
        <a:lstStyle/>
        <a:p>
          <a:endParaRPr lang="en-US"/>
        </a:p>
      </dgm:t>
    </dgm:pt>
    <dgm:pt modelId="{B5DFA2FE-2A8D-4152-9935-7039274B79D6}" type="sibTrans" cxnId="{5917A431-B5A8-44D3-91B7-B7046ED1FBB7}">
      <dgm:prSet/>
      <dgm:spPr/>
      <dgm:t>
        <a:bodyPr/>
        <a:lstStyle/>
        <a:p>
          <a:endParaRPr lang="en-US"/>
        </a:p>
      </dgm:t>
    </dgm:pt>
    <dgm:pt modelId="{4A08D1BF-02C6-4702-9C1E-7DF82785436D}" type="pres">
      <dgm:prSet presAssocID="{C07AAEB2-3BCD-4F1A-AE52-822C4E7B1FC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FBDE2C-ADBB-4115-ACD5-1C2EAA246891}" type="pres">
      <dgm:prSet presAssocID="{88BAEAF6-15CF-4B87-AFBF-9204CE419CA9}" presName="composite" presStyleCnt="0"/>
      <dgm:spPr/>
    </dgm:pt>
    <dgm:pt modelId="{C8A70F4B-22A3-4D3F-8608-740B8F05C865}" type="pres">
      <dgm:prSet presAssocID="{88BAEAF6-15CF-4B87-AFBF-9204CE419CA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A7177C-E754-4D3C-8948-2EFA6F8C84BD}" type="pres">
      <dgm:prSet presAssocID="{88BAEAF6-15CF-4B87-AFBF-9204CE419CA9}" presName="descendantText" presStyleLbl="alignAcc1" presStyleIdx="0" presStyleCnt="3" custLinFactNeighborY="22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4E0F26-4668-42B6-977E-9F12DA008986}" type="pres">
      <dgm:prSet presAssocID="{F2DF5508-FABB-4EFC-888B-AB75DEB16C61}" presName="sp" presStyleCnt="0"/>
      <dgm:spPr/>
    </dgm:pt>
    <dgm:pt modelId="{38E428DE-D7F0-4800-BDAD-312ADD9898D3}" type="pres">
      <dgm:prSet presAssocID="{39719CBC-719F-43F2-BE4E-976EC5DDCD4B}" presName="composite" presStyleCnt="0"/>
      <dgm:spPr/>
    </dgm:pt>
    <dgm:pt modelId="{DA7C2B72-C140-4D30-9BD5-7CC924C1F6BA}" type="pres">
      <dgm:prSet presAssocID="{39719CBC-719F-43F2-BE4E-976EC5DDCD4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1BE1B9-6ACE-45D8-A4CD-D16BE14BA03B}" type="pres">
      <dgm:prSet presAssocID="{39719CBC-719F-43F2-BE4E-976EC5DDCD4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4C5907-D4F7-49CE-AD24-E770E3F062EF}" type="pres">
      <dgm:prSet presAssocID="{3FDAE745-4ADB-46D8-B81E-448A08EB4749}" presName="sp" presStyleCnt="0"/>
      <dgm:spPr/>
    </dgm:pt>
    <dgm:pt modelId="{CEF5A12C-B4EB-411F-BC88-062952E647C3}" type="pres">
      <dgm:prSet presAssocID="{9B538945-6B37-4ABA-B8C5-5BA078F24E74}" presName="composite" presStyleCnt="0"/>
      <dgm:spPr/>
    </dgm:pt>
    <dgm:pt modelId="{C63D4AB8-EE6A-4F24-A310-C176D50064A1}" type="pres">
      <dgm:prSet presAssocID="{9B538945-6B37-4ABA-B8C5-5BA078F24E7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B4526E-6E8D-424C-A751-5BCCBE01526A}" type="pres">
      <dgm:prSet presAssocID="{9B538945-6B37-4ABA-B8C5-5BA078F24E7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A94FC4-F569-42FB-9C0F-24CD9F4B949C}" type="presOf" srcId="{88BAEAF6-15CF-4B87-AFBF-9204CE419CA9}" destId="{C8A70F4B-22A3-4D3F-8608-740B8F05C865}" srcOrd="0" destOrd="0" presId="urn:microsoft.com/office/officeart/2005/8/layout/chevron2"/>
    <dgm:cxn modelId="{5917A431-B5A8-44D3-91B7-B7046ED1FBB7}" srcId="{9B538945-6B37-4ABA-B8C5-5BA078F24E74}" destId="{59576880-899F-494B-8E48-77F6C00FEA09}" srcOrd="1" destOrd="0" parTransId="{F80177DC-18F9-4F97-9CE9-1D62BD282766}" sibTransId="{B5DFA2FE-2A8D-4152-9935-7039274B79D6}"/>
    <dgm:cxn modelId="{FE335DD4-FF52-448B-A8C1-881EBD4D3C7A}" type="presOf" srcId="{59576880-899F-494B-8E48-77F6C00FEA09}" destId="{30B4526E-6E8D-424C-A751-5BCCBE01526A}" srcOrd="0" destOrd="1" presId="urn:microsoft.com/office/officeart/2005/8/layout/chevron2"/>
    <dgm:cxn modelId="{165EB7D6-F0F9-4655-BDED-B92E4DB85B72}" type="presOf" srcId="{C0A49121-A6D6-4CC8-82DE-B9AAC10C9257}" destId="{241BE1B9-6ACE-45D8-A4CD-D16BE14BA03B}" srcOrd="0" destOrd="0" presId="urn:microsoft.com/office/officeart/2005/8/layout/chevron2"/>
    <dgm:cxn modelId="{AB3740FB-E048-44A0-9AD5-8ECFCC3FFF26}" srcId="{C07AAEB2-3BCD-4F1A-AE52-822C4E7B1FC0}" destId="{88BAEAF6-15CF-4B87-AFBF-9204CE419CA9}" srcOrd="0" destOrd="0" parTransId="{F72FD708-D295-459D-96C4-661456943FFC}" sibTransId="{F2DF5508-FABB-4EFC-888B-AB75DEB16C61}"/>
    <dgm:cxn modelId="{C04F5CD2-C8D5-4CE9-8CFB-2A47514A11D5}" type="presOf" srcId="{C07AAEB2-3BCD-4F1A-AE52-822C4E7B1FC0}" destId="{4A08D1BF-02C6-4702-9C1E-7DF82785436D}" srcOrd="0" destOrd="0" presId="urn:microsoft.com/office/officeart/2005/8/layout/chevron2"/>
    <dgm:cxn modelId="{671B817F-BE04-4E49-82B5-0A88A602283A}" srcId="{C07AAEB2-3BCD-4F1A-AE52-822C4E7B1FC0}" destId="{9B538945-6B37-4ABA-B8C5-5BA078F24E74}" srcOrd="2" destOrd="0" parTransId="{4BA9DC7B-6E24-48ED-AD16-93957B5A0B45}" sibTransId="{507F11E5-C9E2-499C-89C1-857EEC216708}"/>
    <dgm:cxn modelId="{BE0207A9-38A6-49DB-8811-F19460F84254}" srcId="{9B538945-6B37-4ABA-B8C5-5BA078F24E74}" destId="{2844F26D-4FA9-4D3B-91E7-C9DD9DAC15C6}" srcOrd="0" destOrd="0" parTransId="{E0F78B2A-0DD7-4ACC-9C67-445A497A6666}" sibTransId="{915F562F-6B81-425F-9B3E-D985A8BA669C}"/>
    <dgm:cxn modelId="{7668B93A-C3CA-4472-9172-5DF4B1DA9AC0}" srcId="{88BAEAF6-15CF-4B87-AFBF-9204CE419CA9}" destId="{716B1F54-6B95-40A9-9A94-1BC954FA5E18}" srcOrd="0" destOrd="0" parTransId="{F8576F0C-C5D2-4ABA-92E3-378708471EBD}" sibTransId="{B42D9CA6-39EF-43CC-BA0E-52EC9E21D03D}"/>
    <dgm:cxn modelId="{8AD4232E-5A4B-477E-8FBB-A3199102759F}" type="presOf" srcId="{716B1F54-6B95-40A9-9A94-1BC954FA5E18}" destId="{02A7177C-E754-4D3C-8948-2EFA6F8C84BD}" srcOrd="0" destOrd="0" presId="urn:microsoft.com/office/officeart/2005/8/layout/chevron2"/>
    <dgm:cxn modelId="{7213B99E-B8C9-45C1-B262-CD46A7117CE4}" type="presOf" srcId="{39719CBC-719F-43F2-BE4E-976EC5DDCD4B}" destId="{DA7C2B72-C140-4D30-9BD5-7CC924C1F6BA}" srcOrd="0" destOrd="0" presId="urn:microsoft.com/office/officeart/2005/8/layout/chevron2"/>
    <dgm:cxn modelId="{58C2AB80-17D1-4630-82FE-0809124A203D}" type="presOf" srcId="{2844F26D-4FA9-4D3B-91E7-C9DD9DAC15C6}" destId="{30B4526E-6E8D-424C-A751-5BCCBE01526A}" srcOrd="0" destOrd="0" presId="urn:microsoft.com/office/officeart/2005/8/layout/chevron2"/>
    <dgm:cxn modelId="{7FBC8A0F-7DB7-4CBB-B98A-D90372F4DD74}" type="presOf" srcId="{9B538945-6B37-4ABA-B8C5-5BA078F24E74}" destId="{C63D4AB8-EE6A-4F24-A310-C176D50064A1}" srcOrd="0" destOrd="0" presId="urn:microsoft.com/office/officeart/2005/8/layout/chevron2"/>
    <dgm:cxn modelId="{840778BA-31BF-4DE1-9ECB-230F5ABD87FC}" srcId="{C07AAEB2-3BCD-4F1A-AE52-822C4E7B1FC0}" destId="{39719CBC-719F-43F2-BE4E-976EC5DDCD4B}" srcOrd="1" destOrd="0" parTransId="{59CD4B97-FF87-49A7-83B9-07649B15796A}" sibTransId="{3FDAE745-4ADB-46D8-B81E-448A08EB4749}"/>
    <dgm:cxn modelId="{DA7A49C5-B831-4273-8E2A-2B127BCE10D1}" srcId="{39719CBC-719F-43F2-BE4E-976EC5DDCD4B}" destId="{C0A49121-A6D6-4CC8-82DE-B9AAC10C9257}" srcOrd="0" destOrd="0" parTransId="{93F6387F-6A68-4CA4-9A7C-B43EAF320309}" sibTransId="{4C0861F5-199D-483D-86B8-04B302614E7E}"/>
    <dgm:cxn modelId="{05B7165E-027F-442A-8567-A1115116D9B4}" type="presParOf" srcId="{4A08D1BF-02C6-4702-9C1E-7DF82785436D}" destId="{D7FBDE2C-ADBB-4115-ACD5-1C2EAA246891}" srcOrd="0" destOrd="0" presId="urn:microsoft.com/office/officeart/2005/8/layout/chevron2"/>
    <dgm:cxn modelId="{FAB38E8D-C0CF-4BBD-A26D-C166ECA8F36B}" type="presParOf" srcId="{D7FBDE2C-ADBB-4115-ACD5-1C2EAA246891}" destId="{C8A70F4B-22A3-4D3F-8608-740B8F05C865}" srcOrd="0" destOrd="0" presId="urn:microsoft.com/office/officeart/2005/8/layout/chevron2"/>
    <dgm:cxn modelId="{862597AE-550D-4CC7-BC24-D16F9534097A}" type="presParOf" srcId="{D7FBDE2C-ADBB-4115-ACD5-1C2EAA246891}" destId="{02A7177C-E754-4D3C-8948-2EFA6F8C84BD}" srcOrd="1" destOrd="0" presId="urn:microsoft.com/office/officeart/2005/8/layout/chevron2"/>
    <dgm:cxn modelId="{20DFE83E-110A-4916-BEEA-E565CC54BBCF}" type="presParOf" srcId="{4A08D1BF-02C6-4702-9C1E-7DF82785436D}" destId="{DB4E0F26-4668-42B6-977E-9F12DA008986}" srcOrd="1" destOrd="0" presId="urn:microsoft.com/office/officeart/2005/8/layout/chevron2"/>
    <dgm:cxn modelId="{BC6DE185-D091-406D-8ED7-9CCCADF8E6BA}" type="presParOf" srcId="{4A08D1BF-02C6-4702-9C1E-7DF82785436D}" destId="{38E428DE-D7F0-4800-BDAD-312ADD9898D3}" srcOrd="2" destOrd="0" presId="urn:microsoft.com/office/officeart/2005/8/layout/chevron2"/>
    <dgm:cxn modelId="{90079851-4DC1-43B2-9A9C-8EEDF9576035}" type="presParOf" srcId="{38E428DE-D7F0-4800-BDAD-312ADD9898D3}" destId="{DA7C2B72-C140-4D30-9BD5-7CC924C1F6BA}" srcOrd="0" destOrd="0" presId="urn:microsoft.com/office/officeart/2005/8/layout/chevron2"/>
    <dgm:cxn modelId="{E8F0377C-C56D-4171-A1D4-AC5A8563D0B2}" type="presParOf" srcId="{38E428DE-D7F0-4800-BDAD-312ADD9898D3}" destId="{241BE1B9-6ACE-45D8-A4CD-D16BE14BA03B}" srcOrd="1" destOrd="0" presId="urn:microsoft.com/office/officeart/2005/8/layout/chevron2"/>
    <dgm:cxn modelId="{687B570C-3CD9-4A89-A40A-1109B49DCBD6}" type="presParOf" srcId="{4A08D1BF-02C6-4702-9C1E-7DF82785436D}" destId="{E84C5907-D4F7-49CE-AD24-E770E3F062EF}" srcOrd="3" destOrd="0" presId="urn:microsoft.com/office/officeart/2005/8/layout/chevron2"/>
    <dgm:cxn modelId="{23AD33DC-ADE4-4EB8-BF55-EA0581694B20}" type="presParOf" srcId="{4A08D1BF-02C6-4702-9C1E-7DF82785436D}" destId="{CEF5A12C-B4EB-411F-BC88-062952E647C3}" srcOrd="4" destOrd="0" presId="urn:microsoft.com/office/officeart/2005/8/layout/chevron2"/>
    <dgm:cxn modelId="{5C0460CB-7A5A-4C5C-8E09-D87506CA99E0}" type="presParOf" srcId="{CEF5A12C-B4EB-411F-BC88-062952E647C3}" destId="{C63D4AB8-EE6A-4F24-A310-C176D50064A1}" srcOrd="0" destOrd="0" presId="urn:microsoft.com/office/officeart/2005/8/layout/chevron2"/>
    <dgm:cxn modelId="{3DAF8DF2-D786-48A1-A3C6-CBA0A6068BC5}" type="presParOf" srcId="{CEF5A12C-B4EB-411F-BC88-062952E647C3}" destId="{30B4526E-6E8D-424C-A751-5BCCBE01526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81FB5F-08CB-46D1-A35B-F635F2046676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46A05764-3FA6-4443-BDB0-48327A210645}">
      <dgm:prSet phldrT="[Text]" custT="1"/>
      <dgm:spPr>
        <a:solidFill>
          <a:srgbClr val="FF0000"/>
        </a:solidFill>
      </dgm:spPr>
      <dgm:t>
        <a:bodyPr/>
        <a:lstStyle/>
        <a:p>
          <a:endParaRPr lang="en-US" sz="2400" dirty="0" smtClean="0"/>
        </a:p>
        <a:p>
          <a:r>
            <a:rPr lang="en-US" sz="2400" b="1" dirty="0" smtClean="0">
              <a:latin typeface="Calibri Light" panose="020F0302020204030204" pitchFamily="34" charset="0"/>
            </a:rPr>
            <a:t>Tier 3</a:t>
          </a:r>
        </a:p>
      </dgm:t>
    </dgm:pt>
    <dgm:pt modelId="{71A6757F-3247-4D92-8F7F-740D0BC1BC58}" type="parTrans" cxnId="{8227D98B-C613-44B0-875D-8746DA8D8E00}">
      <dgm:prSet/>
      <dgm:spPr/>
      <dgm:t>
        <a:bodyPr/>
        <a:lstStyle/>
        <a:p>
          <a:endParaRPr lang="en-US"/>
        </a:p>
      </dgm:t>
    </dgm:pt>
    <dgm:pt modelId="{5F394BAF-08CC-4C8A-A903-0B6382230C71}" type="sibTrans" cxnId="{8227D98B-C613-44B0-875D-8746DA8D8E00}">
      <dgm:prSet/>
      <dgm:spPr/>
      <dgm:t>
        <a:bodyPr/>
        <a:lstStyle/>
        <a:p>
          <a:endParaRPr lang="en-US"/>
        </a:p>
      </dgm:t>
    </dgm:pt>
    <dgm:pt modelId="{A4A313E7-B187-4354-B3A3-4764C6EEFAB4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400" b="1" dirty="0" smtClean="0">
              <a:latin typeface="Calibri Light" panose="020F0302020204030204" pitchFamily="34" charset="0"/>
            </a:rPr>
            <a:t>Tier 2</a:t>
          </a:r>
          <a:r>
            <a:rPr lang="en-US" sz="2400" b="1" dirty="0" smtClean="0"/>
            <a:t> </a:t>
          </a:r>
          <a:endParaRPr lang="en-US" sz="2400" b="1" dirty="0"/>
        </a:p>
      </dgm:t>
    </dgm:pt>
    <dgm:pt modelId="{17D3E5F1-C461-4A9F-AAB6-B14B148E0CC3}" type="parTrans" cxnId="{CB733A9A-3CB0-4EED-AA32-F967DAFF62B6}">
      <dgm:prSet/>
      <dgm:spPr/>
      <dgm:t>
        <a:bodyPr/>
        <a:lstStyle/>
        <a:p>
          <a:endParaRPr lang="en-US"/>
        </a:p>
      </dgm:t>
    </dgm:pt>
    <dgm:pt modelId="{424EF697-6326-4671-972E-A0AB78C86763}" type="sibTrans" cxnId="{CB733A9A-3CB0-4EED-AA32-F967DAFF62B6}">
      <dgm:prSet/>
      <dgm:spPr/>
      <dgm:t>
        <a:bodyPr/>
        <a:lstStyle/>
        <a:p>
          <a:endParaRPr lang="en-US"/>
        </a:p>
      </dgm:t>
    </dgm:pt>
    <dgm:pt modelId="{527AB07A-7F71-4208-B93E-47CC06F026B4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3000" b="1" dirty="0" smtClean="0">
              <a:latin typeface="Calibri Light" panose="020F0302020204030204" pitchFamily="34" charset="0"/>
            </a:rPr>
            <a:t>Tier 1</a:t>
          </a:r>
          <a:endParaRPr lang="en-US" sz="3000" b="1" dirty="0">
            <a:latin typeface="Calibri Light" panose="020F0302020204030204" pitchFamily="34" charset="0"/>
          </a:endParaRPr>
        </a:p>
      </dgm:t>
    </dgm:pt>
    <dgm:pt modelId="{69A4260C-9960-43AA-A155-7728A8A2096B}" type="parTrans" cxnId="{35819217-A5E0-45FB-88D0-9D4FB8AB69A0}">
      <dgm:prSet/>
      <dgm:spPr/>
      <dgm:t>
        <a:bodyPr/>
        <a:lstStyle/>
        <a:p>
          <a:endParaRPr lang="en-US"/>
        </a:p>
      </dgm:t>
    </dgm:pt>
    <dgm:pt modelId="{568B79B6-56DC-41A3-886E-3E166FF1344D}" type="sibTrans" cxnId="{35819217-A5E0-45FB-88D0-9D4FB8AB69A0}">
      <dgm:prSet/>
      <dgm:spPr/>
      <dgm:t>
        <a:bodyPr/>
        <a:lstStyle/>
        <a:p>
          <a:endParaRPr lang="en-US"/>
        </a:p>
      </dgm:t>
    </dgm:pt>
    <dgm:pt modelId="{1ACC89FE-1489-4209-B556-D43B943EF914}" type="pres">
      <dgm:prSet presAssocID="{6981FB5F-08CB-46D1-A35B-F635F2046676}" presName="Name0" presStyleCnt="0">
        <dgm:presLayoutVars>
          <dgm:dir/>
          <dgm:animLvl val="lvl"/>
          <dgm:resizeHandles val="exact"/>
        </dgm:presLayoutVars>
      </dgm:prSet>
      <dgm:spPr/>
    </dgm:pt>
    <dgm:pt modelId="{CF967A56-69A2-4915-9E0C-64A6EDA97C30}" type="pres">
      <dgm:prSet presAssocID="{46A05764-3FA6-4443-BDB0-48327A210645}" presName="Name8" presStyleCnt="0"/>
      <dgm:spPr/>
    </dgm:pt>
    <dgm:pt modelId="{DC0C9396-1DC4-4828-AB86-40CA911F01F5}" type="pres">
      <dgm:prSet presAssocID="{46A05764-3FA6-4443-BDB0-48327A210645}" presName="level" presStyleLbl="node1" presStyleIdx="0" presStyleCnt="3" custLinFactNeighborX="-1776" custLinFactNeighborY="550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3D08C2-6479-4F33-97E7-A919BC1CF608}" type="pres">
      <dgm:prSet presAssocID="{46A05764-3FA6-4443-BDB0-48327A21064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E7546D-B03B-4F4B-A7BD-E8964A3E75BB}" type="pres">
      <dgm:prSet presAssocID="{A4A313E7-B187-4354-B3A3-4764C6EEFAB4}" presName="Name8" presStyleCnt="0"/>
      <dgm:spPr/>
    </dgm:pt>
    <dgm:pt modelId="{4F1584F0-55CB-4BB4-8CB3-3B1015A8CFFF}" type="pres">
      <dgm:prSet presAssocID="{A4A313E7-B187-4354-B3A3-4764C6EEFAB4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B0CE21-65A2-437F-9371-0486EDA0FA74}" type="pres">
      <dgm:prSet presAssocID="{A4A313E7-B187-4354-B3A3-4764C6EEFAB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FA2FB6-0423-4D0A-B0E4-3DB49076C7B7}" type="pres">
      <dgm:prSet presAssocID="{527AB07A-7F71-4208-B93E-47CC06F026B4}" presName="Name8" presStyleCnt="0"/>
      <dgm:spPr/>
    </dgm:pt>
    <dgm:pt modelId="{EDC5DDA3-6C43-4A54-8977-4A465C84E34D}" type="pres">
      <dgm:prSet presAssocID="{527AB07A-7F71-4208-B93E-47CC06F026B4}" presName="level" presStyleLbl="node1" presStyleIdx="2" presStyleCnt="3" custScaleY="426816" custLinFactNeighborX="511" custLinFactNeighborY="-597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57CC6C-C56A-4F73-8003-3CA3464588B5}" type="pres">
      <dgm:prSet presAssocID="{527AB07A-7F71-4208-B93E-47CC06F026B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7E6EB1-8520-4A99-934A-D79DD56A2A75}" type="presOf" srcId="{6981FB5F-08CB-46D1-A35B-F635F2046676}" destId="{1ACC89FE-1489-4209-B556-D43B943EF914}" srcOrd="0" destOrd="0" presId="urn:microsoft.com/office/officeart/2005/8/layout/pyramid1"/>
    <dgm:cxn modelId="{917275E5-766E-4A40-A7EB-8A060B919CE2}" type="presOf" srcId="{527AB07A-7F71-4208-B93E-47CC06F026B4}" destId="{9257CC6C-C56A-4F73-8003-3CA3464588B5}" srcOrd="1" destOrd="0" presId="urn:microsoft.com/office/officeart/2005/8/layout/pyramid1"/>
    <dgm:cxn modelId="{88AF2348-0BEF-451A-8ABF-655C01BC6358}" type="presOf" srcId="{A4A313E7-B187-4354-B3A3-4764C6EEFAB4}" destId="{4F1584F0-55CB-4BB4-8CB3-3B1015A8CFFF}" srcOrd="0" destOrd="0" presId="urn:microsoft.com/office/officeart/2005/8/layout/pyramid1"/>
    <dgm:cxn modelId="{E59EBA97-4306-4CE2-9ED7-6DC60DD94A54}" type="presOf" srcId="{527AB07A-7F71-4208-B93E-47CC06F026B4}" destId="{EDC5DDA3-6C43-4A54-8977-4A465C84E34D}" srcOrd="0" destOrd="0" presId="urn:microsoft.com/office/officeart/2005/8/layout/pyramid1"/>
    <dgm:cxn modelId="{35819217-A5E0-45FB-88D0-9D4FB8AB69A0}" srcId="{6981FB5F-08CB-46D1-A35B-F635F2046676}" destId="{527AB07A-7F71-4208-B93E-47CC06F026B4}" srcOrd="2" destOrd="0" parTransId="{69A4260C-9960-43AA-A155-7728A8A2096B}" sibTransId="{568B79B6-56DC-41A3-886E-3E166FF1344D}"/>
    <dgm:cxn modelId="{78AFF7B9-D264-4F62-8DFF-DFE91F9D89FE}" type="presOf" srcId="{46A05764-3FA6-4443-BDB0-48327A210645}" destId="{DC0C9396-1DC4-4828-AB86-40CA911F01F5}" srcOrd="0" destOrd="0" presId="urn:microsoft.com/office/officeart/2005/8/layout/pyramid1"/>
    <dgm:cxn modelId="{CB733A9A-3CB0-4EED-AA32-F967DAFF62B6}" srcId="{6981FB5F-08CB-46D1-A35B-F635F2046676}" destId="{A4A313E7-B187-4354-B3A3-4764C6EEFAB4}" srcOrd="1" destOrd="0" parTransId="{17D3E5F1-C461-4A9F-AAB6-B14B148E0CC3}" sibTransId="{424EF697-6326-4671-972E-A0AB78C86763}"/>
    <dgm:cxn modelId="{CA975DAF-6D8F-4986-AA87-CE3A84029428}" type="presOf" srcId="{A4A313E7-B187-4354-B3A3-4764C6EEFAB4}" destId="{4CB0CE21-65A2-437F-9371-0486EDA0FA74}" srcOrd="1" destOrd="0" presId="urn:microsoft.com/office/officeart/2005/8/layout/pyramid1"/>
    <dgm:cxn modelId="{8227D98B-C613-44B0-875D-8746DA8D8E00}" srcId="{6981FB5F-08CB-46D1-A35B-F635F2046676}" destId="{46A05764-3FA6-4443-BDB0-48327A210645}" srcOrd="0" destOrd="0" parTransId="{71A6757F-3247-4D92-8F7F-740D0BC1BC58}" sibTransId="{5F394BAF-08CC-4C8A-A903-0B6382230C71}"/>
    <dgm:cxn modelId="{6620CDB9-D11A-46F6-98D2-12D2B13C76FE}" type="presOf" srcId="{46A05764-3FA6-4443-BDB0-48327A210645}" destId="{583D08C2-6479-4F33-97E7-A919BC1CF608}" srcOrd="1" destOrd="0" presId="urn:microsoft.com/office/officeart/2005/8/layout/pyramid1"/>
    <dgm:cxn modelId="{A9CC7D7D-2AFA-4F27-B64A-219209AB0B97}" type="presParOf" srcId="{1ACC89FE-1489-4209-B556-D43B943EF914}" destId="{CF967A56-69A2-4915-9E0C-64A6EDA97C30}" srcOrd="0" destOrd="0" presId="urn:microsoft.com/office/officeart/2005/8/layout/pyramid1"/>
    <dgm:cxn modelId="{8A5A50D9-343D-4A6C-9917-3E611AE416ED}" type="presParOf" srcId="{CF967A56-69A2-4915-9E0C-64A6EDA97C30}" destId="{DC0C9396-1DC4-4828-AB86-40CA911F01F5}" srcOrd="0" destOrd="0" presId="urn:microsoft.com/office/officeart/2005/8/layout/pyramid1"/>
    <dgm:cxn modelId="{7130D5CC-484A-4B6D-9A71-01F3CE859457}" type="presParOf" srcId="{CF967A56-69A2-4915-9E0C-64A6EDA97C30}" destId="{583D08C2-6479-4F33-97E7-A919BC1CF608}" srcOrd="1" destOrd="0" presId="urn:microsoft.com/office/officeart/2005/8/layout/pyramid1"/>
    <dgm:cxn modelId="{D5C8CC11-DA76-4857-9571-B7D971CACC9C}" type="presParOf" srcId="{1ACC89FE-1489-4209-B556-D43B943EF914}" destId="{6BE7546D-B03B-4F4B-A7BD-E8964A3E75BB}" srcOrd="1" destOrd="0" presId="urn:microsoft.com/office/officeart/2005/8/layout/pyramid1"/>
    <dgm:cxn modelId="{802A512D-BD2C-4ABA-957E-F4219538E816}" type="presParOf" srcId="{6BE7546D-B03B-4F4B-A7BD-E8964A3E75BB}" destId="{4F1584F0-55CB-4BB4-8CB3-3B1015A8CFFF}" srcOrd="0" destOrd="0" presId="urn:microsoft.com/office/officeart/2005/8/layout/pyramid1"/>
    <dgm:cxn modelId="{29E2A59B-1AB9-4B09-820D-5B207D78DB31}" type="presParOf" srcId="{6BE7546D-B03B-4F4B-A7BD-E8964A3E75BB}" destId="{4CB0CE21-65A2-437F-9371-0486EDA0FA74}" srcOrd="1" destOrd="0" presId="urn:microsoft.com/office/officeart/2005/8/layout/pyramid1"/>
    <dgm:cxn modelId="{8217D3A7-68BB-412F-BFC0-29A498A5722B}" type="presParOf" srcId="{1ACC89FE-1489-4209-B556-D43B943EF914}" destId="{7BFA2FB6-0423-4D0A-B0E4-3DB49076C7B7}" srcOrd="2" destOrd="0" presId="urn:microsoft.com/office/officeart/2005/8/layout/pyramid1"/>
    <dgm:cxn modelId="{652B944C-1128-4F32-809E-3590C197143C}" type="presParOf" srcId="{7BFA2FB6-0423-4D0A-B0E4-3DB49076C7B7}" destId="{EDC5DDA3-6C43-4A54-8977-4A465C84E34D}" srcOrd="0" destOrd="0" presId="urn:microsoft.com/office/officeart/2005/8/layout/pyramid1"/>
    <dgm:cxn modelId="{0D4314E6-5A2F-4473-9F89-6A21840A8E77}" type="presParOf" srcId="{7BFA2FB6-0423-4D0A-B0E4-3DB49076C7B7}" destId="{9257CC6C-C56A-4F73-8003-3CA3464588B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8B96D1-E039-45C5-BC6A-09D9BED1CD9D}" type="doc">
      <dgm:prSet loTypeId="urn:microsoft.com/office/officeart/2005/8/layout/matrix1" loCatId="matrix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F5B01B68-1776-40C5-9CAB-EF4E57A55EB1}">
      <dgm:prSet phldrT="[Text]"/>
      <dgm:spPr/>
      <dgm:t>
        <a:bodyPr/>
        <a:lstStyle/>
        <a:p>
          <a:r>
            <a:rPr lang="en-US" b="1" dirty="0" smtClean="0"/>
            <a:t>School Mental Health Practice Framework</a:t>
          </a:r>
          <a:endParaRPr lang="en-US" b="1" dirty="0"/>
        </a:p>
      </dgm:t>
    </dgm:pt>
    <dgm:pt modelId="{9A9087E4-EC98-4816-AD18-11FB1C7D624E}" type="parTrans" cxnId="{D54332C4-E705-46A7-8A43-C3476CEDC193}">
      <dgm:prSet/>
      <dgm:spPr/>
      <dgm:t>
        <a:bodyPr/>
        <a:lstStyle/>
        <a:p>
          <a:endParaRPr lang="en-US"/>
        </a:p>
      </dgm:t>
    </dgm:pt>
    <dgm:pt modelId="{94CBF433-32DE-420C-BDF8-AB4A12072F17}" type="sibTrans" cxnId="{D54332C4-E705-46A7-8A43-C3476CEDC193}">
      <dgm:prSet/>
      <dgm:spPr/>
      <dgm:t>
        <a:bodyPr/>
        <a:lstStyle/>
        <a:p>
          <a:endParaRPr lang="en-US"/>
        </a:p>
      </dgm:t>
    </dgm:pt>
    <dgm:pt modelId="{EC555C04-5517-4A20-8748-50F8D3E69C6F}">
      <dgm:prSet phldrT="[Text]"/>
      <dgm:spPr/>
      <dgm:t>
        <a:bodyPr/>
        <a:lstStyle/>
        <a:p>
          <a:r>
            <a:rPr lang="en-US" dirty="0" smtClean="0"/>
            <a:t>Embeds clinical mental health services within educational programs</a:t>
          </a:r>
          <a:endParaRPr lang="en-US" dirty="0"/>
        </a:p>
      </dgm:t>
    </dgm:pt>
    <dgm:pt modelId="{72065045-A89E-43DA-A569-A5D10D4280F4}" type="parTrans" cxnId="{1FD97D70-6295-40F6-A39C-903A50DAD315}">
      <dgm:prSet/>
      <dgm:spPr/>
      <dgm:t>
        <a:bodyPr/>
        <a:lstStyle/>
        <a:p>
          <a:endParaRPr lang="en-US"/>
        </a:p>
      </dgm:t>
    </dgm:pt>
    <dgm:pt modelId="{6D8D488E-6CA9-4DBC-9391-788B54CC8C7A}" type="sibTrans" cxnId="{1FD97D70-6295-40F6-A39C-903A50DAD315}">
      <dgm:prSet/>
      <dgm:spPr/>
      <dgm:t>
        <a:bodyPr/>
        <a:lstStyle/>
        <a:p>
          <a:endParaRPr lang="en-US"/>
        </a:p>
      </dgm:t>
    </dgm:pt>
    <dgm:pt modelId="{B45A710A-84DF-4363-8847-E67CEDA4BE42}">
      <dgm:prSet phldrT="[Text]"/>
      <dgm:spPr/>
      <dgm:t>
        <a:bodyPr/>
        <a:lstStyle/>
        <a:p>
          <a:r>
            <a:rPr lang="en-US" dirty="0" smtClean="0"/>
            <a:t>Clinicians become an important part of the school team</a:t>
          </a:r>
          <a:endParaRPr lang="en-US" dirty="0"/>
        </a:p>
      </dgm:t>
    </dgm:pt>
    <dgm:pt modelId="{229E9CC1-F6D2-4521-B298-94D52D6D7AA1}" type="parTrans" cxnId="{44A63E6C-4E52-475A-ABA0-8626CEC83678}">
      <dgm:prSet/>
      <dgm:spPr/>
      <dgm:t>
        <a:bodyPr/>
        <a:lstStyle/>
        <a:p>
          <a:endParaRPr lang="en-US"/>
        </a:p>
      </dgm:t>
    </dgm:pt>
    <dgm:pt modelId="{59BE7845-18DC-40A1-8ED1-AAB71574251B}" type="sibTrans" cxnId="{44A63E6C-4E52-475A-ABA0-8626CEC83678}">
      <dgm:prSet/>
      <dgm:spPr/>
      <dgm:t>
        <a:bodyPr/>
        <a:lstStyle/>
        <a:p>
          <a:endParaRPr lang="en-US"/>
        </a:p>
      </dgm:t>
    </dgm:pt>
    <dgm:pt modelId="{B9E0C732-82AF-4CA3-BFA9-11F14AB9076B}">
      <dgm:prSet phldrT="[Text]"/>
      <dgm:spPr/>
      <dgm:t>
        <a:bodyPr/>
        <a:lstStyle/>
        <a:p>
          <a:r>
            <a:rPr lang="en-US" dirty="0" smtClean="0"/>
            <a:t>Obtain  consent to provide treatment and/or services in the school setting </a:t>
          </a:r>
          <a:endParaRPr lang="en-US" dirty="0"/>
        </a:p>
      </dgm:t>
    </dgm:pt>
    <dgm:pt modelId="{4146033D-8444-4CFC-B7F4-90FCE1C0D372}" type="parTrans" cxnId="{C8FF2BB4-CDD1-4125-9294-5EAD6F23D61B}">
      <dgm:prSet/>
      <dgm:spPr/>
      <dgm:t>
        <a:bodyPr/>
        <a:lstStyle/>
        <a:p>
          <a:endParaRPr lang="en-US"/>
        </a:p>
      </dgm:t>
    </dgm:pt>
    <dgm:pt modelId="{0E4C9BF6-6CD3-41A7-B2AD-071DB263628F}" type="sibTrans" cxnId="{C8FF2BB4-CDD1-4125-9294-5EAD6F23D61B}">
      <dgm:prSet/>
      <dgm:spPr/>
      <dgm:t>
        <a:bodyPr/>
        <a:lstStyle/>
        <a:p>
          <a:endParaRPr lang="en-US"/>
        </a:p>
      </dgm:t>
    </dgm:pt>
    <dgm:pt modelId="{CB68F3BC-E0A2-4790-9672-55CDB397146B}">
      <dgm:prSet phldrT="[Text]"/>
      <dgm:spPr/>
      <dgm:t>
        <a:bodyPr/>
        <a:lstStyle/>
        <a:p>
          <a:r>
            <a:rPr lang="en-US" dirty="0" smtClean="0"/>
            <a:t>Obtain information-sharing authorizations to facilitate student mental health and school success</a:t>
          </a:r>
          <a:endParaRPr lang="en-US" dirty="0"/>
        </a:p>
      </dgm:t>
    </dgm:pt>
    <dgm:pt modelId="{3053D8E9-4E6C-45E1-A112-95F132CA2265}" type="parTrans" cxnId="{F19DD949-1AB4-491C-8060-537E55F6F989}">
      <dgm:prSet/>
      <dgm:spPr/>
      <dgm:t>
        <a:bodyPr/>
        <a:lstStyle/>
        <a:p>
          <a:endParaRPr lang="en-US"/>
        </a:p>
      </dgm:t>
    </dgm:pt>
    <dgm:pt modelId="{474B0741-7DE3-47FB-A2F4-B81D5F191422}" type="sibTrans" cxnId="{F19DD949-1AB4-491C-8060-537E55F6F989}">
      <dgm:prSet/>
      <dgm:spPr/>
      <dgm:t>
        <a:bodyPr/>
        <a:lstStyle/>
        <a:p>
          <a:endParaRPr lang="en-US"/>
        </a:p>
      </dgm:t>
    </dgm:pt>
    <dgm:pt modelId="{36A856C8-76D4-40F6-AFA2-FA6ECC927238}" type="pres">
      <dgm:prSet presAssocID="{278B96D1-E039-45C5-BC6A-09D9BED1CD9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009FAB-916D-4E64-9C23-B5D0AC7170A4}" type="pres">
      <dgm:prSet presAssocID="{278B96D1-E039-45C5-BC6A-09D9BED1CD9D}" presName="matrix" presStyleCnt="0"/>
      <dgm:spPr/>
    </dgm:pt>
    <dgm:pt modelId="{9803DCD9-21E0-49AC-A4CF-8848BD6BCC11}" type="pres">
      <dgm:prSet presAssocID="{278B96D1-E039-45C5-BC6A-09D9BED1CD9D}" presName="tile1" presStyleLbl="node1" presStyleIdx="0" presStyleCnt="4"/>
      <dgm:spPr/>
      <dgm:t>
        <a:bodyPr/>
        <a:lstStyle/>
        <a:p>
          <a:endParaRPr lang="en-US"/>
        </a:p>
      </dgm:t>
    </dgm:pt>
    <dgm:pt modelId="{58165E24-507F-44C6-855A-9F9F592EE350}" type="pres">
      <dgm:prSet presAssocID="{278B96D1-E039-45C5-BC6A-09D9BED1CD9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B9DFC2-F095-46D3-9AA7-7A96099DA721}" type="pres">
      <dgm:prSet presAssocID="{278B96D1-E039-45C5-BC6A-09D9BED1CD9D}" presName="tile2" presStyleLbl="node1" presStyleIdx="1" presStyleCnt="4"/>
      <dgm:spPr/>
      <dgm:t>
        <a:bodyPr/>
        <a:lstStyle/>
        <a:p>
          <a:endParaRPr lang="en-US"/>
        </a:p>
      </dgm:t>
    </dgm:pt>
    <dgm:pt modelId="{1F72B5BE-1A07-40B4-A859-C3F300D0049C}" type="pres">
      <dgm:prSet presAssocID="{278B96D1-E039-45C5-BC6A-09D9BED1CD9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F1F8F4-1089-4A63-8DB1-30DE4B4D1A5A}" type="pres">
      <dgm:prSet presAssocID="{278B96D1-E039-45C5-BC6A-09D9BED1CD9D}" presName="tile3" presStyleLbl="node1" presStyleIdx="2" presStyleCnt="4"/>
      <dgm:spPr/>
      <dgm:t>
        <a:bodyPr/>
        <a:lstStyle/>
        <a:p>
          <a:endParaRPr lang="en-US"/>
        </a:p>
      </dgm:t>
    </dgm:pt>
    <dgm:pt modelId="{3AA15F35-70C6-4313-A575-FA498C0E9E4F}" type="pres">
      <dgm:prSet presAssocID="{278B96D1-E039-45C5-BC6A-09D9BED1CD9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CC4B84-AEC6-48C5-9EE2-91A4E3698594}" type="pres">
      <dgm:prSet presAssocID="{278B96D1-E039-45C5-BC6A-09D9BED1CD9D}" presName="tile4" presStyleLbl="node1" presStyleIdx="3" presStyleCnt="4"/>
      <dgm:spPr/>
      <dgm:t>
        <a:bodyPr/>
        <a:lstStyle/>
        <a:p>
          <a:endParaRPr lang="en-US"/>
        </a:p>
      </dgm:t>
    </dgm:pt>
    <dgm:pt modelId="{6C2D1E13-C644-4C6B-945B-41D9B7CD0A72}" type="pres">
      <dgm:prSet presAssocID="{278B96D1-E039-45C5-BC6A-09D9BED1CD9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53D01E-AF24-4C91-8BB5-D6F7594E8A30}" type="pres">
      <dgm:prSet presAssocID="{278B96D1-E039-45C5-BC6A-09D9BED1CD9D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97A66D1F-3A47-4C80-AFCD-FFF5E5B4E70D}" type="presOf" srcId="{B45A710A-84DF-4363-8847-E67CEDA4BE42}" destId="{1F72B5BE-1A07-40B4-A859-C3F300D0049C}" srcOrd="1" destOrd="0" presId="urn:microsoft.com/office/officeart/2005/8/layout/matrix1"/>
    <dgm:cxn modelId="{AB452101-3DEE-434F-9A5A-87DD69197805}" type="presOf" srcId="{F5B01B68-1776-40C5-9CAB-EF4E57A55EB1}" destId="{1853D01E-AF24-4C91-8BB5-D6F7594E8A30}" srcOrd="0" destOrd="0" presId="urn:microsoft.com/office/officeart/2005/8/layout/matrix1"/>
    <dgm:cxn modelId="{95013C42-9E7E-4D5F-A274-8E7AE28787E1}" type="presOf" srcId="{278B96D1-E039-45C5-BC6A-09D9BED1CD9D}" destId="{36A856C8-76D4-40F6-AFA2-FA6ECC927238}" srcOrd="0" destOrd="0" presId="urn:microsoft.com/office/officeart/2005/8/layout/matrix1"/>
    <dgm:cxn modelId="{C2875316-791F-4EF8-A6CA-9AC08AD8C1BF}" type="presOf" srcId="{B9E0C732-82AF-4CA3-BFA9-11F14AB9076B}" destId="{F9F1F8F4-1089-4A63-8DB1-30DE4B4D1A5A}" srcOrd="0" destOrd="0" presId="urn:microsoft.com/office/officeart/2005/8/layout/matrix1"/>
    <dgm:cxn modelId="{897A0670-39D8-4872-99B3-B68DBA57C5FE}" type="presOf" srcId="{B45A710A-84DF-4363-8847-E67CEDA4BE42}" destId="{60B9DFC2-F095-46D3-9AA7-7A96099DA721}" srcOrd="0" destOrd="0" presId="urn:microsoft.com/office/officeart/2005/8/layout/matrix1"/>
    <dgm:cxn modelId="{1FD97D70-6295-40F6-A39C-903A50DAD315}" srcId="{F5B01B68-1776-40C5-9CAB-EF4E57A55EB1}" destId="{EC555C04-5517-4A20-8748-50F8D3E69C6F}" srcOrd="0" destOrd="0" parTransId="{72065045-A89E-43DA-A569-A5D10D4280F4}" sibTransId="{6D8D488E-6CA9-4DBC-9391-788B54CC8C7A}"/>
    <dgm:cxn modelId="{BE91FFAA-9AB0-42B1-A762-66C90307AFB8}" type="presOf" srcId="{EC555C04-5517-4A20-8748-50F8D3E69C6F}" destId="{9803DCD9-21E0-49AC-A4CF-8848BD6BCC11}" srcOrd="0" destOrd="0" presId="urn:microsoft.com/office/officeart/2005/8/layout/matrix1"/>
    <dgm:cxn modelId="{12D834D5-D018-4775-9574-1D68EDC49F45}" type="presOf" srcId="{EC555C04-5517-4A20-8748-50F8D3E69C6F}" destId="{58165E24-507F-44C6-855A-9F9F592EE350}" srcOrd="1" destOrd="0" presId="urn:microsoft.com/office/officeart/2005/8/layout/matrix1"/>
    <dgm:cxn modelId="{F19DD949-1AB4-491C-8060-537E55F6F989}" srcId="{F5B01B68-1776-40C5-9CAB-EF4E57A55EB1}" destId="{CB68F3BC-E0A2-4790-9672-55CDB397146B}" srcOrd="3" destOrd="0" parTransId="{3053D8E9-4E6C-45E1-A112-95F132CA2265}" sibTransId="{474B0741-7DE3-47FB-A2F4-B81D5F191422}"/>
    <dgm:cxn modelId="{44A63E6C-4E52-475A-ABA0-8626CEC83678}" srcId="{F5B01B68-1776-40C5-9CAB-EF4E57A55EB1}" destId="{B45A710A-84DF-4363-8847-E67CEDA4BE42}" srcOrd="1" destOrd="0" parTransId="{229E9CC1-F6D2-4521-B298-94D52D6D7AA1}" sibTransId="{59BE7845-18DC-40A1-8ED1-AAB71574251B}"/>
    <dgm:cxn modelId="{C8FF2BB4-CDD1-4125-9294-5EAD6F23D61B}" srcId="{F5B01B68-1776-40C5-9CAB-EF4E57A55EB1}" destId="{B9E0C732-82AF-4CA3-BFA9-11F14AB9076B}" srcOrd="2" destOrd="0" parTransId="{4146033D-8444-4CFC-B7F4-90FCE1C0D372}" sibTransId="{0E4C9BF6-6CD3-41A7-B2AD-071DB263628F}"/>
    <dgm:cxn modelId="{83E96DC1-DFD1-44E2-BE95-CFFD582DEB0F}" type="presOf" srcId="{CB68F3BC-E0A2-4790-9672-55CDB397146B}" destId="{6C2D1E13-C644-4C6B-945B-41D9B7CD0A72}" srcOrd="1" destOrd="0" presId="urn:microsoft.com/office/officeart/2005/8/layout/matrix1"/>
    <dgm:cxn modelId="{E482A77B-C683-4641-99FE-78AC60BE00B9}" type="presOf" srcId="{CB68F3BC-E0A2-4790-9672-55CDB397146B}" destId="{C7CC4B84-AEC6-48C5-9EE2-91A4E3698594}" srcOrd="0" destOrd="0" presId="urn:microsoft.com/office/officeart/2005/8/layout/matrix1"/>
    <dgm:cxn modelId="{D54332C4-E705-46A7-8A43-C3476CEDC193}" srcId="{278B96D1-E039-45C5-BC6A-09D9BED1CD9D}" destId="{F5B01B68-1776-40C5-9CAB-EF4E57A55EB1}" srcOrd="0" destOrd="0" parTransId="{9A9087E4-EC98-4816-AD18-11FB1C7D624E}" sibTransId="{94CBF433-32DE-420C-BDF8-AB4A12072F17}"/>
    <dgm:cxn modelId="{54427D07-B898-4AB1-A7EC-F7184BF2A3BC}" type="presOf" srcId="{B9E0C732-82AF-4CA3-BFA9-11F14AB9076B}" destId="{3AA15F35-70C6-4313-A575-FA498C0E9E4F}" srcOrd="1" destOrd="0" presId="urn:microsoft.com/office/officeart/2005/8/layout/matrix1"/>
    <dgm:cxn modelId="{59232E95-F66E-4BAF-89AD-5E3B068F38E5}" type="presParOf" srcId="{36A856C8-76D4-40F6-AFA2-FA6ECC927238}" destId="{3C009FAB-916D-4E64-9C23-B5D0AC7170A4}" srcOrd="0" destOrd="0" presId="urn:microsoft.com/office/officeart/2005/8/layout/matrix1"/>
    <dgm:cxn modelId="{4E2A6B6D-5C6F-42E5-9097-AFF70F98CFF6}" type="presParOf" srcId="{3C009FAB-916D-4E64-9C23-B5D0AC7170A4}" destId="{9803DCD9-21E0-49AC-A4CF-8848BD6BCC11}" srcOrd="0" destOrd="0" presId="urn:microsoft.com/office/officeart/2005/8/layout/matrix1"/>
    <dgm:cxn modelId="{EC4C3648-C46E-4107-9DDF-656EFD8E5722}" type="presParOf" srcId="{3C009FAB-916D-4E64-9C23-B5D0AC7170A4}" destId="{58165E24-507F-44C6-855A-9F9F592EE350}" srcOrd="1" destOrd="0" presId="urn:microsoft.com/office/officeart/2005/8/layout/matrix1"/>
    <dgm:cxn modelId="{B8F152B6-5225-48F4-A8A7-04BDCBAE7C32}" type="presParOf" srcId="{3C009FAB-916D-4E64-9C23-B5D0AC7170A4}" destId="{60B9DFC2-F095-46D3-9AA7-7A96099DA721}" srcOrd="2" destOrd="0" presId="urn:microsoft.com/office/officeart/2005/8/layout/matrix1"/>
    <dgm:cxn modelId="{E7FB3FEA-2660-43FC-A62F-1EC56B805899}" type="presParOf" srcId="{3C009FAB-916D-4E64-9C23-B5D0AC7170A4}" destId="{1F72B5BE-1A07-40B4-A859-C3F300D0049C}" srcOrd="3" destOrd="0" presId="urn:microsoft.com/office/officeart/2005/8/layout/matrix1"/>
    <dgm:cxn modelId="{E1058186-2C4F-41E6-AB67-578CB8AB7B29}" type="presParOf" srcId="{3C009FAB-916D-4E64-9C23-B5D0AC7170A4}" destId="{F9F1F8F4-1089-4A63-8DB1-30DE4B4D1A5A}" srcOrd="4" destOrd="0" presId="urn:microsoft.com/office/officeart/2005/8/layout/matrix1"/>
    <dgm:cxn modelId="{53780551-0A8E-4F08-93AB-EC4E3AD5DFE8}" type="presParOf" srcId="{3C009FAB-916D-4E64-9C23-B5D0AC7170A4}" destId="{3AA15F35-70C6-4313-A575-FA498C0E9E4F}" srcOrd="5" destOrd="0" presId="urn:microsoft.com/office/officeart/2005/8/layout/matrix1"/>
    <dgm:cxn modelId="{822B3C3E-ADBB-4850-86A2-186D08EB0121}" type="presParOf" srcId="{3C009FAB-916D-4E64-9C23-B5D0AC7170A4}" destId="{C7CC4B84-AEC6-48C5-9EE2-91A4E3698594}" srcOrd="6" destOrd="0" presId="urn:microsoft.com/office/officeart/2005/8/layout/matrix1"/>
    <dgm:cxn modelId="{8E1A159C-AF7C-4B9D-86A8-BA51B5AF5F61}" type="presParOf" srcId="{3C009FAB-916D-4E64-9C23-B5D0AC7170A4}" destId="{6C2D1E13-C644-4C6B-945B-41D9B7CD0A72}" srcOrd="7" destOrd="0" presId="urn:microsoft.com/office/officeart/2005/8/layout/matrix1"/>
    <dgm:cxn modelId="{E276FA37-AEDA-42C3-8E44-362EDB773E9D}" type="presParOf" srcId="{36A856C8-76D4-40F6-AFA2-FA6ECC927238}" destId="{1853D01E-AF24-4C91-8BB5-D6F7594E8A3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A70F4B-22A3-4D3F-8608-740B8F05C865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 </a:t>
          </a:r>
          <a:endParaRPr lang="en-US" sz="3200" kern="1200" dirty="0"/>
        </a:p>
      </dsp:txBody>
      <dsp:txXfrm rot="-5400000">
        <a:off x="1" y="573596"/>
        <a:ext cx="1146297" cy="491270"/>
      </dsp:txXfrm>
    </dsp:sp>
    <dsp:sp modelId="{02A7177C-E754-4D3C-8948-2EFA6F8C84BD}">
      <dsp:nvSpPr>
        <dsp:cNvPr id="0" name=""/>
        <dsp:cNvSpPr/>
      </dsp:nvSpPr>
      <dsp:spPr>
        <a:xfrm rot="5400000">
          <a:off x="4155739" y="-29855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$1,901,000 in grant funding to Community Based Organizations (CBOs) to support in providing non-billable interventions and supports.</a:t>
          </a:r>
          <a:endParaRPr lang="en-US" sz="1600" kern="1200" dirty="0"/>
        </a:p>
      </dsp:txBody>
      <dsp:txXfrm rot="-5400000">
        <a:off x="1146298" y="75858"/>
        <a:ext cx="7031341" cy="960496"/>
      </dsp:txXfrm>
    </dsp:sp>
    <dsp:sp modelId="{DA7C2B72-C140-4D30-9BD5-7CC924C1F6BA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 </a:t>
          </a:r>
          <a:endParaRPr lang="en-US" sz="3200" kern="1200" dirty="0"/>
        </a:p>
      </dsp:txBody>
      <dsp:txXfrm rot="-5400000">
        <a:off x="1" y="2017346"/>
        <a:ext cx="1146297" cy="491270"/>
      </dsp:txXfrm>
    </dsp:sp>
    <dsp:sp modelId="{241BE1B9-6ACE-45D8-A4CD-D16BE14BA03B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$524,000 to develop a robust and effective Community of Practice/Technical Assistance to increase provider and school readiness and ability to implement the multi-tiered model.</a:t>
          </a:r>
          <a:endParaRPr lang="en-US" sz="1600" kern="1200" dirty="0"/>
        </a:p>
      </dsp:txBody>
      <dsp:txXfrm rot="-5400000">
        <a:off x="1146298" y="1496158"/>
        <a:ext cx="7031341" cy="960496"/>
      </dsp:txXfrm>
    </dsp:sp>
    <dsp:sp modelId="{C63D4AB8-EE6A-4F24-A310-C176D50064A1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 rot="-5400000">
        <a:off x="1" y="3461096"/>
        <a:ext cx="1146297" cy="491270"/>
      </dsp:txXfrm>
    </dsp:sp>
    <dsp:sp modelId="{30B4526E-6E8D-424C-A751-5BCCBE01526A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$450,000 to fund 5 DBH Term clinicians for support in Year #1.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$125,000 to support an evaluation of the first year of implementation, and including an assessment of school-based crisis intervention services and response.</a:t>
          </a:r>
          <a:endParaRPr lang="en-US" sz="1600" kern="1200" dirty="0"/>
        </a:p>
      </dsp:txBody>
      <dsp:txXfrm rot="-5400000">
        <a:off x="1146298" y="2939908"/>
        <a:ext cx="7031341" cy="9604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0C9396-1DC4-4828-AB86-40CA911F01F5}">
      <dsp:nvSpPr>
        <dsp:cNvPr id="0" name=""/>
        <dsp:cNvSpPr/>
      </dsp:nvSpPr>
      <dsp:spPr>
        <a:xfrm>
          <a:off x="2012372" y="38691"/>
          <a:ext cx="769161" cy="702330"/>
        </a:xfrm>
        <a:prstGeom prst="trapezoid">
          <a:avLst>
            <a:gd name="adj" fmla="val 54758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Calibri Light" panose="020F0302020204030204" pitchFamily="34" charset="0"/>
            </a:rPr>
            <a:t>Tier 3</a:t>
          </a:r>
        </a:p>
      </dsp:txBody>
      <dsp:txXfrm>
        <a:off x="2012372" y="38691"/>
        <a:ext cx="769161" cy="702330"/>
      </dsp:txXfrm>
    </dsp:sp>
    <dsp:sp modelId="{4F1584F0-55CB-4BB4-8CB3-3B1015A8CFFF}">
      <dsp:nvSpPr>
        <dsp:cNvPr id="0" name=""/>
        <dsp:cNvSpPr/>
      </dsp:nvSpPr>
      <dsp:spPr>
        <a:xfrm>
          <a:off x="1641452" y="702330"/>
          <a:ext cx="1538322" cy="702330"/>
        </a:xfrm>
        <a:prstGeom prst="trapezoid">
          <a:avLst>
            <a:gd name="adj" fmla="val 54758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Calibri Light" panose="020F0302020204030204" pitchFamily="34" charset="0"/>
            </a:rPr>
            <a:t>Tier 2</a:t>
          </a:r>
          <a:r>
            <a:rPr lang="en-US" sz="2400" b="1" kern="1200" dirty="0" smtClean="0"/>
            <a:t> </a:t>
          </a:r>
          <a:endParaRPr lang="en-US" sz="2400" b="1" kern="1200" dirty="0"/>
        </a:p>
      </dsp:txBody>
      <dsp:txXfrm>
        <a:off x="1910658" y="702330"/>
        <a:ext cx="999909" cy="702330"/>
      </dsp:txXfrm>
    </dsp:sp>
    <dsp:sp modelId="{EDC5DDA3-6C43-4A54-8977-4A465C84E34D}">
      <dsp:nvSpPr>
        <dsp:cNvPr id="0" name=""/>
        <dsp:cNvSpPr/>
      </dsp:nvSpPr>
      <dsp:spPr>
        <a:xfrm>
          <a:off x="0" y="1362710"/>
          <a:ext cx="4821227" cy="2997657"/>
        </a:xfrm>
        <a:prstGeom prst="trapezoid">
          <a:avLst>
            <a:gd name="adj" fmla="val 54758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latin typeface="Calibri Light" panose="020F0302020204030204" pitchFamily="34" charset="0"/>
            </a:rPr>
            <a:t>Tier 1</a:t>
          </a:r>
          <a:endParaRPr lang="en-US" sz="3000" b="1" kern="1200" dirty="0">
            <a:latin typeface="Calibri Light" panose="020F0302020204030204" pitchFamily="34" charset="0"/>
          </a:endParaRPr>
        </a:p>
      </dsp:txBody>
      <dsp:txXfrm>
        <a:off x="843714" y="1362710"/>
        <a:ext cx="3133797" cy="29976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03DCD9-21E0-49AC-A4CF-8848BD6BCC11}">
      <dsp:nvSpPr>
        <dsp:cNvPr id="0" name=""/>
        <dsp:cNvSpPr/>
      </dsp:nvSpPr>
      <dsp:spPr>
        <a:xfrm rot="16200000">
          <a:off x="508000" y="-508000"/>
          <a:ext cx="2032000" cy="3048000"/>
        </a:xfrm>
        <a:prstGeom prst="round1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Embeds clinical mental health services within educational programs</a:t>
          </a:r>
          <a:endParaRPr lang="en-US" sz="1700" kern="1200" dirty="0"/>
        </a:p>
      </dsp:txBody>
      <dsp:txXfrm rot="5400000">
        <a:off x="0" y="0"/>
        <a:ext cx="3048000" cy="1524000"/>
      </dsp:txXfrm>
    </dsp:sp>
    <dsp:sp modelId="{60B9DFC2-F095-46D3-9AA7-7A96099DA721}">
      <dsp:nvSpPr>
        <dsp:cNvPr id="0" name=""/>
        <dsp:cNvSpPr/>
      </dsp:nvSpPr>
      <dsp:spPr>
        <a:xfrm>
          <a:off x="3048000" y="0"/>
          <a:ext cx="3048000" cy="2032000"/>
        </a:xfrm>
        <a:prstGeom prst="round1Rect">
          <a:avLst/>
        </a:prstGeom>
        <a:solidFill>
          <a:schemeClr val="accent2">
            <a:shade val="80000"/>
            <a:hueOff val="0"/>
            <a:satOff val="-9340"/>
            <a:lumOff val="105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Clinicians become an important part of the school team</a:t>
          </a:r>
          <a:endParaRPr lang="en-US" sz="1700" kern="1200" dirty="0"/>
        </a:p>
      </dsp:txBody>
      <dsp:txXfrm>
        <a:off x="3048000" y="0"/>
        <a:ext cx="3048000" cy="1524000"/>
      </dsp:txXfrm>
    </dsp:sp>
    <dsp:sp modelId="{F9F1F8F4-1089-4A63-8DB1-30DE4B4D1A5A}">
      <dsp:nvSpPr>
        <dsp:cNvPr id="0" name=""/>
        <dsp:cNvSpPr/>
      </dsp:nvSpPr>
      <dsp:spPr>
        <a:xfrm rot="10800000">
          <a:off x="0" y="2032000"/>
          <a:ext cx="3048000" cy="2032000"/>
        </a:xfrm>
        <a:prstGeom prst="round1Rect">
          <a:avLst/>
        </a:prstGeom>
        <a:solidFill>
          <a:schemeClr val="accent2">
            <a:shade val="80000"/>
            <a:hueOff val="0"/>
            <a:satOff val="-18679"/>
            <a:lumOff val="211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Obtain  consent to provide treatment and/or services in the school setting </a:t>
          </a:r>
          <a:endParaRPr lang="en-US" sz="1700" kern="1200" dirty="0"/>
        </a:p>
      </dsp:txBody>
      <dsp:txXfrm rot="10800000">
        <a:off x="0" y="2539999"/>
        <a:ext cx="3048000" cy="1524000"/>
      </dsp:txXfrm>
    </dsp:sp>
    <dsp:sp modelId="{C7CC4B84-AEC6-48C5-9EE2-91A4E3698594}">
      <dsp:nvSpPr>
        <dsp:cNvPr id="0" name=""/>
        <dsp:cNvSpPr/>
      </dsp:nvSpPr>
      <dsp:spPr>
        <a:xfrm rot="5400000">
          <a:off x="3556000" y="1523999"/>
          <a:ext cx="2032000" cy="3048000"/>
        </a:xfrm>
        <a:prstGeom prst="round1Rect">
          <a:avLst/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Obtain information-sharing authorizations to facilitate student mental health and school success</a:t>
          </a:r>
          <a:endParaRPr lang="en-US" sz="1700" kern="1200" dirty="0"/>
        </a:p>
      </dsp:txBody>
      <dsp:txXfrm rot="-5400000">
        <a:off x="3048000" y="2539999"/>
        <a:ext cx="3048000" cy="1524000"/>
      </dsp:txXfrm>
    </dsp:sp>
    <dsp:sp modelId="{1853D01E-AF24-4C91-8BB5-D6F7594E8A30}">
      <dsp:nvSpPr>
        <dsp:cNvPr id="0" name=""/>
        <dsp:cNvSpPr/>
      </dsp:nvSpPr>
      <dsp:spPr>
        <a:xfrm>
          <a:off x="2133600" y="1523999"/>
          <a:ext cx="1828800" cy="1016000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School Mental Health Practice Framework</a:t>
          </a:r>
          <a:endParaRPr lang="en-US" sz="1700" b="1" kern="1200" dirty="0"/>
        </a:p>
      </dsp:txBody>
      <dsp:txXfrm>
        <a:off x="2183197" y="1573596"/>
        <a:ext cx="1729606" cy="916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034362" cy="351274"/>
          </a:xfrm>
          <a:prstGeom prst="rect">
            <a:avLst/>
          </a:prstGeom>
        </p:spPr>
        <p:txBody>
          <a:bodyPr vert="horz" lIns="90826" tIns="45413" rIns="90826" bIns="4541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2651" y="2"/>
            <a:ext cx="4034362" cy="351274"/>
          </a:xfrm>
          <a:prstGeom prst="rect">
            <a:avLst/>
          </a:prstGeom>
        </p:spPr>
        <p:txBody>
          <a:bodyPr vert="horz" lIns="90826" tIns="45413" rIns="90826" bIns="45413" rtlCol="0"/>
          <a:lstStyle>
            <a:lvl1pPr algn="r">
              <a:defRPr sz="1200"/>
            </a:lvl1pPr>
          </a:lstStyle>
          <a:p>
            <a:fld id="{57D79A33-C407-4C7D-BE81-67D5593A43D0}" type="datetimeFigureOut">
              <a:rPr lang="en-US" smtClean="0"/>
              <a:t>5/31/2018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8775" y="527050"/>
            <a:ext cx="3511550" cy="2633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26" tIns="45413" rIns="90826" bIns="4541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329" y="3336509"/>
            <a:ext cx="7446445" cy="3160276"/>
          </a:xfrm>
          <a:prstGeom prst="rect">
            <a:avLst/>
          </a:prstGeom>
        </p:spPr>
        <p:txBody>
          <a:bodyPr vert="horz" lIns="90826" tIns="45413" rIns="90826" bIns="4541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70636"/>
            <a:ext cx="4034362" cy="351274"/>
          </a:xfrm>
          <a:prstGeom prst="rect">
            <a:avLst/>
          </a:prstGeom>
        </p:spPr>
        <p:txBody>
          <a:bodyPr vert="horz" lIns="90826" tIns="45413" rIns="90826" bIns="4541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2651" y="6670636"/>
            <a:ext cx="4034362" cy="351274"/>
          </a:xfrm>
          <a:prstGeom prst="rect">
            <a:avLst/>
          </a:prstGeom>
        </p:spPr>
        <p:txBody>
          <a:bodyPr vert="horz" lIns="90826" tIns="45413" rIns="90826" bIns="45413" rtlCol="0" anchor="b"/>
          <a:lstStyle>
            <a:lvl1pPr algn="r">
              <a:defRPr sz="1200"/>
            </a:lvl1pPr>
          </a:lstStyle>
          <a:p>
            <a:fld id="{72E217B9-F47D-4F0A-B5E3-EFD5D4B813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587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2" algn="l" defTabSz="9141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86" algn="l" defTabSz="9141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79" algn="l" defTabSz="9141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73" algn="l" defTabSz="9141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66" algn="l" defTabSz="9141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58" algn="l" defTabSz="9141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52" algn="l" defTabSz="9141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44" algn="l" defTabSz="9141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217B9-F47D-4F0A-B5E3-EFD5D4B813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360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2708" y="250095"/>
            <a:ext cx="8331200" cy="1781907"/>
          </a:xfrm>
        </p:spPr>
        <p:txBody>
          <a:bodyPr/>
          <a:lstStyle>
            <a:lvl1pPr algn="ctr">
              <a:defRPr baseline="0"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Department of Behavioral Health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mbria" panose="02040503050406030204" pitchFamily="18" charset="0"/>
              </a:defRPr>
            </a:lvl1pPr>
            <a:lvl2pPr marL="457092" indent="0" algn="ctr">
              <a:buNone/>
              <a:defRPr/>
            </a:lvl2pPr>
            <a:lvl3pPr marL="914186" indent="0" algn="ctr">
              <a:buNone/>
              <a:defRPr/>
            </a:lvl3pPr>
            <a:lvl4pPr marL="1371279" indent="0" algn="ctr">
              <a:buNone/>
              <a:defRPr/>
            </a:lvl4pPr>
            <a:lvl5pPr marL="1828373" indent="0" algn="ctr">
              <a:buNone/>
              <a:defRPr/>
            </a:lvl5pPr>
            <a:lvl6pPr marL="2285466" indent="0" algn="ctr">
              <a:buNone/>
              <a:defRPr/>
            </a:lvl6pPr>
            <a:lvl7pPr marL="2742558" indent="0" algn="ctr">
              <a:buNone/>
              <a:defRPr/>
            </a:lvl7pPr>
            <a:lvl8pPr marL="3199652" indent="0" algn="ctr">
              <a:buNone/>
              <a:defRPr/>
            </a:lvl8pPr>
            <a:lvl9pPr marL="3656744" indent="0" algn="ctr">
              <a:buNone/>
              <a:defRPr/>
            </a:lvl9pPr>
          </a:lstStyle>
          <a:p>
            <a:r>
              <a:rPr lang="en-US" dirty="0" smtClean="0"/>
              <a:t>Title of Division/Area</a:t>
            </a:r>
          </a:p>
          <a:p>
            <a:r>
              <a:rPr lang="en-US" dirty="0" smtClean="0"/>
              <a:t>Name of Presenter</a:t>
            </a:r>
          </a:p>
          <a:p>
            <a:r>
              <a:rPr lang="en-US" dirty="0" smtClean="0"/>
              <a:t>Date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555" y="2094526"/>
            <a:ext cx="2813538" cy="15911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875"/>
          <a:stretch/>
        </p:blipFill>
        <p:spPr>
          <a:xfrm>
            <a:off x="8100647" y="5604031"/>
            <a:ext cx="504092" cy="700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592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90339" y="6491290"/>
            <a:ext cx="1289539" cy="337651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EAA164E-9776-4052-B6AD-22C50950C7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7709" y="5580249"/>
            <a:ext cx="128587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780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90339" y="6491290"/>
            <a:ext cx="1289539" cy="337651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9A04C84-34EC-4AFE-8930-C9793F0ABD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7709" y="5580249"/>
            <a:ext cx="128587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872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90339" y="6491290"/>
            <a:ext cx="1289539" cy="337651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333F40E-AD9F-4D32-A0D7-20331C7C42A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7709" y="5580249"/>
            <a:ext cx="128587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21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90339" y="6491290"/>
            <a:ext cx="1289539" cy="337651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2E25340-54C0-4D97-AA52-D61C6E857B5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7709" y="5580249"/>
            <a:ext cx="128587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065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92" indent="0">
              <a:buNone/>
              <a:defRPr sz="1800"/>
            </a:lvl2pPr>
            <a:lvl3pPr marL="914186" indent="0">
              <a:buNone/>
              <a:defRPr sz="1600"/>
            </a:lvl3pPr>
            <a:lvl4pPr marL="1371279" indent="0">
              <a:buNone/>
              <a:defRPr sz="1400"/>
            </a:lvl4pPr>
            <a:lvl5pPr marL="1828373" indent="0">
              <a:buNone/>
              <a:defRPr sz="1400"/>
            </a:lvl5pPr>
            <a:lvl6pPr marL="2285466" indent="0">
              <a:buNone/>
              <a:defRPr sz="1400"/>
            </a:lvl6pPr>
            <a:lvl7pPr marL="2742558" indent="0">
              <a:buNone/>
              <a:defRPr sz="1400"/>
            </a:lvl7pPr>
            <a:lvl8pPr marL="3199652" indent="0">
              <a:buNone/>
              <a:defRPr sz="1400"/>
            </a:lvl8pPr>
            <a:lvl9pPr marL="3656744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90339" y="6491290"/>
            <a:ext cx="1289539" cy="337651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36CD349-5DD7-4433-A90C-D01BD3482C6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7709" y="5580249"/>
            <a:ext cx="128587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950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90339" y="6491290"/>
            <a:ext cx="1289539" cy="337651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8EBCBB6-6101-435F-A5EB-89A8281954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7709" y="5580249"/>
            <a:ext cx="128587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68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2" indent="0">
              <a:buNone/>
              <a:defRPr sz="2000" b="1"/>
            </a:lvl2pPr>
            <a:lvl3pPr marL="914186" indent="0">
              <a:buNone/>
              <a:defRPr sz="1800" b="1"/>
            </a:lvl3pPr>
            <a:lvl4pPr marL="1371279" indent="0">
              <a:buNone/>
              <a:defRPr sz="1600" b="1"/>
            </a:lvl4pPr>
            <a:lvl5pPr marL="1828373" indent="0">
              <a:buNone/>
              <a:defRPr sz="1600" b="1"/>
            </a:lvl5pPr>
            <a:lvl6pPr marL="2285466" indent="0">
              <a:buNone/>
              <a:defRPr sz="1600" b="1"/>
            </a:lvl6pPr>
            <a:lvl7pPr marL="2742558" indent="0">
              <a:buNone/>
              <a:defRPr sz="1600" b="1"/>
            </a:lvl7pPr>
            <a:lvl8pPr marL="3199652" indent="0">
              <a:buNone/>
              <a:defRPr sz="1600" b="1"/>
            </a:lvl8pPr>
            <a:lvl9pPr marL="365674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2" indent="0">
              <a:buNone/>
              <a:defRPr sz="2000" b="1"/>
            </a:lvl2pPr>
            <a:lvl3pPr marL="914186" indent="0">
              <a:buNone/>
              <a:defRPr sz="1800" b="1"/>
            </a:lvl3pPr>
            <a:lvl4pPr marL="1371279" indent="0">
              <a:buNone/>
              <a:defRPr sz="1600" b="1"/>
            </a:lvl4pPr>
            <a:lvl5pPr marL="1828373" indent="0">
              <a:buNone/>
              <a:defRPr sz="1600" b="1"/>
            </a:lvl5pPr>
            <a:lvl6pPr marL="2285466" indent="0">
              <a:buNone/>
              <a:defRPr sz="1600" b="1"/>
            </a:lvl6pPr>
            <a:lvl7pPr marL="2742558" indent="0">
              <a:buNone/>
              <a:defRPr sz="1600" b="1"/>
            </a:lvl7pPr>
            <a:lvl8pPr marL="3199652" indent="0">
              <a:buNone/>
              <a:defRPr sz="1600" b="1"/>
            </a:lvl8pPr>
            <a:lvl9pPr marL="365674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90339" y="6491290"/>
            <a:ext cx="1289539" cy="337651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3024E28-9D3B-4DC1-8142-8E4D8E45ECB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7709" y="5580249"/>
            <a:ext cx="128587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7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90339" y="6491290"/>
            <a:ext cx="1289539" cy="337651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32AB989-1A8A-4C96-B273-A5F2125757A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7709" y="5580249"/>
            <a:ext cx="128587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977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90339" y="6491290"/>
            <a:ext cx="1289539" cy="337651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2055D5D-1616-41D2-A810-F138318299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7709" y="5580249"/>
            <a:ext cx="128587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775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92" indent="0">
              <a:buNone/>
              <a:defRPr sz="1200"/>
            </a:lvl2pPr>
            <a:lvl3pPr marL="914186" indent="0">
              <a:buNone/>
              <a:defRPr sz="1000"/>
            </a:lvl3pPr>
            <a:lvl4pPr marL="1371279" indent="0">
              <a:buNone/>
              <a:defRPr sz="900"/>
            </a:lvl4pPr>
            <a:lvl5pPr marL="1828373" indent="0">
              <a:buNone/>
              <a:defRPr sz="900"/>
            </a:lvl5pPr>
            <a:lvl6pPr marL="2285466" indent="0">
              <a:buNone/>
              <a:defRPr sz="900"/>
            </a:lvl6pPr>
            <a:lvl7pPr marL="2742558" indent="0">
              <a:buNone/>
              <a:defRPr sz="900"/>
            </a:lvl7pPr>
            <a:lvl8pPr marL="3199652" indent="0">
              <a:buNone/>
              <a:defRPr sz="900"/>
            </a:lvl8pPr>
            <a:lvl9pPr marL="365674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90339" y="6491290"/>
            <a:ext cx="1289539" cy="337651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23F4F99-07DE-4F12-A405-A74050CC80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7709" y="5580249"/>
            <a:ext cx="128587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512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92" indent="0">
              <a:buNone/>
              <a:defRPr sz="2800"/>
            </a:lvl2pPr>
            <a:lvl3pPr marL="914186" indent="0">
              <a:buNone/>
              <a:defRPr sz="2400"/>
            </a:lvl3pPr>
            <a:lvl4pPr marL="1371279" indent="0">
              <a:buNone/>
              <a:defRPr sz="2000"/>
            </a:lvl4pPr>
            <a:lvl5pPr marL="1828373" indent="0">
              <a:buNone/>
              <a:defRPr sz="2000"/>
            </a:lvl5pPr>
            <a:lvl6pPr marL="2285466" indent="0">
              <a:buNone/>
              <a:defRPr sz="2000"/>
            </a:lvl6pPr>
            <a:lvl7pPr marL="2742558" indent="0">
              <a:buNone/>
              <a:defRPr sz="2000"/>
            </a:lvl7pPr>
            <a:lvl8pPr marL="3199652" indent="0">
              <a:buNone/>
              <a:defRPr sz="2000"/>
            </a:lvl8pPr>
            <a:lvl9pPr marL="3656744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92" indent="0">
              <a:buNone/>
              <a:defRPr sz="1200"/>
            </a:lvl2pPr>
            <a:lvl3pPr marL="914186" indent="0">
              <a:buNone/>
              <a:defRPr sz="1000"/>
            </a:lvl3pPr>
            <a:lvl4pPr marL="1371279" indent="0">
              <a:buNone/>
              <a:defRPr sz="900"/>
            </a:lvl4pPr>
            <a:lvl5pPr marL="1828373" indent="0">
              <a:buNone/>
              <a:defRPr sz="900"/>
            </a:lvl5pPr>
            <a:lvl6pPr marL="2285466" indent="0">
              <a:buNone/>
              <a:defRPr sz="900"/>
            </a:lvl6pPr>
            <a:lvl7pPr marL="2742558" indent="0">
              <a:buNone/>
              <a:defRPr sz="900"/>
            </a:lvl7pPr>
            <a:lvl8pPr marL="3199652" indent="0">
              <a:buNone/>
              <a:defRPr sz="900"/>
            </a:lvl8pPr>
            <a:lvl9pPr marL="365674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90339" y="6491290"/>
            <a:ext cx="1289539" cy="337651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256BE08-5050-4F4B-94AC-754A4A9BC2A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7709" y="5580249"/>
            <a:ext cx="128587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40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0" y="6400800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8" tIns="45709" rIns="91418" bIns="457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0" y="6491288"/>
            <a:ext cx="9144000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 userDrawn="1"/>
        </p:nvSpPr>
        <p:spPr>
          <a:xfrm>
            <a:off x="343878" y="5986587"/>
            <a:ext cx="6088185" cy="338017"/>
          </a:xfrm>
          <a:prstGeom prst="rect">
            <a:avLst/>
          </a:prstGeom>
        </p:spPr>
        <p:txBody>
          <a:bodyPr lIns="91418" tIns="45709" rIns="91418" bIns="45709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1600" b="1" kern="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 One Agency. One Mission. One Voice.</a:t>
            </a:r>
            <a:endParaRPr lang="en-US" sz="1600" b="1" kern="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11" name="Rectangle 5"/>
          <p:cNvSpPr txBox="1">
            <a:spLocks noChangeArrowheads="1"/>
          </p:cNvSpPr>
          <p:nvPr userDrawn="1"/>
        </p:nvSpPr>
        <p:spPr>
          <a:xfrm>
            <a:off x="1447800" y="6448429"/>
            <a:ext cx="6019800" cy="409575"/>
          </a:xfrm>
          <a:prstGeom prst="rect">
            <a:avLst/>
          </a:prstGeom>
          <a:ln/>
        </p:spPr>
        <p:txBody>
          <a:bodyPr lIns="91418" tIns="45709" rIns="91418" bIns="45709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District of Columbia Department of Behavioral Health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90339" y="6491290"/>
            <a:ext cx="1289539" cy="337651"/>
          </a:xfrm>
          <a:prstGeom prst="rect">
            <a:avLst/>
          </a:prstGeom>
          <a:ln/>
        </p:spPr>
        <p:txBody>
          <a:bodyPr lIns="91418" tIns="45709" rIns="91418" bIns="45709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8EBCBB6-6101-435F-A5EB-89A8281954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304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 panose="02040503050406030204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5pPr>
      <a:lvl6pPr marL="457092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6pPr>
      <a:lvl7pPr marL="91418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7pPr>
      <a:lvl8pPr marL="137127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8pPr>
      <a:lvl9pPr marL="182837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9pPr>
    </p:titleStyle>
    <p:bodyStyle>
      <a:lvl1pPr marL="342820" indent="-34282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742776" indent="-285684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mbria" panose="02040503050406030204" pitchFamily="18" charset="0"/>
        </a:defRPr>
      </a:lvl2pPr>
      <a:lvl3pPr marL="1142733" indent="-228546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mbria" panose="02040503050406030204" pitchFamily="18" charset="0"/>
        </a:defRPr>
      </a:lvl3pPr>
      <a:lvl4pPr marL="1599825" indent="-228546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mbria" panose="02040503050406030204" pitchFamily="18" charset="0"/>
        </a:defRPr>
      </a:lvl4pPr>
      <a:lvl5pPr marL="2056919" indent="-228546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mbria" panose="02040503050406030204" pitchFamily="18" charset="0"/>
        </a:defRPr>
      </a:lvl5pPr>
      <a:lvl6pPr marL="2514012" indent="-22854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106" indent="-22854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198" indent="-22854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292" indent="-22854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1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2" algn="l" defTabSz="9141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86" algn="l" defTabSz="9141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79" algn="l" defTabSz="9141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73" algn="l" defTabSz="9141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66" algn="l" defTabSz="9141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58" algn="l" defTabSz="9141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52" algn="l" defTabSz="9141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44" algn="l" defTabSz="9141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938954"/>
            <a:ext cx="8581292" cy="890954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Provider Forum: Input on Community Based Organization Grant Application for School Based Mental Health Services</a:t>
            </a:r>
          </a:p>
          <a:p>
            <a:pPr>
              <a:defRPr/>
            </a:pPr>
            <a:endParaRPr lang="en-US" sz="2000" dirty="0" smtClean="0">
              <a:latin typeface="+mn-lt"/>
            </a:endParaRPr>
          </a:p>
          <a:p>
            <a:pPr>
              <a:defRPr/>
            </a:pPr>
            <a:r>
              <a:rPr lang="en-US" sz="2000" dirty="0" smtClean="0">
                <a:latin typeface="+mn-lt"/>
              </a:rPr>
              <a:t>May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31</a:t>
            </a:r>
            <a:r>
              <a:rPr lang="en-US" sz="2000" dirty="0" smtClean="0">
                <a:latin typeface="+mn-lt"/>
              </a:rPr>
              <a:t>, 2018</a:t>
            </a:r>
            <a:endParaRPr lang="en-US" sz="2000" dirty="0">
              <a:latin typeface="+mn-lt"/>
            </a:endParaRPr>
          </a:p>
          <a:p>
            <a:endParaRPr 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6040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Standards (Continued)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latin typeface="+mn-lt"/>
              </a:rPr>
              <a:t>Appropriate, confidential/private, and as consistent as possible space and equipment for individual, family, and group interventions during school hours, and when applicable, after school hours</a:t>
            </a:r>
          </a:p>
          <a:p>
            <a:r>
              <a:rPr lang="en-US" sz="2000" dirty="0" smtClean="0">
                <a:latin typeface="+mn-lt"/>
              </a:rPr>
              <a:t>Informing school that third-party billing will be conducted</a:t>
            </a:r>
          </a:p>
          <a:p>
            <a:r>
              <a:rPr lang="en-US" sz="2000" dirty="0" smtClean="0">
                <a:latin typeface="+mn-lt"/>
              </a:rPr>
              <a:t>Support families in becoming insured when possible</a:t>
            </a:r>
          </a:p>
          <a:p>
            <a:r>
              <a:rPr lang="en-US" sz="2000" dirty="0" smtClean="0">
                <a:latin typeface="+mn-lt"/>
              </a:rPr>
              <a:t>Abide by professional standards and ethics</a:t>
            </a:r>
          </a:p>
          <a:p>
            <a:r>
              <a:rPr lang="en-US" sz="2000" dirty="0" smtClean="0">
                <a:latin typeface="+mn-lt"/>
              </a:rPr>
              <a:t>Support the reduction of barriers to learning</a:t>
            </a:r>
          </a:p>
          <a:p>
            <a:r>
              <a:rPr lang="en-US" sz="2000" dirty="0" smtClean="0">
                <a:latin typeface="+mn-lt"/>
              </a:rPr>
              <a:t>Provide cultural and linguistically competent care</a:t>
            </a:r>
          </a:p>
          <a:p>
            <a:r>
              <a:rPr lang="en-US" sz="2400" dirty="0" smtClean="0">
                <a:latin typeface="+mn-lt"/>
              </a:rPr>
              <a:t>Access trained interpreters when needed</a:t>
            </a:r>
          </a:p>
          <a:p>
            <a:r>
              <a:rPr lang="en-US" sz="2400" dirty="0" smtClean="0">
                <a:latin typeface="+mn-lt"/>
              </a:rPr>
              <a:t>Obtain consent for treatment and consent for billing</a:t>
            </a:r>
          </a:p>
          <a:p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4113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Standards (Continued)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>
                <a:latin typeface="+mn-lt"/>
              </a:rPr>
              <a:t>Intervene in emergency and urgent situations with the safety of the child held paramount and assist with following the school’s emergency protocol</a:t>
            </a:r>
          </a:p>
          <a:p>
            <a:r>
              <a:rPr lang="en-US" sz="1800" dirty="0" smtClean="0">
                <a:latin typeface="+mn-lt"/>
              </a:rPr>
              <a:t>Follow confidentiality and the limitations of confidentiality</a:t>
            </a:r>
          </a:p>
          <a:p>
            <a:r>
              <a:rPr lang="en-US" sz="1800" dirty="0" smtClean="0">
                <a:latin typeface="+mn-lt"/>
              </a:rPr>
              <a:t>Make appropriate referrals and follow-up on referrals</a:t>
            </a:r>
          </a:p>
          <a:p>
            <a:r>
              <a:rPr lang="en-US" sz="1800" dirty="0" smtClean="0">
                <a:latin typeface="+mn-lt"/>
              </a:rPr>
              <a:t>Conduct diagnostic assessments at the beginning of treatment, update diagnostic assessments, align treatment planning goals with the diagnostic assessment, and align clinical sessions and notes with the treatment goals</a:t>
            </a:r>
          </a:p>
          <a:p>
            <a:r>
              <a:rPr lang="en-US" sz="1800" dirty="0" smtClean="0">
                <a:latin typeface="+mn-lt"/>
              </a:rPr>
              <a:t>Follow-up on missed appointments</a:t>
            </a:r>
          </a:p>
          <a:p>
            <a:r>
              <a:rPr lang="en-US" sz="1800" dirty="0" smtClean="0">
                <a:latin typeface="+mn-lt"/>
              </a:rPr>
              <a:t>Facilitate reintegration following hospitalizations and extended absences</a:t>
            </a:r>
          </a:p>
          <a:p>
            <a:r>
              <a:rPr lang="en-US" sz="1800" dirty="0" smtClean="0">
                <a:latin typeface="+mn-lt"/>
              </a:rPr>
              <a:t>Provide continuity of care during school breaks when possible</a:t>
            </a:r>
          </a:p>
          <a:p>
            <a:r>
              <a:rPr lang="en-US" sz="1800" dirty="0" smtClean="0">
                <a:latin typeface="+mn-lt"/>
              </a:rPr>
              <a:t>Conduct appropriate transfer, discharge, and after-care planning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430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latin typeface="+mn-lt"/>
              </a:rPr>
              <a:t>Needs Assessment Tool</a:t>
            </a:r>
          </a:p>
          <a:p>
            <a:r>
              <a:rPr lang="en-US" sz="2000" dirty="0" smtClean="0">
                <a:latin typeface="+mn-lt"/>
              </a:rPr>
              <a:t>Implementation Plan including prevention, early intervention, and treatment services</a:t>
            </a:r>
          </a:p>
          <a:p>
            <a:r>
              <a:rPr lang="en-US" sz="2000" dirty="0" smtClean="0">
                <a:latin typeface="+mn-lt"/>
              </a:rPr>
              <a:t>Use of Outcome Measure</a:t>
            </a:r>
          </a:p>
          <a:p>
            <a:r>
              <a:rPr lang="en-US" sz="2000" dirty="0" smtClean="0">
                <a:latin typeface="+mn-lt"/>
              </a:rPr>
              <a:t>Use of Satisfaction Surveys</a:t>
            </a:r>
          </a:p>
          <a:p>
            <a:r>
              <a:rPr lang="en-US" sz="2000" dirty="0" smtClean="0">
                <a:latin typeface="+mn-lt"/>
              </a:rPr>
              <a:t>Use of Monthly reports</a:t>
            </a:r>
          </a:p>
          <a:p>
            <a:r>
              <a:rPr lang="en-US" sz="2000" dirty="0" smtClean="0">
                <a:latin typeface="+mn-lt"/>
              </a:rPr>
              <a:t>Support Attendance and School Culture and Climate Initiatives</a:t>
            </a:r>
          </a:p>
          <a:p>
            <a:r>
              <a:rPr lang="en-US" sz="2000" dirty="0" smtClean="0">
                <a:latin typeface="+mn-lt"/>
              </a:rPr>
              <a:t>Health and Wellness Promotion</a:t>
            </a:r>
          </a:p>
          <a:p>
            <a:r>
              <a:rPr lang="en-US" sz="2000" dirty="0" smtClean="0">
                <a:latin typeface="+mn-lt"/>
              </a:rPr>
              <a:t>Communication and Engagement of Youth and Families regarding mental health awareness, available resources, and how to access services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00782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oystert\AppData\Local\Microsoft\Windows\INetCache\IE\TVIM94TU\question_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2" y="709247"/>
            <a:ext cx="5064369" cy="5064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8554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Welcome &amp; Introductions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sz="2800" dirty="0">
              <a:latin typeface="+mn-lt"/>
            </a:endParaRPr>
          </a:p>
          <a:p>
            <a:pPr lvl="0"/>
            <a:endParaRPr lang="en-US" dirty="0">
              <a:latin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53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School-Based Behavioral Goal</a:t>
            </a:r>
            <a:endParaRPr lang="en-US" sz="40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To create a coordinated and responsive behavioral health system for all students in all public and public charter schools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339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Today’s Objectives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endParaRPr lang="en-US" sz="2400" dirty="0" smtClean="0">
              <a:latin typeface="+mn-lt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+mn-lt"/>
              </a:rPr>
              <a:t>Provide </a:t>
            </a:r>
            <a:r>
              <a:rPr lang="en-US" sz="2800" dirty="0" smtClean="0">
                <a:latin typeface="+mn-lt"/>
              </a:rPr>
              <a:t>background information on Scope of School Mental Health Program as delivered within DBH</a:t>
            </a:r>
            <a:endParaRPr lang="en-US" sz="2800" dirty="0" smtClean="0">
              <a:latin typeface="+mn-lt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+mn-lt"/>
              </a:rPr>
              <a:t>Obtain Community Based Organization input for consideration in the Scope of Work for Grant application opportunity</a:t>
            </a:r>
            <a:endParaRPr lang="en-US" sz="2800" dirty="0" smtClean="0">
              <a:latin typeface="+mn-lt"/>
            </a:endParaRPr>
          </a:p>
          <a:p>
            <a:pPr marL="0" lvl="0" indent="0">
              <a:buNone/>
            </a:pPr>
            <a:endParaRPr lang="en-US" sz="2800" dirty="0">
              <a:latin typeface="+mn-lt"/>
            </a:endParaRPr>
          </a:p>
          <a:p>
            <a:pPr lvl="0"/>
            <a:endParaRPr lang="en-US" dirty="0">
              <a:latin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46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477" y="169130"/>
            <a:ext cx="82296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Mayor’s $3,000,000 Investment for Year 1 Implementation</a:t>
            </a:r>
            <a:endParaRPr lang="en-US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3204007"/>
              </p:ext>
            </p:extLst>
          </p:nvPr>
        </p:nvGraphicFramePr>
        <p:xfrm>
          <a:off x="492369" y="1307123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075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A7177C-E754-4D3C-8948-2EFA6F8C84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2A7177C-E754-4D3C-8948-2EFA6F8C84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1BE1B9-6ACE-45D8-A4CD-D16BE14BA0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241BE1B9-6ACE-45D8-A4CD-D16BE14BA0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B4526E-6E8D-424C-A751-5BCCBE0152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30B4526E-6E8D-424C-A751-5BCCBE0152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Key Activities for Year 1 Implementation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+mn-lt"/>
              </a:rPr>
              <a:t>Developing effective school/provider partnerships, teaming, and coordination of school-based behavioral health resources</a:t>
            </a:r>
          </a:p>
          <a:p>
            <a:r>
              <a:rPr lang="en-US" sz="2400" dirty="0" smtClean="0">
                <a:latin typeface="+mn-lt"/>
              </a:rPr>
              <a:t>Growing the pool of available, high quality community-based partners; and</a:t>
            </a:r>
          </a:p>
          <a:p>
            <a:r>
              <a:rPr lang="en-US" sz="2400" dirty="0" smtClean="0">
                <a:latin typeface="+mn-lt"/>
              </a:rPr>
              <a:t>Support for school-based non-billable activities of community-based mental health providers partnering with the first set of schools</a:t>
            </a:r>
            <a:endParaRPr lang="en-US" sz="2400" dirty="0" smtClean="0">
              <a:latin typeface="+mn-lt"/>
            </a:endParaRPr>
          </a:p>
          <a:p>
            <a:pPr marL="0" indent="0">
              <a:buNone/>
            </a:pPr>
            <a:r>
              <a:rPr lang="en-US" dirty="0" smtClean="0"/>
              <a:t>(Note: The expansion is expected to reach all schools over the next three years)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976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40193929"/>
              </p:ext>
            </p:extLst>
          </p:nvPr>
        </p:nvGraphicFramePr>
        <p:xfrm>
          <a:off x="106170" y="780113"/>
          <a:ext cx="4821227" cy="4402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Line Callout 1 (Border and Accent Bar) 2"/>
          <p:cNvSpPr/>
          <p:nvPr/>
        </p:nvSpPr>
        <p:spPr>
          <a:xfrm>
            <a:off x="4944009" y="905470"/>
            <a:ext cx="3820576" cy="1187476"/>
          </a:xfrm>
          <a:prstGeom prst="accentBorderCallout1">
            <a:avLst>
              <a:gd name="adj1" fmla="val 18750"/>
              <a:gd name="adj2" fmla="val -8333"/>
              <a:gd name="adj3" fmla="val 20132"/>
              <a:gd name="adj4" fmla="val -60762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Line Callout 1 (Border and Accent Bar) 3"/>
          <p:cNvSpPr/>
          <p:nvPr/>
        </p:nvSpPr>
        <p:spPr>
          <a:xfrm>
            <a:off x="5027604" y="2236736"/>
            <a:ext cx="3820576" cy="1290982"/>
          </a:xfrm>
          <a:prstGeom prst="accentBorderCallout1">
            <a:avLst>
              <a:gd name="adj1" fmla="val 18750"/>
              <a:gd name="adj2" fmla="val -8333"/>
              <a:gd name="adj3" fmla="val -11182"/>
              <a:gd name="adj4" fmla="val -50584"/>
            </a:avLst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Line Callout 1 (Border and Accent Bar) 4"/>
          <p:cNvSpPr/>
          <p:nvPr/>
        </p:nvSpPr>
        <p:spPr>
          <a:xfrm>
            <a:off x="5027606" y="3820382"/>
            <a:ext cx="3820575" cy="1084920"/>
          </a:xfrm>
          <a:prstGeom prst="accentBorderCallout1">
            <a:avLst>
              <a:gd name="adj1" fmla="val 18750"/>
              <a:gd name="adj2" fmla="val -8333"/>
              <a:gd name="adj3" fmla="val 17966"/>
              <a:gd name="adj4" fmla="val -27538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44008" y="886656"/>
            <a:ext cx="38205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 Light" panose="020F0302020204030204" pitchFamily="34" charset="0"/>
              </a:rPr>
              <a:t>(1-5% of students)</a:t>
            </a:r>
          </a:p>
          <a:p>
            <a:r>
              <a:rPr lang="en-US" b="1" u="sng" dirty="0" smtClean="0">
                <a:latin typeface="Calibri Light" panose="020F0302020204030204" pitchFamily="34" charset="0"/>
              </a:rPr>
              <a:t>Intensive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 Light" panose="020F0302020204030204" pitchFamily="34" charset="0"/>
              </a:rPr>
              <a:t>Individual student treatment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 Light" panose="020F0302020204030204" pitchFamily="34" charset="0"/>
              </a:rPr>
              <a:t>Assessment based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53206" y="2236741"/>
            <a:ext cx="39362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 Light" panose="020F0302020204030204" pitchFamily="34" charset="0"/>
              </a:rPr>
              <a:t>(10-15% of students)</a:t>
            </a:r>
          </a:p>
          <a:p>
            <a:r>
              <a:rPr lang="en-US" b="1" u="sng" dirty="0" smtClean="0">
                <a:latin typeface="Calibri Light" panose="020F0302020204030204" pitchFamily="34" charset="0"/>
              </a:rPr>
              <a:t>Focused Group/Individual Interventions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 Light" panose="020F0302020204030204" pitchFamily="34" charset="0"/>
              </a:rPr>
              <a:t>At-risk students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 Light" panose="020F0302020204030204" pitchFamily="34" charset="0"/>
              </a:rPr>
              <a:t>Immediate Response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27605" y="3795066"/>
            <a:ext cx="3653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 Light" panose="020F0302020204030204" pitchFamily="34" charset="0"/>
              </a:rPr>
              <a:t>(80% of students)</a:t>
            </a:r>
          </a:p>
          <a:p>
            <a:r>
              <a:rPr lang="en-US" b="1" u="sng" dirty="0" smtClean="0">
                <a:latin typeface="Calibri Light" panose="020F0302020204030204" pitchFamily="34" charset="0"/>
              </a:rPr>
              <a:t>Promotion and Primary Prevention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 Light" panose="020F0302020204030204" pitchFamily="34" charset="0"/>
              </a:rPr>
              <a:t>All settings, all students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 Light" panose="020F0302020204030204" pitchFamily="34" charset="0"/>
              </a:rPr>
              <a:t>Preventive, Proactive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28650" y="160400"/>
            <a:ext cx="7886700" cy="7450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Ideal Public Health Model of Behavioral Health Services</a:t>
            </a:r>
            <a:endParaRPr lang="en-US" sz="2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6357" y="5304992"/>
            <a:ext cx="7392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>
                <a:latin typeface="Calibri Light" panose="020F0302020204030204" pitchFamily="34" charset="0"/>
              </a:rPr>
              <a:t>Note that the proportion of students in a given school or district may vary substantially from this ideal across schools and over time, but this ideal may drive future planning as we seek to improve student behavioral health</a:t>
            </a:r>
            <a:endParaRPr lang="en-US" sz="1200" b="1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93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3707237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545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53D01E-AF24-4C91-8BB5-D6F7594E8A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1853D01E-AF24-4C91-8BB5-D6F7594E8A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803DCD9-21E0-49AC-A4CF-8848BD6BCC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9803DCD9-21E0-49AC-A4CF-8848BD6BCC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0B9DFC2-F095-46D3-9AA7-7A96099DA7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60B9DFC2-F095-46D3-9AA7-7A96099DA7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F1F8F4-1089-4A63-8DB1-30DE4B4D1A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F9F1F8F4-1089-4A63-8DB1-30DE4B4D1A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7CC4B84-AEC6-48C5-9EE2-91A4E36985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C7CC4B84-AEC6-48C5-9EE2-91A4E36985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+mj-lt"/>
              </a:rPr>
              <a:t>Standards for School-Based Mental Health Services 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(Credited to the work of Boston Public Schools OSESS Behavioral Health Services and School Based Mental Health Collaborative June, 2012)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Proper Authorization to communicate with Primary Care Provider, School Personnel</a:t>
            </a:r>
          </a:p>
          <a:p>
            <a:r>
              <a:rPr lang="en-US" sz="2000" dirty="0" smtClean="0">
                <a:latin typeface="+mn-lt"/>
              </a:rPr>
              <a:t>Authorization to provide consultation</a:t>
            </a:r>
          </a:p>
          <a:p>
            <a:r>
              <a:rPr lang="en-US" sz="2000" dirty="0" smtClean="0">
                <a:latin typeface="+mn-lt"/>
              </a:rPr>
              <a:t>Maintain confidential records</a:t>
            </a:r>
          </a:p>
          <a:p>
            <a:r>
              <a:rPr lang="en-US" sz="2000" dirty="0" smtClean="0">
                <a:latin typeface="+mn-lt"/>
              </a:rPr>
              <a:t>Maintain current license and certifications</a:t>
            </a:r>
          </a:p>
          <a:p>
            <a:r>
              <a:rPr lang="en-US" sz="2000" dirty="0" smtClean="0">
                <a:latin typeface="+mn-lt"/>
              </a:rPr>
              <a:t>Clinical work and program activities are supported by appropriate and regularly scheduled face-to-face supervision and available telephonic consultation</a:t>
            </a:r>
          </a:p>
          <a:p>
            <a:r>
              <a:rPr lang="en-US" sz="2000" dirty="0" smtClean="0">
                <a:latin typeface="+mn-lt"/>
              </a:rPr>
              <a:t>Memorandum of Agreement between Local Education Agencies (LEAs) and Agency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8418289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19900</TotalTime>
  <Words>676</Words>
  <Application>Microsoft Office PowerPoint</Application>
  <PresentationFormat>Letter Paper (8.5x11 in)</PresentationFormat>
  <Paragraphs>82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Cambria</vt:lpstr>
      <vt:lpstr>Century Gothic</vt:lpstr>
      <vt:lpstr>Wingdings</vt:lpstr>
      <vt:lpstr>Default Design</vt:lpstr>
      <vt:lpstr>PowerPoint Presentation</vt:lpstr>
      <vt:lpstr>Welcome &amp; Introductions</vt:lpstr>
      <vt:lpstr>School-Based Behavioral Goal</vt:lpstr>
      <vt:lpstr>Today’s Objectives</vt:lpstr>
      <vt:lpstr>Mayor’s $3,000,000 Investment for Year 1 Implementation</vt:lpstr>
      <vt:lpstr>Key Activities for Year 1 Implementation</vt:lpstr>
      <vt:lpstr>PowerPoint Presentation</vt:lpstr>
      <vt:lpstr>PowerPoint Presentation</vt:lpstr>
      <vt:lpstr>Standards for School-Based Mental Health Services  (Credited to the work of Boston Public Schools OSESS Behavioral Health Services and School Based Mental Health Collaborative June, 2012)</vt:lpstr>
      <vt:lpstr>Standards (Continued)</vt:lpstr>
      <vt:lpstr>Standards (Continued)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Behavioral Health  Team Meeting February 10, 2016</dc:title>
  <dc:creator>Tanya Royster</dc:creator>
  <cp:lastModifiedBy>Charneta Scott</cp:lastModifiedBy>
  <cp:revision>215</cp:revision>
  <cp:lastPrinted>2018-05-31T16:43:17Z</cp:lastPrinted>
  <dcterms:created xsi:type="dcterms:W3CDTF">2016-02-07T12:30:41Z</dcterms:created>
  <dcterms:modified xsi:type="dcterms:W3CDTF">2018-06-05T09:12:29Z</dcterms:modified>
</cp:coreProperties>
</file>