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60"/>
  </p:notesMasterIdLst>
  <p:handoutMasterIdLst>
    <p:handoutMasterId r:id="rId61"/>
  </p:handoutMasterIdLst>
  <p:sldIdLst>
    <p:sldId id="558" r:id="rId5"/>
    <p:sldId id="311" r:id="rId6"/>
    <p:sldId id="383" r:id="rId7"/>
    <p:sldId id="566" r:id="rId8"/>
    <p:sldId id="382" r:id="rId9"/>
    <p:sldId id="628" r:id="rId10"/>
    <p:sldId id="593" r:id="rId11"/>
    <p:sldId id="314" r:id="rId12"/>
    <p:sldId id="619" r:id="rId13"/>
    <p:sldId id="620" r:id="rId14"/>
    <p:sldId id="474" r:id="rId15"/>
    <p:sldId id="324" r:id="rId16"/>
    <p:sldId id="370" r:id="rId17"/>
    <p:sldId id="621" r:id="rId18"/>
    <p:sldId id="386" r:id="rId19"/>
    <p:sldId id="616" r:id="rId20"/>
    <p:sldId id="617" r:id="rId21"/>
    <p:sldId id="561" r:id="rId22"/>
    <p:sldId id="622" r:id="rId23"/>
    <p:sldId id="624" r:id="rId24"/>
    <p:sldId id="387" r:id="rId25"/>
    <p:sldId id="615" r:id="rId26"/>
    <p:sldId id="626" r:id="rId27"/>
    <p:sldId id="316" r:id="rId28"/>
    <p:sldId id="609" r:id="rId29"/>
    <p:sldId id="405" r:id="rId30"/>
    <p:sldId id="419" r:id="rId31"/>
    <p:sldId id="599" r:id="rId32"/>
    <p:sldId id="598" r:id="rId33"/>
    <p:sldId id="597" r:id="rId34"/>
    <p:sldId id="612" r:id="rId35"/>
    <p:sldId id="423" r:id="rId36"/>
    <p:sldId id="575" r:id="rId37"/>
    <p:sldId id="424" r:id="rId38"/>
    <p:sldId id="425" r:id="rId39"/>
    <p:sldId id="568" r:id="rId40"/>
    <p:sldId id="420" r:id="rId41"/>
    <p:sldId id="422" r:id="rId42"/>
    <p:sldId id="421" r:id="rId43"/>
    <p:sldId id="438" r:id="rId44"/>
    <p:sldId id="431" r:id="rId45"/>
    <p:sldId id="432" r:id="rId46"/>
    <p:sldId id="433" r:id="rId47"/>
    <p:sldId id="557" r:id="rId48"/>
    <p:sldId id="552" r:id="rId49"/>
    <p:sldId id="569" r:id="rId50"/>
    <p:sldId id="576" r:id="rId51"/>
    <p:sldId id="577" r:id="rId52"/>
    <p:sldId id="578" r:id="rId53"/>
    <p:sldId id="585" r:id="rId54"/>
    <p:sldId id="586" r:id="rId55"/>
    <p:sldId id="595" r:id="rId56"/>
    <p:sldId id="610" r:id="rId57"/>
    <p:sldId id="611" r:id="rId58"/>
    <p:sldId id="596" r:id="rId59"/>
  </p:sldIdLst>
  <p:sldSz cx="9144000" cy="6858000" type="letter"/>
  <p:notesSz cx="7023100" cy="9309100"/>
  <p:defaultTex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ir Shah" initials="YS" lastIdx="12" clrIdx="0">
    <p:extLst>
      <p:ext uri="{19B8F6BF-5375-455C-9EA6-DF929625EA0E}">
        <p15:presenceInfo xmlns:p15="http://schemas.microsoft.com/office/powerpoint/2012/main" userId="S-1-5-21-507921405-1677128483-725345543-20121" providerId="AD"/>
      </p:ext>
    </p:extLst>
  </p:cmAuthor>
  <p:cmAuthor id="2" name="77ptraining user" initials="7u" lastIdx="2" clrIdx="1">
    <p:extLst>
      <p:ext uri="{19B8F6BF-5375-455C-9EA6-DF929625EA0E}">
        <p15:presenceInfo xmlns:p15="http://schemas.microsoft.com/office/powerpoint/2012/main" userId="S-1-5-21-507921405-1677128483-725345543-21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55180" autoAdjust="0"/>
  </p:normalViewPr>
  <p:slideViewPr>
    <p:cSldViewPr snapToGrid="0">
      <p:cViewPr varScale="1">
        <p:scale>
          <a:sx n="124" d="100"/>
          <a:sy n="124" d="100"/>
        </p:scale>
        <p:origin x="1476" y="90"/>
      </p:cViewPr>
      <p:guideLst>
        <p:guide orient="horz" pos="2160"/>
        <p:guide pos="2880"/>
      </p:guideLst>
    </p:cSldViewPr>
  </p:slideViewPr>
  <p:outlineViewPr>
    <p:cViewPr>
      <p:scale>
        <a:sx n="33" d="100"/>
        <a:sy n="33" d="100"/>
      </p:scale>
      <p:origin x="0" y="-3009"/>
    </p:cViewPr>
  </p:outlineViewPr>
  <p:notesTextViewPr>
    <p:cViewPr>
      <p:scale>
        <a:sx n="1" d="1"/>
        <a:sy n="1" d="1"/>
      </p:scale>
      <p:origin x="0" y="0"/>
    </p:cViewPr>
  </p:notesTextViewPr>
  <p:sorterViewPr>
    <p:cViewPr>
      <p:scale>
        <a:sx n="120" d="100"/>
        <a:sy n="120" d="100"/>
      </p:scale>
      <p:origin x="0" y="-924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64" cy="4650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639" y="0"/>
            <a:ext cx="3043264" cy="465035"/>
          </a:xfrm>
          <a:prstGeom prst="rect">
            <a:avLst/>
          </a:prstGeom>
        </p:spPr>
        <p:txBody>
          <a:bodyPr vert="horz" lIns="91440" tIns="45720" rIns="91440" bIns="45720" rtlCol="0"/>
          <a:lstStyle>
            <a:lvl1pPr algn="r">
              <a:defRPr sz="1200"/>
            </a:lvl1pPr>
          </a:lstStyle>
          <a:p>
            <a:fld id="{EA42CC04-0F4F-4DAD-939A-F4EEF3434210}" type="datetime1">
              <a:rPr lang="en-US" smtClean="0"/>
              <a:t>12/10/2025</a:t>
            </a:fld>
            <a:endParaRPr lang="en-US" dirty="0"/>
          </a:p>
        </p:txBody>
      </p:sp>
      <p:sp>
        <p:nvSpPr>
          <p:cNvPr id="4" name="Footer Placeholder 3"/>
          <p:cNvSpPr>
            <a:spLocks noGrp="1"/>
          </p:cNvSpPr>
          <p:nvPr>
            <p:ph type="ftr" sz="quarter" idx="2"/>
          </p:nvPr>
        </p:nvSpPr>
        <p:spPr>
          <a:xfrm>
            <a:off x="0" y="8841962"/>
            <a:ext cx="3043264" cy="46503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639" y="8841962"/>
            <a:ext cx="3043264" cy="465035"/>
          </a:xfrm>
          <a:prstGeom prst="rect">
            <a:avLst/>
          </a:prstGeom>
        </p:spPr>
        <p:txBody>
          <a:bodyPr vert="horz" lIns="91440" tIns="45720" rIns="91440" bIns="45720" rtlCol="0" anchor="b"/>
          <a:lstStyle>
            <a:lvl1pPr algn="r">
              <a:defRPr sz="1200"/>
            </a:lvl1pPr>
          </a:lstStyle>
          <a:p>
            <a:fld id="{7C4FA85E-51CF-4BC4-9AFD-24105A578460}" type="slidenum">
              <a:rPr lang="en-US" smtClean="0"/>
              <a:t>‹#›</a:t>
            </a:fld>
            <a:endParaRPr lang="en-US" dirty="0"/>
          </a:p>
        </p:txBody>
      </p:sp>
    </p:spTree>
    <p:extLst>
      <p:ext uri="{BB962C8B-B14F-4D97-AF65-F5344CB8AC3E}">
        <p14:creationId xmlns:p14="http://schemas.microsoft.com/office/powerpoint/2010/main" val="4817014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43659" cy="465613"/>
          </a:xfrm>
          <a:prstGeom prst="rect">
            <a:avLst/>
          </a:prstGeom>
        </p:spPr>
        <p:txBody>
          <a:bodyPr vert="horz" lIns="90826" tIns="45413" rIns="90826" bIns="45413" rtlCol="0"/>
          <a:lstStyle>
            <a:lvl1pPr algn="l">
              <a:defRPr sz="1200"/>
            </a:lvl1pPr>
          </a:lstStyle>
          <a:p>
            <a:endParaRPr lang="en-US" dirty="0"/>
          </a:p>
        </p:txBody>
      </p:sp>
      <p:sp>
        <p:nvSpPr>
          <p:cNvPr id="3" name="Date Placeholder 2"/>
          <p:cNvSpPr>
            <a:spLocks noGrp="1"/>
          </p:cNvSpPr>
          <p:nvPr>
            <p:ph type="dt" idx="1"/>
          </p:nvPr>
        </p:nvSpPr>
        <p:spPr>
          <a:xfrm>
            <a:off x="3977866" y="3"/>
            <a:ext cx="3043659" cy="465613"/>
          </a:xfrm>
          <a:prstGeom prst="rect">
            <a:avLst/>
          </a:prstGeom>
        </p:spPr>
        <p:txBody>
          <a:bodyPr vert="horz" lIns="90826" tIns="45413" rIns="90826" bIns="45413" rtlCol="0"/>
          <a:lstStyle>
            <a:lvl1pPr algn="r">
              <a:defRPr sz="1200"/>
            </a:lvl1pPr>
          </a:lstStyle>
          <a:p>
            <a:fld id="{831F5D37-8A47-4DCC-B0F2-47EAE395FD26}" type="datetime1">
              <a:rPr lang="en-US" smtClean="0"/>
              <a:t>12/10/2025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0826" tIns="45413" rIns="90826" bIns="45413" rtlCol="0" anchor="ctr"/>
          <a:lstStyle/>
          <a:p>
            <a:endParaRPr lang="en-US" dirty="0"/>
          </a:p>
        </p:txBody>
      </p:sp>
      <p:sp>
        <p:nvSpPr>
          <p:cNvPr id="5" name="Notes Placeholder 4"/>
          <p:cNvSpPr>
            <a:spLocks noGrp="1"/>
          </p:cNvSpPr>
          <p:nvPr>
            <p:ph type="body" sz="quarter" idx="3"/>
          </p:nvPr>
        </p:nvSpPr>
        <p:spPr>
          <a:xfrm>
            <a:off x="702627" y="4422534"/>
            <a:ext cx="5617850" cy="4188937"/>
          </a:xfrm>
          <a:prstGeom prst="rect">
            <a:avLst/>
          </a:prstGeom>
        </p:spPr>
        <p:txBody>
          <a:bodyPr vert="horz" lIns="90826" tIns="45413" rIns="90826" bIns="454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910"/>
            <a:ext cx="3043659" cy="465613"/>
          </a:xfrm>
          <a:prstGeom prst="rect">
            <a:avLst/>
          </a:prstGeom>
        </p:spPr>
        <p:txBody>
          <a:bodyPr vert="horz" lIns="90826" tIns="45413" rIns="90826" bIns="454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866" y="8841910"/>
            <a:ext cx="3043659" cy="465613"/>
          </a:xfrm>
          <a:prstGeom prst="rect">
            <a:avLst/>
          </a:prstGeom>
        </p:spPr>
        <p:txBody>
          <a:bodyPr vert="horz" lIns="90826" tIns="45413" rIns="90826" bIns="45413" rtlCol="0" anchor="b"/>
          <a:lstStyle>
            <a:lvl1pPr algn="r">
              <a:defRPr sz="1200"/>
            </a:lvl1pPr>
          </a:lstStyle>
          <a:p>
            <a:fld id="{72E217B9-F47D-4F0A-B5E3-EFD5D4B81395}" type="slidenum">
              <a:rPr lang="en-US" smtClean="0"/>
              <a:t>‹#›</a:t>
            </a:fld>
            <a:endParaRPr lang="en-US" dirty="0"/>
          </a:p>
        </p:txBody>
      </p:sp>
    </p:spTree>
    <p:extLst>
      <p:ext uri="{BB962C8B-B14F-4D97-AF65-F5344CB8AC3E}">
        <p14:creationId xmlns:p14="http://schemas.microsoft.com/office/powerpoint/2010/main" val="1798587675"/>
      </p:ext>
    </p:extLst>
  </p:cSld>
  <p:clrMap bg1="lt1" tx1="dk1" bg2="lt2" tx2="dk2" accent1="accent1" accent2="accent2" accent3="accent3" accent4="accent4" accent5="accent5" accent6="accent6" hlink="hlink" folHlink="folHlink"/>
  <p:hf hdr="0" ftr="0" dt="0"/>
  <p:notesStyle>
    <a:lvl1pPr marL="0" algn="l" defTabSz="914186" rtl="0" eaLnBrk="1" latinLnBrk="0" hangingPunct="1">
      <a:defRPr sz="1200" kern="1200">
        <a:solidFill>
          <a:schemeClr val="tx1"/>
        </a:solidFill>
        <a:latin typeface="+mn-lt"/>
        <a:ea typeface="+mn-ea"/>
        <a:cs typeface="+mn-cs"/>
      </a:defRPr>
    </a:lvl1pPr>
    <a:lvl2pPr marL="457092" algn="l" defTabSz="914186" rtl="0" eaLnBrk="1" latinLnBrk="0" hangingPunct="1">
      <a:defRPr sz="1200" kern="1200">
        <a:solidFill>
          <a:schemeClr val="tx1"/>
        </a:solidFill>
        <a:latin typeface="+mn-lt"/>
        <a:ea typeface="+mn-ea"/>
        <a:cs typeface="+mn-cs"/>
      </a:defRPr>
    </a:lvl2pPr>
    <a:lvl3pPr marL="914186" algn="l" defTabSz="914186" rtl="0" eaLnBrk="1" latinLnBrk="0" hangingPunct="1">
      <a:defRPr sz="1200" kern="1200">
        <a:solidFill>
          <a:schemeClr val="tx1"/>
        </a:solidFill>
        <a:latin typeface="+mn-lt"/>
        <a:ea typeface="+mn-ea"/>
        <a:cs typeface="+mn-cs"/>
      </a:defRPr>
    </a:lvl3pPr>
    <a:lvl4pPr marL="1371279" algn="l" defTabSz="914186" rtl="0" eaLnBrk="1" latinLnBrk="0" hangingPunct="1">
      <a:defRPr sz="1200" kern="1200">
        <a:solidFill>
          <a:schemeClr val="tx1"/>
        </a:solidFill>
        <a:latin typeface="+mn-lt"/>
        <a:ea typeface="+mn-ea"/>
        <a:cs typeface="+mn-cs"/>
      </a:defRPr>
    </a:lvl4pPr>
    <a:lvl5pPr marL="1828373" algn="l" defTabSz="914186" rtl="0" eaLnBrk="1" latinLnBrk="0" hangingPunct="1">
      <a:defRPr sz="1200" kern="1200">
        <a:solidFill>
          <a:schemeClr val="tx1"/>
        </a:solidFill>
        <a:latin typeface="+mn-lt"/>
        <a:ea typeface="+mn-ea"/>
        <a:cs typeface="+mn-cs"/>
      </a:defRPr>
    </a:lvl5pPr>
    <a:lvl6pPr marL="2285466" algn="l" defTabSz="914186" rtl="0" eaLnBrk="1" latinLnBrk="0" hangingPunct="1">
      <a:defRPr sz="1200" kern="1200">
        <a:solidFill>
          <a:schemeClr val="tx1"/>
        </a:solidFill>
        <a:latin typeface="+mn-lt"/>
        <a:ea typeface="+mn-ea"/>
        <a:cs typeface="+mn-cs"/>
      </a:defRPr>
    </a:lvl6pPr>
    <a:lvl7pPr marL="2742558" algn="l" defTabSz="914186" rtl="0" eaLnBrk="1" latinLnBrk="0" hangingPunct="1">
      <a:defRPr sz="1200" kern="1200">
        <a:solidFill>
          <a:schemeClr val="tx1"/>
        </a:solidFill>
        <a:latin typeface="+mn-lt"/>
        <a:ea typeface="+mn-ea"/>
        <a:cs typeface="+mn-cs"/>
      </a:defRPr>
    </a:lvl7pPr>
    <a:lvl8pPr marL="3199652" algn="l" defTabSz="914186" rtl="0" eaLnBrk="1" latinLnBrk="0" hangingPunct="1">
      <a:defRPr sz="1200" kern="1200">
        <a:solidFill>
          <a:schemeClr val="tx1"/>
        </a:solidFill>
        <a:latin typeface="+mn-lt"/>
        <a:ea typeface="+mn-ea"/>
        <a:cs typeface="+mn-cs"/>
      </a:defRPr>
    </a:lvl8pPr>
    <a:lvl9pPr marL="3656744" algn="l" defTabSz="9141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AAD009-EF3B-44C9-8D33-2C9DABEC586F}" type="slidenum">
              <a:rPr lang="hu-HU" smtClean="0"/>
              <a:pPr>
                <a:defRPr/>
              </a:pPr>
              <a:t>1</a:t>
            </a:fld>
            <a:endParaRPr lang="hu-HU"/>
          </a:p>
        </p:txBody>
      </p:sp>
    </p:spTree>
    <p:extLst>
      <p:ext uri="{BB962C8B-B14F-4D97-AF65-F5344CB8AC3E}">
        <p14:creationId xmlns:p14="http://schemas.microsoft.com/office/powerpoint/2010/main" val="141726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11</a:t>
            </a:fld>
            <a:endParaRPr lang="en-US" dirty="0"/>
          </a:p>
        </p:txBody>
      </p:sp>
    </p:spTree>
    <p:extLst>
      <p:ext uri="{BB962C8B-B14F-4D97-AF65-F5344CB8AC3E}">
        <p14:creationId xmlns:p14="http://schemas.microsoft.com/office/powerpoint/2010/main" val="221856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12</a:t>
            </a:fld>
            <a:endParaRPr lang="en-US" dirty="0"/>
          </a:p>
        </p:txBody>
      </p:sp>
    </p:spTree>
    <p:extLst>
      <p:ext uri="{BB962C8B-B14F-4D97-AF65-F5344CB8AC3E}">
        <p14:creationId xmlns:p14="http://schemas.microsoft.com/office/powerpoint/2010/main" val="460572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13</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1490274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39C5B-5EF1-A437-E503-03B8A58E20AE}"/>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84A89D6D-B0C0-2D92-9FE2-9B2BCFA204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14</a:t>
            </a:fld>
            <a:endParaRPr lang="hu-HU" altLang="en-US"/>
          </a:p>
        </p:txBody>
      </p:sp>
      <p:sp>
        <p:nvSpPr>
          <p:cNvPr id="61443" name="Rectangle 2">
            <a:extLst>
              <a:ext uri="{FF2B5EF4-FFF2-40B4-BE49-F238E27FC236}">
                <a16:creationId xmlns:a16="http://schemas.microsoft.com/office/drawing/2014/main" id="{219F3530-26FF-3962-F9D3-FE1700F79CFC}"/>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A8A67AE6-259E-16A3-E1E3-BDD3F21AE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299650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15</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1111262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FF64B-406E-D3E4-84A2-5FE021E75544}"/>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78D50300-9F6D-6DFA-5710-8EDE70F0C9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16</a:t>
            </a:fld>
            <a:endParaRPr lang="hu-HU" altLang="en-US"/>
          </a:p>
        </p:txBody>
      </p:sp>
      <p:sp>
        <p:nvSpPr>
          <p:cNvPr id="61443" name="Rectangle 2">
            <a:extLst>
              <a:ext uri="{FF2B5EF4-FFF2-40B4-BE49-F238E27FC236}">
                <a16:creationId xmlns:a16="http://schemas.microsoft.com/office/drawing/2014/main" id="{6FB55C1B-C73C-9CE8-1DD3-912948F23042}"/>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5D2DE7E7-8A78-CFDF-2212-4472DFE553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1932720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B33AC-5EFD-F279-6F32-A62262B1825F}"/>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9017F694-4213-E21E-05D5-491FDFCB46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17</a:t>
            </a:fld>
            <a:endParaRPr lang="hu-HU" altLang="en-US"/>
          </a:p>
        </p:txBody>
      </p:sp>
      <p:sp>
        <p:nvSpPr>
          <p:cNvPr id="61443" name="Rectangle 2">
            <a:extLst>
              <a:ext uri="{FF2B5EF4-FFF2-40B4-BE49-F238E27FC236}">
                <a16:creationId xmlns:a16="http://schemas.microsoft.com/office/drawing/2014/main" id="{158A4C22-67B4-98CA-B4CE-7B62ECF9C85E}"/>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9D00C818-4C50-D7E0-9F77-B1D2798B84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539279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18</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3820308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4D335-B4F1-5071-4E0C-CE6B66CD23A8}"/>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E55A8BCC-5AB1-4F53-FDE5-FE2A57FB91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19</a:t>
            </a:fld>
            <a:endParaRPr lang="hu-HU" altLang="en-US"/>
          </a:p>
        </p:txBody>
      </p:sp>
      <p:sp>
        <p:nvSpPr>
          <p:cNvPr id="61443" name="Rectangle 2">
            <a:extLst>
              <a:ext uri="{FF2B5EF4-FFF2-40B4-BE49-F238E27FC236}">
                <a16:creationId xmlns:a16="http://schemas.microsoft.com/office/drawing/2014/main" id="{16975AF9-D89D-EF57-8E75-E7AA8D910F9E}"/>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D3070CD2-5CFE-6A2A-CA14-3E29D6A218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1637739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C0D98-A5A9-45B1-C2E9-1DEF2FD6220D}"/>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D5B9E414-9F3E-F21F-7FFA-E93E2A7644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20</a:t>
            </a:fld>
            <a:endParaRPr lang="hu-HU" altLang="en-US"/>
          </a:p>
        </p:txBody>
      </p:sp>
      <p:sp>
        <p:nvSpPr>
          <p:cNvPr id="61443" name="Rectangle 2">
            <a:extLst>
              <a:ext uri="{FF2B5EF4-FFF2-40B4-BE49-F238E27FC236}">
                <a16:creationId xmlns:a16="http://schemas.microsoft.com/office/drawing/2014/main" id="{906255D3-B837-5B11-45ED-5E24AECB6D6A}"/>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BDF6A67-B336-1D5D-5129-4DCAF62D22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399566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AAD009-EF3B-44C9-8D33-2C9DABEC586F}" type="slidenum">
              <a:rPr lang="hu-HU" smtClean="0"/>
              <a:pPr>
                <a:defRPr/>
              </a:pPr>
              <a:t>2</a:t>
            </a:fld>
            <a:endParaRPr lang="hu-HU"/>
          </a:p>
        </p:txBody>
      </p:sp>
    </p:spTree>
    <p:extLst>
      <p:ext uri="{BB962C8B-B14F-4D97-AF65-F5344CB8AC3E}">
        <p14:creationId xmlns:p14="http://schemas.microsoft.com/office/powerpoint/2010/main" val="1962564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21</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2906691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E3D33-CA6F-B2E5-E2FB-30267AD3B81D}"/>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6EBE6C1F-605A-E4BB-AE23-964F4B7F3F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marL="0" marR="0" lvl="0" indent="0" algn="r" defTabSz="914186" rtl="0" eaLnBrk="1" fontAlgn="auto" latinLnBrk="0" hangingPunct="1">
              <a:lnSpc>
                <a:spcPct val="100000"/>
              </a:lnSpc>
              <a:spcBef>
                <a:spcPct val="0"/>
              </a:spcBef>
              <a:spcAft>
                <a:spcPts val="0"/>
              </a:spcAft>
              <a:buClrTx/>
              <a:buSzTx/>
              <a:buFontTx/>
              <a:buNone/>
              <a:tabLst/>
              <a:defRPr/>
            </a:pPr>
            <a:fld id="{2A6EA96C-F0C0-4711-AC79-F6639E29F6A7}" type="slidenum">
              <a:rPr kumimoji="0" lang="hu-HU"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186" rtl="0" eaLnBrk="1" fontAlgn="auto" latinLnBrk="0" hangingPunct="1">
                <a:lnSpc>
                  <a:spcPct val="100000"/>
                </a:lnSpc>
                <a:spcBef>
                  <a:spcPct val="0"/>
                </a:spcBef>
                <a:spcAft>
                  <a:spcPts val="0"/>
                </a:spcAft>
                <a:buClrTx/>
                <a:buSzTx/>
                <a:buFontTx/>
                <a:buNone/>
                <a:tabLst/>
                <a:defRPr/>
              </a:pPr>
              <a:t>22</a:t>
            </a:fld>
            <a:endParaRPr kumimoji="0" lang="hu-HU"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1443" name="Rectangle 2">
            <a:extLst>
              <a:ext uri="{FF2B5EF4-FFF2-40B4-BE49-F238E27FC236}">
                <a16:creationId xmlns:a16="http://schemas.microsoft.com/office/drawing/2014/main" id="{0D3C1531-1D04-3D1F-FD9E-DC79152A3770}"/>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D077442C-75AA-10DF-C3EA-553A34987F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1927642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4B02-6D51-98AB-04C5-89616E66949F}"/>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9523598C-2FDD-40E1-DF42-125EECC2F9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marL="0" marR="0" lvl="0" indent="0" algn="r" defTabSz="914186" rtl="0" eaLnBrk="1" fontAlgn="auto" latinLnBrk="0" hangingPunct="1">
              <a:lnSpc>
                <a:spcPct val="100000"/>
              </a:lnSpc>
              <a:spcBef>
                <a:spcPct val="0"/>
              </a:spcBef>
              <a:spcAft>
                <a:spcPts val="0"/>
              </a:spcAft>
              <a:buClrTx/>
              <a:buSzTx/>
              <a:buFontTx/>
              <a:buNone/>
              <a:tabLst/>
              <a:defRPr/>
            </a:pPr>
            <a:fld id="{2A6EA96C-F0C0-4711-AC79-F6639E29F6A7}" type="slidenum">
              <a:rPr kumimoji="0" lang="hu-HU"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186" rtl="0" eaLnBrk="1" fontAlgn="auto" latinLnBrk="0" hangingPunct="1">
                <a:lnSpc>
                  <a:spcPct val="100000"/>
                </a:lnSpc>
                <a:spcBef>
                  <a:spcPct val="0"/>
                </a:spcBef>
                <a:spcAft>
                  <a:spcPts val="0"/>
                </a:spcAft>
                <a:buClrTx/>
                <a:buSzTx/>
                <a:buFontTx/>
                <a:buNone/>
                <a:tabLst/>
                <a:defRPr/>
              </a:pPr>
              <a:t>23</a:t>
            </a:fld>
            <a:endParaRPr kumimoji="0" lang="hu-HU"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1443" name="Rectangle 2">
            <a:extLst>
              <a:ext uri="{FF2B5EF4-FFF2-40B4-BE49-F238E27FC236}">
                <a16:creationId xmlns:a16="http://schemas.microsoft.com/office/drawing/2014/main" id="{4A7D15F3-6AD3-C477-7277-B6276E770705}"/>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73360A12-DEF5-7754-6AAA-EA83D070D1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3420456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24</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a:p>
        </p:txBody>
      </p:sp>
    </p:spTree>
    <p:extLst>
      <p:ext uri="{BB962C8B-B14F-4D97-AF65-F5344CB8AC3E}">
        <p14:creationId xmlns:p14="http://schemas.microsoft.com/office/powerpoint/2010/main" val="2177592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25</a:t>
            </a:fld>
            <a:endParaRPr lang="en-US" dirty="0"/>
          </a:p>
        </p:txBody>
      </p:sp>
    </p:spTree>
    <p:extLst>
      <p:ext uri="{BB962C8B-B14F-4D97-AF65-F5344CB8AC3E}">
        <p14:creationId xmlns:p14="http://schemas.microsoft.com/office/powerpoint/2010/main" val="2115849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26</a:t>
            </a:fld>
            <a:endParaRPr lang="en-US" dirty="0"/>
          </a:p>
        </p:txBody>
      </p:sp>
    </p:spTree>
    <p:extLst>
      <p:ext uri="{BB962C8B-B14F-4D97-AF65-F5344CB8AC3E}">
        <p14:creationId xmlns:p14="http://schemas.microsoft.com/office/powerpoint/2010/main" val="2192601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27</a:t>
            </a:fld>
            <a:endParaRPr lang="en-US" dirty="0"/>
          </a:p>
        </p:txBody>
      </p:sp>
    </p:spTree>
    <p:extLst>
      <p:ext uri="{BB962C8B-B14F-4D97-AF65-F5344CB8AC3E}">
        <p14:creationId xmlns:p14="http://schemas.microsoft.com/office/powerpoint/2010/main" val="3525540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28</a:t>
            </a:fld>
            <a:endParaRPr lang="en-US" dirty="0"/>
          </a:p>
        </p:txBody>
      </p:sp>
    </p:spTree>
    <p:extLst>
      <p:ext uri="{BB962C8B-B14F-4D97-AF65-F5344CB8AC3E}">
        <p14:creationId xmlns:p14="http://schemas.microsoft.com/office/powerpoint/2010/main" val="4222667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29</a:t>
            </a:fld>
            <a:endParaRPr lang="en-US" dirty="0"/>
          </a:p>
        </p:txBody>
      </p:sp>
    </p:spTree>
    <p:extLst>
      <p:ext uri="{BB962C8B-B14F-4D97-AF65-F5344CB8AC3E}">
        <p14:creationId xmlns:p14="http://schemas.microsoft.com/office/powerpoint/2010/main" val="3653820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30</a:t>
            </a:fld>
            <a:endParaRPr lang="en-US" dirty="0"/>
          </a:p>
        </p:txBody>
      </p:sp>
    </p:spTree>
    <p:extLst>
      <p:ext uri="{BB962C8B-B14F-4D97-AF65-F5344CB8AC3E}">
        <p14:creationId xmlns:p14="http://schemas.microsoft.com/office/powerpoint/2010/main" val="143862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3</a:t>
            </a:fld>
            <a:endParaRPr lang="en-US" dirty="0"/>
          </a:p>
        </p:txBody>
      </p:sp>
    </p:spTree>
    <p:extLst>
      <p:ext uri="{BB962C8B-B14F-4D97-AF65-F5344CB8AC3E}">
        <p14:creationId xmlns:p14="http://schemas.microsoft.com/office/powerpoint/2010/main" val="474845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E49B2-343A-267E-08B0-8628770C5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0066B-5B0A-5201-AC9B-9A4ED3854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74CF1-4FC3-2953-6453-48BFD0551D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CA9E89-C780-740B-8C8F-96008CB05A77}"/>
              </a:ext>
            </a:extLst>
          </p:cNvPr>
          <p:cNvSpPr>
            <a:spLocks noGrp="1"/>
          </p:cNvSpPr>
          <p:nvPr>
            <p:ph type="sldNum" sz="quarter" idx="10"/>
          </p:nvPr>
        </p:nvSpPr>
        <p:spPr/>
        <p:txBody>
          <a:bodyPr/>
          <a:lstStyle/>
          <a:p>
            <a:fld id="{72E217B9-F47D-4F0A-B5E3-EFD5D4B81395}" type="slidenum">
              <a:rPr lang="en-US" smtClean="0"/>
              <a:t>31</a:t>
            </a:fld>
            <a:endParaRPr lang="en-US" dirty="0"/>
          </a:p>
        </p:txBody>
      </p:sp>
    </p:spTree>
    <p:extLst>
      <p:ext uri="{BB962C8B-B14F-4D97-AF65-F5344CB8AC3E}">
        <p14:creationId xmlns:p14="http://schemas.microsoft.com/office/powerpoint/2010/main" val="915205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32</a:t>
            </a:fld>
            <a:endParaRPr lang="en-US" dirty="0"/>
          </a:p>
        </p:txBody>
      </p:sp>
    </p:spTree>
    <p:extLst>
      <p:ext uri="{BB962C8B-B14F-4D97-AF65-F5344CB8AC3E}">
        <p14:creationId xmlns:p14="http://schemas.microsoft.com/office/powerpoint/2010/main" val="3742300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633274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34</a:t>
            </a:fld>
            <a:endParaRPr lang="en-US" dirty="0"/>
          </a:p>
        </p:txBody>
      </p:sp>
    </p:spTree>
    <p:extLst>
      <p:ext uri="{BB962C8B-B14F-4D97-AF65-F5344CB8AC3E}">
        <p14:creationId xmlns:p14="http://schemas.microsoft.com/office/powerpoint/2010/main" val="1998156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35</a:t>
            </a:fld>
            <a:endParaRPr lang="en-US" dirty="0"/>
          </a:p>
        </p:txBody>
      </p:sp>
    </p:spTree>
    <p:extLst>
      <p:ext uri="{BB962C8B-B14F-4D97-AF65-F5344CB8AC3E}">
        <p14:creationId xmlns:p14="http://schemas.microsoft.com/office/powerpoint/2010/main" val="3021785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37</a:t>
            </a:fld>
            <a:endParaRPr lang="en-US" dirty="0"/>
          </a:p>
        </p:txBody>
      </p:sp>
    </p:spTree>
    <p:extLst>
      <p:ext uri="{BB962C8B-B14F-4D97-AF65-F5344CB8AC3E}">
        <p14:creationId xmlns:p14="http://schemas.microsoft.com/office/powerpoint/2010/main" val="1278026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38</a:t>
            </a:fld>
            <a:endParaRPr lang="en-US" dirty="0"/>
          </a:p>
        </p:txBody>
      </p:sp>
    </p:spTree>
    <p:extLst>
      <p:ext uri="{BB962C8B-B14F-4D97-AF65-F5344CB8AC3E}">
        <p14:creationId xmlns:p14="http://schemas.microsoft.com/office/powerpoint/2010/main" val="3396215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39</a:t>
            </a:fld>
            <a:endParaRPr lang="en-US" dirty="0"/>
          </a:p>
        </p:txBody>
      </p:sp>
    </p:spTree>
    <p:extLst>
      <p:ext uri="{BB962C8B-B14F-4D97-AF65-F5344CB8AC3E}">
        <p14:creationId xmlns:p14="http://schemas.microsoft.com/office/powerpoint/2010/main" val="3453853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40</a:t>
            </a:fld>
            <a:endParaRPr lang="en-US" dirty="0"/>
          </a:p>
        </p:txBody>
      </p:sp>
    </p:spTree>
    <p:extLst>
      <p:ext uri="{BB962C8B-B14F-4D97-AF65-F5344CB8AC3E}">
        <p14:creationId xmlns:p14="http://schemas.microsoft.com/office/powerpoint/2010/main" val="730942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41</a:t>
            </a:fld>
            <a:endParaRPr lang="en-US" dirty="0"/>
          </a:p>
        </p:txBody>
      </p:sp>
    </p:spTree>
    <p:extLst>
      <p:ext uri="{BB962C8B-B14F-4D97-AF65-F5344CB8AC3E}">
        <p14:creationId xmlns:p14="http://schemas.microsoft.com/office/powerpoint/2010/main" val="202343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5</a:t>
            </a:fld>
            <a:endParaRPr lang="en-US" dirty="0"/>
          </a:p>
        </p:txBody>
      </p:sp>
    </p:spTree>
    <p:extLst>
      <p:ext uri="{BB962C8B-B14F-4D97-AF65-F5344CB8AC3E}">
        <p14:creationId xmlns:p14="http://schemas.microsoft.com/office/powerpoint/2010/main" val="2105485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AAD009-EF3B-44C9-8D33-2C9DABEC586F}" type="slidenum">
              <a:rPr lang="hu-HU" smtClean="0"/>
              <a:pPr>
                <a:defRPr/>
              </a:pPr>
              <a:t>42</a:t>
            </a:fld>
            <a:endParaRPr lang="hu-HU"/>
          </a:p>
        </p:txBody>
      </p:sp>
    </p:spTree>
    <p:extLst>
      <p:ext uri="{BB962C8B-B14F-4D97-AF65-F5344CB8AC3E}">
        <p14:creationId xmlns:p14="http://schemas.microsoft.com/office/powerpoint/2010/main" val="658375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217B9-F47D-4F0A-B5E3-EFD5D4B81395}" type="slidenum">
              <a:rPr lang="en-US" smtClean="0"/>
              <a:t>43</a:t>
            </a:fld>
            <a:endParaRPr lang="en-US" dirty="0"/>
          </a:p>
        </p:txBody>
      </p:sp>
    </p:spTree>
    <p:extLst>
      <p:ext uri="{BB962C8B-B14F-4D97-AF65-F5344CB8AC3E}">
        <p14:creationId xmlns:p14="http://schemas.microsoft.com/office/powerpoint/2010/main" val="12538642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44</a:t>
            </a:fld>
            <a:endParaRPr lang="en-US" dirty="0"/>
          </a:p>
        </p:txBody>
      </p:sp>
    </p:spTree>
    <p:extLst>
      <p:ext uri="{BB962C8B-B14F-4D97-AF65-F5344CB8AC3E}">
        <p14:creationId xmlns:p14="http://schemas.microsoft.com/office/powerpoint/2010/main" val="4060421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t>45</a:t>
            </a:fld>
            <a:endParaRPr lang="en-US" dirty="0"/>
          </a:p>
        </p:txBody>
      </p:sp>
    </p:spTree>
    <p:extLst>
      <p:ext uri="{BB962C8B-B14F-4D97-AF65-F5344CB8AC3E}">
        <p14:creationId xmlns:p14="http://schemas.microsoft.com/office/powerpoint/2010/main" val="3911746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600110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3558558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746660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009540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8642900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6694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ACA94-191C-9838-9331-4A06E600E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92248-B83E-2046-4F4F-4C017A2B07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9A21D-A50F-8168-F654-2F275EC1BC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209D4B-429C-367C-72D3-945902DA88C0}"/>
              </a:ext>
            </a:extLst>
          </p:cNvPr>
          <p:cNvSpPr>
            <a:spLocks noGrp="1"/>
          </p:cNvSpPr>
          <p:nvPr>
            <p:ph type="sldNum" sz="quarter" idx="10"/>
          </p:nvPr>
        </p:nvSpPr>
        <p:spPr/>
        <p:txBody>
          <a:bodyPr/>
          <a:lstStyle/>
          <a:p>
            <a:fld id="{72E217B9-F47D-4F0A-B5E3-EFD5D4B81395}" type="slidenum">
              <a:rPr lang="en-US" smtClean="0"/>
              <a:t>6</a:t>
            </a:fld>
            <a:endParaRPr lang="en-US" dirty="0"/>
          </a:p>
        </p:txBody>
      </p:sp>
    </p:spTree>
    <p:extLst>
      <p:ext uri="{BB962C8B-B14F-4D97-AF65-F5344CB8AC3E}">
        <p14:creationId xmlns:p14="http://schemas.microsoft.com/office/powerpoint/2010/main" val="12448056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8570654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0609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217B9-F47D-4F0A-B5E3-EFD5D4B8139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46556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8</a:t>
            </a:fld>
            <a:endParaRPr lang="hu-HU"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dirty="0"/>
          </a:p>
        </p:txBody>
      </p:sp>
    </p:spTree>
    <p:extLst>
      <p:ext uri="{BB962C8B-B14F-4D97-AF65-F5344CB8AC3E}">
        <p14:creationId xmlns:p14="http://schemas.microsoft.com/office/powerpoint/2010/main" val="251685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861A5-D720-A78D-C733-C564F09A6B49}"/>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98F8FAD2-C2A0-9D77-0FA2-FD2C30A744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9</a:t>
            </a:fld>
            <a:endParaRPr lang="hu-HU" altLang="en-US"/>
          </a:p>
        </p:txBody>
      </p:sp>
      <p:sp>
        <p:nvSpPr>
          <p:cNvPr id="61443" name="Rectangle 2">
            <a:extLst>
              <a:ext uri="{FF2B5EF4-FFF2-40B4-BE49-F238E27FC236}">
                <a16:creationId xmlns:a16="http://schemas.microsoft.com/office/drawing/2014/main" id="{B2587661-0C9C-E935-020D-7718EB9DD0D5}"/>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1D0C9029-977F-42C7-EE58-2F0F88B28C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dirty="0"/>
          </a:p>
        </p:txBody>
      </p:sp>
    </p:spTree>
    <p:extLst>
      <p:ext uri="{BB962C8B-B14F-4D97-AF65-F5344CB8AC3E}">
        <p14:creationId xmlns:p14="http://schemas.microsoft.com/office/powerpoint/2010/main" val="880856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2A9C1-BD92-00CB-E636-279120D2737F}"/>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4966BD7C-696E-94A9-4C8C-56CE9CFFC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444" indent="-282095" eaLnBrk="0" hangingPunct="0">
              <a:spcBef>
                <a:spcPct val="30000"/>
              </a:spcBef>
              <a:defRPr sz="1200">
                <a:solidFill>
                  <a:schemeClr val="tx1"/>
                </a:solidFill>
                <a:latin typeface="Arial" charset="0"/>
              </a:defRPr>
            </a:lvl2pPr>
            <a:lvl3pPr marL="1128375" indent="-225674" eaLnBrk="0" hangingPunct="0">
              <a:spcBef>
                <a:spcPct val="30000"/>
              </a:spcBef>
              <a:defRPr sz="1200">
                <a:solidFill>
                  <a:schemeClr val="tx1"/>
                </a:solidFill>
                <a:latin typeface="Arial" charset="0"/>
              </a:defRPr>
            </a:lvl3pPr>
            <a:lvl4pPr marL="1579725" indent="-225674" eaLnBrk="0" hangingPunct="0">
              <a:spcBef>
                <a:spcPct val="30000"/>
              </a:spcBef>
              <a:defRPr sz="1200">
                <a:solidFill>
                  <a:schemeClr val="tx1"/>
                </a:solidFill>
                <a:latin typeface="Arial" charset="0"/>
              </a:defRPr>
            </a:lvl4pPr>
            <a:lvl5pPr marL="2031076" indent="-225674" eaLnBrk="0" hangingPunct="0">
              <a:spcBef>
                <a:spcPct val="30000"/>
              </a:spcBef>
              <a:defRPr sz="1200">
                <a:solidFill>
                  <a:schemeClr val="tx1"/>
                </a:solidFill>
                <a:latin typeface="Arial" charset="0"/>
              </a:defRPr>
            </a:lvl5pPr>
            <a:lvl6pPr marL="2482426" indent="-225674" eaLnBrk="0" fontAlgn="base" hangingPunct="0">
              <a:spcBef>
                <a:spcPct val="30000"/>
              </a:spcBef>
              <a:spcAft>
                <a:spcPct val="0"/>
              </a:spcAft>
              <a:defRPr sz="1200">
                <a:solidFill>
                  <a:schemeClr val="tx1"/>
                </a:solidFill>
                <a:latin typeface="Arial" charset="0"/>
              </a:defRPr>
            </a:lvl6pPr>
            <a:lvl7pPr marL="2933775" indent="-225674" eaLnBrk="0" fontAlgn="base" hangingPunct="0">
              <a:spcBef>
                <a:spcPct val="30000"/>
              </a:spcBef>
              <a:spcAft>
                <a:spcPct val="0"/>
              </a:spcAft>
              <a:defRPr sz="1200">
                <a:solidFill>
                  <a:schemeClr val="tx1"/>
                </a:solidFill>
                <a:latin typeface="Arial" charset="0"/>
              </a:defRPr>
            </a:lvl7pPr>
            <a:lvl8pPr marL="3385126" indent="-225674" eaLnBrk="0" fontAlgn="base" hangingPunct="0">
              <a:spcBef>
                <a:spcPct val="30000"/>
              </a:spcBef>
              <a:spcAft>
                <a:spcPct val="0"/>
              </a:spcAft>
              <a:defRPr sz="1200">
                <a:solidFill>
                  <a:schemeClr val="tx1"/>
                </a:solidFill>
                <a:latin typeface="Arial" charset="0"/>
              </a:defRPr>
            </a:lvl8pPr>
            <a:lvl9pPr marL="3836475" indent="-2256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6EA96C-F0C0-4711-AC79-F6639E29F6A7}" type="slidenum">
              <a:rPr lang="hu-HU" altLang="en-US" smtClean="0"/>
              <a:pPr eaLnBrk="1" hangingPunct="1">
                <a:spcBef>
                  <a:spcPct val="0"/>
                </a:spcBef>
              </a:pPr>
              <a:t>10</a:t>
            </a:fld>
            <a:endParaRPr lang="hu-HU" altLang="en-US"/>
          </a:p>
        </p:txBody>
      </p:sp>
      <p:sp>
        <p:nvSpPr>
          <p:cNvPr id="61443" name="Rectangle 2">
            <a:extLst>
              <a:ext uri="{FF2B5EF4-FFF2-40B4-BE49-F238E27FC236}">
                <a16:creationId xmlns:a16="http://schemas.microsoft.com/office/drawing/2014/main" id="{9EC43649-4F75-F9BB-EE03-2F33CCA44862}"/>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21D5CE83-EB43-94B3-76BC-6B0E8E4132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en-US" dirty="0"/>
          </a:p>
        </p:txBody>
      </p:sp>
    </p:spTree>
    <p:extLst>
      <p:ext uri="{BB962C8B-B14F-4D97-AF65-F5344CB8AC3E}">
        <p14:creationId xmlns:p14="http://schemas.microsoft.com/office/powerpoint/2010/main" val="3574619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2708" y="250095"/>
            <a:ext cx="8331200" cy="1781907"/>
          </a:xfrm>
        </p:spPr>
        <p:txBody>
          <a:bodyPr/>
          <a:lstStyle>
            <a:lvl1pPr algn="ctr">
              <a:defRPr baseline="0">
                <a:latin typeface="Cambria" panose="02040503050406030204" pitchFamily="18" charset="0"/>
              </a:defRPr>
            </a:lvl1pPr>
          </a:lstStyle>
          <a:p>
            <a:r>
              <a:rPr lang="en-US" dirty="0"/>
              <a:t>Department of Behavioral Health</a:t>
            </a:r>
          </a:p>
        </p:txBody>
      </p:sp>
      <p:sp>
        <p:nvSpPr>
          <p:cNvPr id="3" name="Subtitle 2"/>
          <p:cNvSpPr>
            <a:spLocks noGrp="1"/>
          </p:cNvSpPr>
          <p:nvPr>
            <p:ph type="subTitle" idx="1" hasCustomPrompt="1"/>
          </p:nvPr>
        </p:nvSpPr>
        <p:spPr>
          <a:xfrm>
            <a:off x="1230924" y="3820760"/>
            <a:ext cx="6400800" cy="1634163"/>
          </a:xfrm>
        </p:spPr>
        <p:txBody>
          <a:bodyPr/>
          <a:lstStyle>
            <a:lvl1pPr marL="0" indent="0" algn="ctr">
              <a:buNone/>
              <a:defRPr>
                <a:latin typeface="Cambria" panose="02040503050406030204" pitchFamily="18" charset="0"/>
              </a:defRPr>
            </a:lvl1pPr>
            <a:lvl2pPr marL="457092" indent="0" algn="ctr">
              <a:buNone/>
              <a:defRPr/>
            </a:lvl2pPr>
            <a:lvl3pPr marL="914186" indent="0" algn="ctr">
              <a:buNone/>
              <a:defRPr/>
            </a:lvl3pPr>
            <a:lvl4pPr marL="1371279" indent="0" algn="ctr">
              <a:buNone/>
              <a:defRPr/>
            </a:lvl4pPr>
            <a:lvl5pPr marL="1828373" indent="0" algn="ctr">
              <a:buNone/>
              <a:defRPr/>
            </a:lvl5pPr>
            <a:lvl6pPr marL="2285466" indent="0" algn="ctr">
              <a:buNone/>
              <a:defRPr/>
            </a:lvl6pPr>
            <a:lvl7pPr marL="2742558" indent="0" algn="ctr">
              <a:buNone/>
              <a:defRPr/>
            </a:lvl7pPr>
            <a:lvl8pPr marL="3199652" indent="0" algn="ctr">
              <a:buNone/>
              <a:defRPr/>
            </a:lvl8pPr>
            <a:lvl9pPr marL="3656744" indent="0" algn="ctr">
              <a:buNone/>
              <a:defRPr/>
            </a:lvl9pPr>
          </a:lstStyle>
          <a:p>
            <a:r>
              <a:rPr lang="en-US" dirty="0"/>
              <a:t>Title of Division/Area</a:t>
            </a:r>
          </a:p>
          <a:p>
            <a:r>
              <a:rPr lang="en-US" dirty="0"/>
              <a:t>Name of Presenter</a:t>
            </a:r>
          </a:p>
          <a:p>
            <a:r>
              <a:rPr lang="en-US" dirty="0"/>
              <a:t>Date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555" y="2094526"/>
            <a:ext cx="2813538" cy="1591156"/>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75875"/>
          <a:stretch/>
        </p:blipFill>
        <p:spPr>
          <a:xfrm>
            <a:off x="6051255" y="5520363"/>
            <a:ext cx="504092" cy="700118"/>
          </a:xfrm>
          <a:prstGeom prst="rect">
            <a:avLst/>
          </a:prstGeom>
        </p:spPr>
      </p:pic>
      <p:sp>
        <p:nvSpPr>
          <p:cNvPr id="5" name="TextBox 4"/>
          <p:cNvSpPr txBox="1"/>
          <p:nvPr userDrawn="1"/>
        </p:nvSpPr>
        <p:spPr>
          <a:xfrm>
            <a:off x="6471634" y="5454923"/>
            <a:ext cx="2672366" cy="830997"/>
          </a:xfrm>
          <a:prstGeom prst="rect">
            <a:avLst/>
          </a:prstGeom>
          <a:noFill/>
        </p:spPr>
        <p:txBody>
          <a:bodyPr wrap="square" rtlCol="0">
            <a:spAutoFit/>
          </a:bodyPr>
          <a:lstStyle/>
          <a:p>
            <a:r>
              <a:rPr lang="en-US" sz="1600" dirty="0"/>
              <a:t>GOVERNMENT OF THE DISTRICT</a:t>
            </a:r>
            <a:r>
              <a:rPr lang="en-US" sz="1600" baseline="0" dirty="0"/>
              <a:t> OF COLUMBIA</a:t>
            </a:r>
          </a:p>
          <a:p>
            <a:r>
              <a:rPr lang="en-US" sz="1600" b="1" baseline="0" dirty="0"/>
              <a:t>MURIEL  BOWSER, MAYOR</a:t>
            </a:r>
            <a:endParaRPr lang="en-US" sz="1600" b="1" dirty="0"/>
          </a:p>
        </p:txBody>
      </p:sp>
    </p:spTree>
    <p:extLst>
      <p:ext uri="{BB962C8B-B14F-4D97-AF65-F5344CB8AC3E}">
        <p14:creationId xmlns:p14="http://schemas.microsoft.com/office/powerpoint/2010/main" val="240759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5"/>
            <a:ext cx="8145887" cy="379290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8EAA164E-9776-4052-B6AD-22C50950C745}" type="slidenum">
              <a:rPr lang="en-US" smtClean="0"/>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1037" y="5633851"/>
            <a:ext cx="984063" cy="553991"/>
          </a:xfrm>
          <a:prstGeom prst="rect">
            <a:avLst/>
          </a:prstGeom>
        </p:spPr>
      </p:pic>
    </p:spTree>
    <p:extLst>
      <p:ext uri="{BB962C8B-B14F-4D97-AF65-F5344CB8AC3E}">
        <p14:creationId xmlns:p14="http://schemas.microsoft.com/office/powerpoint/2010/main" val="131878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530" y="274641"/>
            <a:ext cx="1938270" cy="525683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34096" y="274640"/>
            <a:ext cx="5742904" cy="5305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E9A04C84-34EC-4AFE-8930-C9793F0ABD90}" type="slidenum">
              <a:rPr lang="en-US" smtClean="0"/>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4220" y="5719126"/>
            <a:ext cx="818289" cy="460666"/>
          </a:xfrm>
          <a:prstGeom prst="rect">
            <a:avLst/>
          </a:prstGeom>
        </p:spPr>
      </p:pic>
    </p:spTree>
    <p:extLst>
      <p:ext uri="{BB962C8B-B14F-4D97-AF65-F5344CB8AC3E}">
        <p14:creationId xmlns:p14="http://schemas.microsoft.com/office/powerpoint/2010/main" val="169787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5"/>
            <a:ext cx="4038600" cy="3886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1333F40E-AD9F-4D32-A0D7-20331C7C42AD}"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0498" y="5744176"/>
            <a:ext cx="869219" cy="489338"/>
          </a:xfrm>
          <a:prstGeom prst="rect">
            <a:avLst/>
          </a:prstGeom>
        </p:spPr>
      </p:pic>
    </p:spTree>
    <p:extLst>
      <p:ext uri="{BB962C8B-B14F-4D97-AF65-F5344CB8AC3E}">
        <p14:creationId xmlns:p14="http://schemas.microsoft.com/office/powerpoint/2010/main" val="98521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5"/>
            <a:ext cx="7740203" cy="38861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62E25340-54C0-4D97-AA52-D61C6E857B51}"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8" y="5608727"/>
            <a:ext cx="1068586" cy="601574"/>
          </a:xfrm>
          <a:prstGeom prst="rect">
            <a:avLst/>
          </a:prstGeom>
        </p:spPr>
      </p:pic>
    </p:spTree>
    <p:extLst>
      <p:ext uri="{BB962C8B-B14F-4D97-AF65-F5344CB8AC3E}">
        <p14:creationId xmlns:p14="http://schemas.microsoft.com/office/powerpoint/2010/main" val="365806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566"/>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708978"/>
            <a:ext cx="7772400" cy="1500187"/>
          </a:xfr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dirty="0"/>
              <a:t>Click to edit Master text styles</a:t>
            </a:r>
          </a:p>
        </p:txBody>
      </p:sp>
      <p:sp>
        <p:nvSpPr>
          <p:cNvPr id="6"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E36CD349-5DD7-4433-A90C-D01BD3482C6A}" type="slidenum">
              <a:rPr lang="en-US" smtClean="0"/>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2300" y="5634507"/>
            <a:ext cx="972270" cy="547352"/>
          </a:xfrm>
          <a:prstGeom prst="rect">
            <a:avLst/>
          </a:prstGeom>
        </p:spPr>
      </p:pic>
    </p:spTree>
    <p:extLst>
      <p:ext uri="{BB962C8B-B14F-4D97-AF65-F5344CB8AC3E}">
        <p14:creationId xmlns:p14="http://schemas.microsoft.com/office/powerpoint/2010/main" val="347495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3922690" cy="39800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58EBCBB6-6101-435F-A5EB-89A828195421}"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7765" y="5580249"/>
            <a:ext cx="1053245" cy="592938"/>
          </a:xfrm>
          <a:prstGeom prst="rect">
            <a:avLst/>
          </a:prstGeom>
        </p:spPr>
      </p:pic>
    </p:spTree>
    <p:extLst>
      <p:ext uri="{BB962C8B-B14F-4D97-AF65-F5344CB8AC3E}">
        <p14:creationId xmlns:p14="http://schemas.microsoft.com/office/powerpoint/2010/main" val="27676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4053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53024E28-9D3B-4DC1-8142-8E4D8E45ECB7}" type="slidenum">
              <a:rPr lang="en-US" smtClean="0"/>
              <a:pPr>
                <a:defRPr/>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1" y="5645523"/>
            <a:ext cx="926411" cy="521535"/>
          </a:xfrm>
          <a:prstGeom prst="rect">
            <a:avLst/>
          </a:prstGeom>
        </p:spPr>
      </p:pic>
    </p:spTree>
    <p:extLst>
      <p:ext uri="{BB962C8B-B14F-4D97-AF65-F5344CB8AC3E}">
        <p14:creationId xmlns:p14="http://schemas.microsoft.com/office/powerpoint/2010/main" val="23137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532AB989-1A8A-4C96-B273-A5F2125757A5}"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0135" y="5602309"/>
            <a:ext cx="1006480" cy="566611"/>
          </a:xfrm>
          <a:prstGeom prst="rect">
            <a:avLst/>
          </a:prstGeom>
        </p:spPr>
      </p:pic>
    </p:spTree>
    <p:extLst>
      <p:ext uri="{BB962C8B-B14F-4D97-AF65-F5344CB8AC3E}">
        <p14:creationId xmlns:p14="http://schemas.microsoft.com/office/powerpoint/2010/main" val="283797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12055D5D-1616-41D2-A810-F138318299A1}" type="slidenum">
              <a:rPr lang="en-US" smtClean="0"/>
              <a:pPr>
                <a:defRPr/>
              </a:pPr>
              <a:t>‹#›</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28" y="5590795"/>
            <a:ext cx="958305" cy="539490"/>
          </a:xfrm>
          <a:prstGeom prst="rect">
            <a:avLst/>
          </a:prstGeom>
        </p:spPr>
      </p:pic>
    </p:spTree>
    <p:extLst>
      <p:ext uri="{BB962C8B-B14F-4D97-AF65-F5344CB8AC3E}">
        <p14:creationId xmlns:p14="http://schemas.microsoft.com/office/powerpoint/2010/main" val="180777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073113" cy="52133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323F4F99-07DE-4F12-A405-A74050CC805E}"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8841" y="5660264"/>
            <a:ext cx="926411" cy="521535"/>
          </a:xfrm>
          <a:prstGeom prst="rect">
            <a:avLst/>
          </a:prstGeom>
        </p:spPr>
      </p:pic>
    </p:spTree>
    <p:extLst>
      <p:ext uri="{BB962C8B-B14F-4D97-AF65-F5344CB8AC3E}">
        <p14:creationId xmlns:p14="http://schemas.microsoft.com/office/powerpoint/2010/main" val="69851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5921" y="4617059"/>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05921" y="402431"/>
            <a:ext cx="5486400" cy="4114800"/>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endParaRPr lang="en-US" noProof="0" dirty="0"/>
          </a:p>
        </p:txBody>
      </p:sp>
      <p:sp>
        <p:nvSpPr>
          <p:cNvPr id="4" name="Text Placeholder 3"/>
          <p:cNvSpPr>
            <a:spLocks noGrp="1"/>
          </p:cNvSpPr>
          <p:nvPr>
            <p:ph type="body" sz="half" idx="2"/>
          </p:nvPr>
        </p:nvSpPr>
        <p:spPr>
          <a:xfrm>
            <a:off x="1405921" y="5283625"/>
            <a:ext cx="5486400" cy="804862"/>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a:t>Click to edit Master text styles</a:t>
            </a:r>
          </a:p>
        </p:txBody>
      </p:sp>
      <p:sp>
        <p:nvSpPr>
          <p:cNvPr id="7" name="Slide Number Placeholder 6"/>
          <p:cNvSpPr>
            <a:spLocks noGrp="1" noChangeArrowheads="1"/>
          </p:cNvSpPr>
          <p:nvPr>
            <p:ph type="sldNum" sz="quarter" idx="12"/>
          </p:nvPr>
        </p:nvSpPr>
        <p:spPr>
          <a:xfrm>
            <a:off x="7690339" y="6491290"/>
            <a:ext cx="1289539" cy="337651"/>
          </a:xfrm>
          <a:prstGeom prst="rect">
            <a:avLst/>
          </a:prstGeom>
          <a:ln/>
        </p:spPr>
        <p:txBody>
          <a:bodyPr/>
          <a:lstStyle>
            <a:lvl1pPr>
              <a:defRPr>
                <a:solidFill>
                  <a:schemeClr val="bg1"/>
                </a:solidFill>
              </a:defRPr>
            </a:lvl1pPr>
          </a:lstStyle>
          <a:p>
            <a:pPr>
              <a:defRPr/>
            </a:pPr>
            <a:fld id="{9256BE08-5050-4F4B-94AC-754A4A9BC2AD}" type="slidenum">
              <a:rPr lang="en-US" smtClean="0"/>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4901" y="5657751"/>
            <a:ext cx="765122" cy="430735"/>
          </a:xfrm>
          <a:prstGeom prst="rect">
            <a:avLst/>
          </a:prstGeom>
        </p:spPr>
      </p:pic>
    </p:spTree>
    <p:extLst>
      <p:ext uri="{BB962C8B-B14F-4D97-AF65-F5344CB8AC3E}">
        <p14:creationId xmlns:p14="http://schemas.microsoft.com/office/powerpoint/2010/main" val="40534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0" y="63246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p>
            <a:pPr fontAlgn="base">
              <a:spcBef>
                <a:spcPct val="0"/>
              </a:spcBef>
              <a:spcAft>
                <a:spcPct val="0"/>
              </a:spcAft>
            </a:pPr>
            <a:endParaRPr lang="en-US" dirty="0">
              <a:solidFill>
                <a:srgbClr val="000000"/>
              </a:solidFill>
              <a:latin typeface="Arial" charset="0"/>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2" name="Text Box 8"/>
          <p:cNvSpPr txBox="1">
            <a:spLocks noChangeArrowheads="1"/>
          </p:cNvSpPr>
          <p:nvPr userDrawn="1"/>
        </p:nvSpPr>
        <p:spPr bwMode="auto">
          <a:xfrm>
            <a:off x="0" y="6491288"/>
            <a:ext cx="914400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dirty="0">
              <a:solidFill>
                <a:srgbClr val="000000"/>
              </a:solidFill>
            </a:endParaRPr>
          </a:p>
        </p:txBody>
      </p:sp>
      <p:sp>
        <p:nvSpPr>
          <p:cNvPr id="11" name="Rectangle 5"/>
          <p:cNvSpPr txBox="1">
            <a:spLocks noChangeArrowheads="1"/>
          </p:cNvSpPr>
          <p:nvPr userDrawn="1"/>
        </p:nvSpPr>
        <p:spPr>
          <a:xfrm>
            <a:off x="1447800" y="6448429"/>
            <a:ext cx="6019800" cy="409575"/>
          </a:xfrm>
          <a:prstGeom prst="rect">
            <a:avLst/>
          </a:prstGeom>
          <a:ln/>
        </p:spPr>
        <p:txBody>
          <a:bodyPr lIns="91418" tIns="45709" rIns="91418" bIns="45709"/>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srgbClr val="FFFFFF"/>
                </a:solidFill>
              </a:rPr>
              <a:t>District of Columbia Department of Behavioral Health</a:t>
            </a:r>
          </a:p>
        </p:txBody>
      </p:sp>
      <p:sp>
        <p:nvSpPr>
          <p:cNvPr id="10" name="Rectangle 6"/>
          <p:cNvSpPr>
            <a:spLocks noGrp="1" noChangeArrowheads="1"/>
          </p:cNvSpPr>
          <p:nvPr>
            <p:ph type="sldNum" sz="quarter" idx="4"/>
          </p:nvPr>
        </p:nvSpPr>
        <p:spPr>
          <a:xfrm>
            <a:off x="7690339" y="6491290"/>
            <a:ext cx="1289539" cy="337651"/>
          </a:xfrm>
          <a:prstGeom prst="rect">
            <a:avLst/>
          </a:prstGeom>
          <a:ln/>
        </p:spPr>
        <p:txBody>
          <a:bodyPr lIns="91418" tIns="45709" rIns="91418" bIns="45709"/>
          <a:lstStyle>
            <a:lvl1pPr>
              <a:defRPr>
                <a:solidFill>
                  <a:schemeClr val="bg1"/>
                </a:solidFill>
              </a:defRPr>
            </a:lvl1pPr>
          </a:lstStyle>
          <a:p>
            <a:pPr>
              <a:defRPr/>
            </a:pPr>
            <a:fld id="{58EBCBB6-6101-435F-A5EB-89A828195421}" type="slidenum">
              <a:rPr lang="en-US" smtClean="0"/>
              <a:pPr>
                <a:defRPr/>
              </a:pPr>
              <a:t>‹#›</a:t>
            </a:fld>
            <a:endParaRPr lang="en-US" dirty="0"/>
          </a:p>
        </p:txBody>
      </p:sp>
    </p:spTree>
    <p:extLst>
      <p:ext uri="{BB962C8B-B14F-4D97-AF65-F5344CB8AC3E}">
        <p14:creationId xmlns:p14="http://schemas.microsoft.com/office/powerpoint/2010/main" val="4136304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092" algn="ctr" rtl="0" fontAlgn="base">
        <a:spcBef>
          <a:spcPct val="0"/>
        </a:spcBef>
        <a:spcAft>
          <a:spcPct val="0"/>
        </a:spcAft>
        <a:defRPr sz="4400">
          <a:solidFill>
            <a:schemeClr val="tx2"/>
          </a:solidFill>
          <a:latin typeface="Century Gothic" pitchFamily="34" charset="0"/>
        </a:defRPr>
      </a:lvl6pPr>
      <a:lvl7pPr marL="914186" algn="ctr" rtl="0" fontAlgn="base">
        <a:spcBef>
          <a:spcPct val="0"/>
        </a:spcBef>
        <a:spcAft>
          <a:spcPct val="0"/>
        </a:spcAft>
        <a:defRPr sz="4400">
          <a:solidFill>
            <a:schemeClr val="tx2"/>
          </a:solidFill>
          <a:latin typeface="Century Gothic" pitchFamily="34" charset="0"/>
        </a:defRPr>
      </a:lvl7pPr>
      <a:lvl8pPr marL="1371279" algn="ctr" rtl="0" fontAlgn="base">
        <a:spcBef>
          <a:spcPct val="0"/>
        </a:spcBef>
        <a:spcAft>
          <a:spcPct val="0"/>
        </a:spcAft>
        <a:defRPr sz="4400">
          <a:solidFill>
            <a:schemeClr val="tx2"/>
          </a:solidFill>
          <a:latin typeface="Century Gothic" pitchFamily="34" charset="0"/>
        </a:defRPr>
      </a:lvl8pPr>
      <a:lvl9pPr marL="1828373" algn="ctr" rtl="0" fontAlgn="base">
        <a:spcBef>
          <a:spcPct val="0"/>
        </a:spcBef>
        <a:spcAft>
          <a:spcPct val="0"/>
        </a:spcAft>
        <a:defRPr sz="4400">
          <a:solidFill>
            <a:schemeClr val="tx2"/>
          </a:solidFill>
          <a:latin typeface="Century Gothic" pitchFamily="34" charset="0"/>
        </a:defRPr>
      </a:lvl9pPr>
    </p:titleStyle>
    <p:body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hyperlink" Target="https://cfo.dc.gov/page/supplier-porta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sam.gov/"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mailto:DBH.Grants@dc.gov"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DBH.Grants@dc.gov"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communityaffairs.dc.gov/content/community-grant-program#4"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mailto:DBH.Grants@dc.gov" TargetMode="External"/><Relationship Id="rId4" Type="http://schemas.openxmlformats.org/officeDocument/2006/relationships/hyperlink" Target="https://dbh.dc.gov/page/request-applications-01"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charneta.scott@dc.gov"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mailto:renee.evans@dc.gov" TargetMode="External"/><Relationship Id="rId4" Type="http://schemas.openxmlformats.org/officeDocument/2006/relationships/hyperlink" Target="mailto:tywana.reed@dc.gov"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143" y="163502"/>
            <a:ext cx="7772400" cy="1817698"/>
          </a:xfrm>
        </p:spPr>
        <p:txBody>
          <a:bodyPr/>
          <a:lstStyle/>
          <a:p>
            <a:pPr eaLnBrk="1" hangingPunct="1">
              <a:spcAft>
                <a:spcPct val="15000"/>
              </a:spcAft>
            </a:pPr>
            <a:r>
              <a:rPr lang="en-US" altLang="en-US" sz="2400" b="1" dirty="0">
                <a:solidFill>
                  <a:schemeClr val="tx1"/>
                </a:solidFill>
                <a:latin typeface="Aptos" panose="020B0004020202020204" pitchFamily="34" charset="0"/>
                <a:cs typeface="Calibri" panose="020F0502020204030204" pitchFamily="34" charset="0"/>
              </a:rPr>
              <a:t>District of Columbia </a:t>
            </a:r>
            <a:br>
              <a:rPr lang="en-US" altLang="en-US" sz="2400" b="1" dirty="0">
                <a:solidFill>
                  <a:schemeClr val="tx1"/>
                </a:solidFill>
                <a:latin typeface="Aptos" panose="020B0004020202020204" pitchFamily="34" charset="0"/>
                <a:cs typeface="Calibri" panose="020F0502020204030204" pitchFamily="34" charset="0"/>
              </a:rPr>
            </a:br>
            <a:r>
              <a:rPr lang="en-US" altLang="en-US" sz="2400" b="1" dirty="0">
                <a:solidFill>
                  <a:schemeClr val="tx1"/>
                </a:solidFill>
                <a:latin typeface="Aptos" panose="020B0004020202020204" pitchFamily="34" charset="0"/>
                <a:cs typeface="Calibri" panose="020F0502020204030204" pitchFamily="34" charset="0"/>
              </a:rPr>
              <a:t>Department of Behavioral Health (DBH)</a:t>
            </a:r>
            <a:br>
              <a:rPr lang="en-US" altLang="en-US" sz="2400" b="1" dirty="0">
                <a:solidFill>
                  <a:schemeClr val="tx1"/>
                </a:solidFill>
                <a:latin typeface="Aptos" panose="020B0004020202020204" pitchFamily="34" charset="0"/>
                <a:cs typeface="Calibri" panose="020F0502020204030204" pitchFamily="34" charset="0"/>
              </a:rPr>
            </a:br>
            <a:br>
              <a:rPr lang="en-US" altLang="en-US" sz="2400" dirty="0">
                <a:solidFill>
                  <a:schemeClr val="tx1"/>
                </a:solidFill>
                <a:latin typeface="Aptos" panose="020B0004020202020204" pitchFamily="34" charset="0"/>
                <a:cs typeface="Calibri" panose="020F0502020204030204" pitchFamily="34" charset="0"/>
              </a:rPr>
            </a:br>
            <a:r>
              <a:rPr lang="en-US" altLang="en-US" sz="2400" b="1" dirty="0">
                <a:solidFill>
                  <a:schemeClr val="tx1"/>
                </a:solidFill>
                <a:latin typeface="Aptos" panose="020B0004020202020204" pitchFamily="34" charset="0"/>
                <a:cs typeface="Calibri" panose="020F0502020204030204" pitchFamily="34" charset="0"/>
              </a:rPr>
              <a:t>Pre-Application Conference</a:t>
            </a:r>
          </a:p>
        </p:txBody>
      </p:sp>
      <p:sp>
        <p:nvSpPr>
          <p:cNvPr id="3" name="Subtitle 2"/>
          <p:cNvSpPr>
            <a:spLocks noGrp="1"/>
          </p:cNvSpPr>
          <p:nvPr>
            <p:ph type="subTitle" idx="1"/>
          </p:nvPr>
        </p:nvSpPr>
        <p:spPr>
          <a:xfrm>
            <a:off x="295158" y="4049565"/>
            <a:ext cx="8731078" cy="695618"/>
          </a:xfrm>
        </p:spPr>
        <p:txBody>
          <a:bodyPr/>
          <a:lstStyle/>
          <a:p>
            <a:r>
              <a:rPr lang="en-US" altLang="en-US" sz="2400" b="1" dirty="0">
                <a:latin typeface="Aptos" panose="020B0004020202020204" pitchFamily="34" charset="0"/>
                <a:cs typeface="Calibri" panose="020F0502020204030204" pitchFamily="34" charset="0"/>
              </a:rPr>
              <a:t>Tuesday, December 9, 2025 | 12:00 p.m. - 1:00 p.m.</a:t>
            </a:r>
          </a:p>
          <a:p>
            <a:endParaRPr lang="en-US" altLang="en-US" sz="2400" b="1" dirty="0">
              <a:cs typeface="Calibri" panose="020F0502020204030204" pitchFamily="34" charset="0"/>
            </a:endParaRPr>
          </a:p>
          <a:p>
            <a:pPr algn="r">
              <a:spcBef>
                <a:spcPts val="0"/>
              </a:spcBef>
            </a:pPr>
            <a:endParaRPr lang="en-US" altLang="en-US" sz="1400" dirty="0">
              <a:ea typeface="Cambria" panose="02040503050406030204" pitchFamily="18" charset="0"/>
            </a:endParaRPr>
          </a:p>
          <a:p>
            <a:pPr algn="r">
              <a:spcBef>
                <a:spcPts val="0"/>
              </a:spcBef>
            </a:pPr>
            <a:endParaRPr lang="en-US" altLang="en-US" sz="1400" dirty="0"/>
          </a:p>
          <a:p>
            <a:pPr algn="r">
              <a:spcBef>
                <a:spcPts val="0"/>
              </a:spcBef>
            </a:pPr>
            <a:endParaRPr lang="en-US" altLang="en-US" sz="1400" dirty="0"/>
          </a:p>
          <a:p>
            <a:pPr algn="r">
              <a:spcBef>
                <a:spcPts val="0"/>
              </a:spcBef>
            </a:pPr>
            <a:endParaRPr lang="en-US" altLang="en-US" sz="1600" dirty="0"/>
          </a:p>
          <a:p>
            <a:pPr algn="l">
              <a:spcBef>
                <a:spcPts val="0"/>
              </a:spcBef>
            </a:pPr>
            <a:endParaRPr lang="en-US" altLang="en-US" sz="2600" b="1" dirty="0"/>
          </a:p>
          <a:p>
            <a:pPr algn="l">
              <a:spcBef>
                <a:spcPts val="0"/>
              </a:spcBef>
            </a:pPr>
            <a:endParaRPr lang="en-US" altLang="en-US" sz="2600" b="1" dirty="0"/>
          </a:p>
        </p:txBody>
      </p:sp>
      <p:sp>
        <p:nvSpPr>
          <p:cNvPr id="8" name="Line 4"/>
          <p:cNvSpPr>
            <a:spLocks noChangeShapeType="1"/>
          </p:cNvSpPr>
          <p:nvPr/>
        </p:nvSpPr>
        <p:spPr bwMode="auto">
          <a:xfrm flipH="1">
            <a:off x="1066800" y="1288325"/>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34591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684F5-6CE2-1C07-CE31-A7F9E55156C6}"/>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3ED3C9B3-07A4-5E31-17EE-FFBE8A0085C8}"/>
              </a:ext>
            </a:extLst>
          </p:cNvPr>
          <p:cNvSpPr>
            <a:spLocks noGrp="1" noChangeArrowheads="1"/>
          </p:cNvSpPr>
          <p:nvPr>
            <p:ph type="title"/>
          </p:nvPr>
        </p:nvSpPr>
        <p:spPr>
          <a:xfrm>
            <a:off x="457200" y="-212942"/>
            <a:ext cx="8229600" cy="1143000"/>
          </a:xfrm>
        </p:spPr>
        <p:txBody>
          <a:bodyPr/>
          <a:lstStyle/>
          <a:p>
            <a:pPr eaLnBrk="1" hangingPunct="1"/>
            <a:r>
              <a:rPr lang="en-US" altLang="en-US" sz="2000" b="1" dirty="0">
                <a:latin typeface="Aptos" panose="020B0004020202020204" pitchFamily="34" charset="0"/>
              </a:rPr>
              <a:t>Eligibility and Experience Performance Criteria continued (pg. 14)</a:t>
            </a:r>
            <a:endParaRPr lang="en-US" altLang="en-US" sz="2000" dirty="0">
              <a:latin typeface="Aptos" panose="020B0004020202020204" pitchFamily="34" charset="0"/>
            </a:endParaRPr>
          </a:p>
        </p:txBody>
      </p:sp>
      <p:sp>
        <p:nvSpPr>
          <p:cNvPr id="6148" name="Line 4">
            <a:extLst>
              <a:ext uri="{FF2B5EF4-FFF2-40B4-BE49-F238E27FC236}">
                <a16:creationId xmlns:a16="http://schemas.microsoft.com/office/drawing/2014/main" id="{2FE38020-5891-6150-D951-07AA9BF2692A}"/>
              </a:ext>
            </a:extLst>
          </p:cNvPr>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a:extLst>
              <a:ext uri="{FF2B5EF4-FFF2-40B4-BE49-F238E27FC236}">
                <a16:creationId xmlns:a16="http://schemas.microsoft.com/office/drawing/2014/main" id="{C95FDCD2-8441-BFE6-EF78-3B71C958EFBB}"/>
              </a:ext>
            </a:extLst>
          </p:cNvPr>
          <p:cNvSpPr>
            <a:spLocks noGrp="1"/>
          </p:cNvSpPr>
          <p:nvPr>
            <p:ph type="sldNum" sz="quarter" idx="12"/>
          </p:nvPr>
        </p:nvSpPr>
        <p:spPr/>
        <p:txBody>
          <a:bodyPr/>
          <a:lstStyle/>
          <a:p>
            <a:pPr>
              <a:defRPr/>
            </a:pPr>
            <a:fld id="{4537384E-86E4-45D8-B313-D6638C7ED0DF}" type="slidenum">
              <a:rPr lang="en-US" smtClean="0"/>
              <a:pPr>
                <a:defRPr/>
              </a:pPr>
              <a:t>10</a:t>
            </a:fld>
            <a:endParaRPr lang="en-US" dirty="0"/>
          </a:p>
        </p:txBody>
      </p:sp>
      <p:sp>
        <p:nvSpPr>
          <p:cNvPr id="3" name="TextBox 2">
            <a:extLst>
              <a:ext uri="{FF2B5EF4-FFF2-40B4-BE49-F238E27FC236}">
                <a16:creationId xmlns:a16="http://schemas.microsoft.com/office/drawing/2014/main" id="{417A2388-58A5-5863-6105-88902C0E9816}"/>
              </a:ext>
            </a:extLst>
          </p:cNvPr>
          <p:cNvSpPr txBox="1"/>
          <p:nvPr/>
        </p:nvSpPr>
        <p:spPr>
          <a:xfrm>
            <a:off x="1066800" y="1157963"/>
            <a:ext cx="7086600" cy="5355312"/>
          </a:xfrm>
          <a:prstGeom prst="rect">
            <a:avLst/>
          </a:prstGeom>
          <a:noFill/>
        </p:spPr>
        <p:txBody>
          <a:bodyPr wrap="square">
            <a:spAutoFit/>
          </a:bodyPr>
          <a:lstStyle/>
          <a:p>
            <a:r>
              <a:rPr lang="en-US" dirty="0">
                <a:latin typeface="Aptos" panose="020B0004020202020204" pitchFamily="34" charset="0"/>
              </a:rPr>
              <a:t>Eligible and experience entities who who can apply for grant funds under this RFA include:</a:t>
            </a:r>
          </a:p>
          <a:p>
            <a:endParaRPr lang="en-US" dirty="0">
              <a:latin typeface="Aptos" panose="020B0004020202020204" pitchFamily="34" charset="0"/>
            </a:endParaRPr>
          </a:p>
          <a:p>
            <a:pPr marL="342900" lvl="0" indent="-342900">
              <a:buFont typeface="+mj-lt"/>
              <a:buAutoNum type="arabicPeriod" startAt="9"/>
            </a:pPr>
            <a:r>
              <a:rPr lang="en-US" dirty="0">
                <a:latin typeface="Aptos" panose="020B0004020202020204" pitchFamily="34" charset="0"/>
              </a:rPr>
              <a:t>Have demonstrated capacity to quickly recruit and hire staff who have the skills  to provide culturally and linguistically responsive services to students and their families.</a:t>
            </a:r>
          </a:p>
          <a:p>
            <a:pPr marL="342900" lvl="0" indent="-342900">
              <a:buFont typeface="+mj-lt"/>
              <a:buAutoNum type="arabicPeriod" startAt="9"/>
            </a:pPr>
            <a:r>
              <a:rPr lang="en-US" dirty="0">
                <a:latin typeface="Aptos" panose="020B0004020202020204" pitchFamily="34" charset="0"/>
              </a:rPr>
              <a:t>Have demonstrated experience complying with established outcome measures.</a:t>
            </a:r>
          </a:p>
          <a:p>
            <a:pPr marL="342900" lvl="0" indent="-342900">
              <a:buFont typeface="+mj-lt"/>
              <a:buAutoNum type="arabicPeriod" startAt="9"/>
            </a:pPr>
            <a:r>
              <a:rPr lang="en-US" dirty="0">
                <a:latin typeface="Aptos" panose="020B0004020202020204" pitchFamily="34" charset="0"/>
              </a:rPr>
              <a:t>Have the resources and skills to provide supervision for clinical staff consistent with the requirements of the relevant licensing board.</a:t>
            </a:r>
          </a:p>
          <a:p>
            <a:pPr marL="342900" lvl="0" indent="-342900">
              <a:buFont typeface="+mj-lt"/>
              <a:buAutoNum type="arabicPeriod" startAt="9"/>
            </a:pPr>
            <a:r>
              <a:rPr lang="en-US" dirty="0">
                <a:latin typeface="Aptos" panose="020B0004020202020204" pitchFamily="34" charset="0"/>
              </a:rPr>
              <a:t>Demonstrate the capacity to supervise the school behavioral health telehealth treatment services.</a:t>
            </a:r>
          </a:p>
          <a:p>
            <a:pPr marL="342900" lvl="0" indent="-342900">
              <a:buFont typeface="+mj-lt"/>
              <a:buAutoNum type="arabicPeriod" startAt="9"/>
            </a:pPr>
            <a:r>
              <a:rPr lang="en-US" dirty="0">
                <a:latin typeface="Aptos" panose="020B0004020202020204" pitchFamily="34" charset="0"/>
              </a:rPr>
              <a:t>Have demonstrated adherence to all Grantee reporting requirements and deadlines.</a:t>
            </a:r>
          </a:p>
          <a:p>
            <a:pPr marL="342900" lvl="0" indent="-342900">
              <a:buFont typeface="+mj-lt"/>
              <a:buAutoNum type="arabicPeriod" startAt="9"/>
            </a:pPr>
            <a:r>
              <a:rPr lang="en-US" dirty="0">
                <a:latin typeface="Aptos" panose="020B0004020202020204" pitchFamily="34" charset="0"/>
              </a:rPr>
              <a:t>Have at least five years of experience establishing and utilizing crisis protocols to coordinate crisis intervention services as needed for students.</a:t>
            </a:r>
          </a:p>
          <a:p>
            <a:endParaRPr lang="en-US" dirty="0">
              <a:latin typeface="Aptos" panose="020B0004020202020204" pitchFamily="34" charset="0"/>
            </a:endParaRPr>
          </a:p>
        </p:txBody>
      </p:sp>
    </p:spTree>
    <p:extLst>
      <p:ext uri="{BB962C8B-B14F-4D97-AF65-F5344CB8AC3E}">
        <p14:creationId xmlns:p14="http://schemas.microsoft.com/office/powerpoint/2010/main" val="204939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89620" y="-235660"/>
            <a:ext cx="8229600" cy="1143000"/>
          </a:xfrm>
        </p:spPr>
        <p:txBody>
          <a:bodyPr/>
          <a:lstStyle/>
          <a:p>
            <a:br>
              <a:rPr lang="en-US" altLang="en-US" sz="2400" b="1" dirty="0">
                <a:latin typeface="Aptos" panose="020B0004020202020204" pitchFamily="34" charset="0"/>
              </a:rPr>
            </a:br>
            <a:r>
              <a:rPr lang="en-US" altLang="en-US" sz="2400" b="1" dirty="0">
                <a:latin typeface="Aptos" panose="020B0004020202020204" pitchFamily="34" charset="0"/>
              </a:rPr>
              <a:t>Target Population (pg. 15)</a:t>
            </a:r>
            <a:endParaRPr lang="en-US" altLang="en-US" sz="2400" dirty="0">
              <a:latin typeface="Aptos" panose="020B0004020202020204" pitchFamily="34" charset="0"/>
            </a:endParaRPr>
          </a:p>
        </p:txBody>
      </p:sp>
      <p:sp>
        <p:nvSpPr>
          <p:cNvPr id="22532"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11</a:t>
            </a:fld>
            <a:endParaRPr lang="en-US" dirty="0"/>
          </a:p>
        </p:txBody>
      </p:sp>
      <p:sp>
        <p:nvSpPr>
          <p:cNvPr id="3" name="TextBox 2">
            <a:extLst>
              <a:ext uri="{FF2B5EF4-FFF2-40B4-BE49-F238E27FC236}">
                <a16:creationId xmlns:a16="http://schemas.microsoft.com/office/drawing/2014/main" id="{E47AF942-60CA-05DD-F117-EB21A5B621D7}"/>
              </a:ext>
            </a:extLst>
          </p:cNvPr>
          <p:cNvSpPr txBox="1"/>
          <p:nvPr/>
        </p:nvSpPr>
        <p:spPr>
          <a:xfrm>
            <a:off x="1066800" y="1176912"/>
            <a:ext cx="7086600" cy="1754326"/>
          </a:xfrm>
          <a:prstGeom prst="rect">
            <a:avLst/>
          </a:prstGeom>
          <a:noFill/>
        </p:spPr>
        <p:txBody>
          <a:bodyPr wrap="square">
            <a:spAutoFit/>
          </a:bodyPr>
          <a:lstStyle/>
          <a:p>
            <a:pPr marL="285750" indent="-285750">
              <a:buFont typeface="Wingdings" panose="05000000000000000000" pitchFamily="2" charset="2"/>
              <a:buChar char="q"/>
            </a:pPr>
            <a:r>
              <a:rPr lang="en-US" dirty="0">
                <a:latin typeface="Aptos" panose="020B0004020202020204" pitchFamily="34" charset="0"/>
              </a:rPr>
              <a:t>The target populations are high school, adult learners, and on-line school students who attend DC Public and Public Charter schools that do not have a current DBH-funded clinician placement, and the students attend a school that is eligible to participate in a pilot program for the implementation of school behavioral health telehealth services.</a:t>
            </a:r>
          </a:p>
        </p:txBody>
      </p:sp>
    </p:spTree>
    <p:extLst>
      <p:ext uri="{BB962C8B-B14F-4D97-AF65-F5344CB8AC3E}">
        <p14:creationId xmlns:p14="http://schemas.microsoft.com/office/powerpoint/2010/main" val="1070370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12942"/>
            <a:ext cx="8229600" cy="1143000"/>
          </a:xfrm>
        </p:spPr>
        <p:txBody>
          <a:bodyPr/>
          <a:lstStyle/>
          <a:p>
            <a:br>
              <a:rPr lang="en-US" altLang="en-US" sz="2400" b="1" dirty="0">
                <a:latin typeface="Aptos" panose="020B0004020202020204" pitchFamily="34" charset="0"/>
              </a:rPr>
            </a:br>
            <a:r>
              <a:rPr lang="en-US" altLang="en-US" sz="2400" b="1" dirty="0">
                <a:latin typeface="Aptos" panose="020B0004020202020204" pitchFamily="34" charset="0"/>
              </a:rPr>
              <a:t>Location  of Services (pg. 15)</a:t>
            </a:r>
          </a:p>
        </p:txBody>
      </p:sp>
      <p:sp>
        <p:nvSpPr>
          <p:cNvPr id="23556" name="Line 4"/>
          <p:cNvSpPr>
            <a:spLocks noChangeShapeType="1"/>
          </p:cNvSpPr>
          <p:nvPr/>
        </p:nvSpPr>
        <p:spPr bwMode="auto">
          <a:xfrm flipH="1">
            <a:off x="1028700" y="84623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12</a:t>
            </a:fld>
            <a:endParaRPr lang="en-US" dirty="0"/>
          </a:p>
        </p:txBody>
      </p:sp>
      <p:sp>
        <p:nvSpPr>
          <p:cNvPr id="3" name="TextBox 2">
            <a:extLst>
              <a:ext uri="{FF2B5EF4-FFF2-40B4-BE49-F238E27FC236}">
                <a16:creationId xmlns:a16="http://schemas.microsoft.com/office/drawing/2014/main" id="{62EC732F-4A2C-9330-AE5E-745919779E7A}"/>
              </a:ext>
            </a:extLst>
          </p:cNvPr>
          <p:cNvSpPr txBox="1"/>
          <p:nvPr/>
        </p:nvSpPr>
        <p:spPr>
          <a:xfrm>
            <a:off x="1066800" y="1562937"/>
            <a:ext cx="7086600" cy="2031325"/>
          </a:xfrm>
          <a:prstGeom prst="rect">
            <a:avLst/>
          </a:prstGeom>
          <a:noFill/>
        </p:spPr>
        <p:txBody>
          <a:bodyPr wrap="square">
            <a:spAutoFit/>
          </a:bodyPr>
          <a:lstStyle/>
          <a:p>
            <a:r>
              <a:rPr lang="en-US" dirty="0">
                <a:latin typeface="Aptos" panose="020B0004020202020204" pitchFamily="34" charset="0"/>
              </a:rPr>
              <a:t>In accordance with telehealth laws and pursuant to D.C. Official Code § 3–1201.05, clinicians must be licensed in the state where the student is physically located during the session.  It is preferred that  the Grantee or the designated representative has  flexibility for in-person participation to attend school team meetings, participate in the development of the school-centric assessment, and School Strengthening Work Plan development as required.</a:t>
            </a:r>
          </a:p>
        </p:txBody>
      </p:sp>
    </p:spTree>
    <p:extLst>
      <p:ext uri="{BB962C8B-B14F-4D97-AF65-F5344CB8AC3E}">
        <p14:creationId xmlns:p14="http://schemas.microsoft.com/office/powerpoint/2010/main" val="214752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Scope of Services (pgs. 15-16)</a:t>
            </a:r>
          </a:p>
        </p:txBody>
      </p:sp>
      <p:sp>
        <p:nvSpPr>
          <p:cNvPr id="3075" name="Rectangle 3"/>
          <p:cNvSpPr>
            <a:spLocks noGrp="1" noChangeArrowheads="1"/>
          </p:cNvSpPr>
          <p:nvPr>
            <p:ph type="body" idx="1"/>
          </p:nvPr>
        </p:nvSpPr>
        <p:spPr>
          <a:xfrm>
            <a:off x="402700" y="917532"/>
            <a:ext cx="8077200" cy="4876800"/>
          </a:xfrm>
        </p:spPr>
        <p:txBody>
          <a:bodyPr/>
          <a:lstStyle/>
          <a:p>
            <a:pPr marL="0" indent="0">
              <a:buNone/>
            </a:pPr>
            <a:endParaRPr lang="en-US" sz="1600" dirty="0">
              <a:ea typeface="Cambria" panose="02040503050406030204" pitchFamily="18" charset="0"/>
            </a:endParaRPr>
          </a:p>
          <a:p>
            <a:pPr marL="0" indent="0">
              <a:buNone/>
            </a:pPr>
            <a:endParaRPr lang="en-US" sz="2400" dirty="0">
              <a:ea typeface="Cambria" panose="02040503050406030204" pitchFamily="18" charset="0"/>
            </a:endParaRPr>
          </a:p>
          <a:p>
            <a:pPr marL="0" indent="0">
              <a:buNone/>
            </a:pPr>
            <a:r>
              <a:rPr lang="en-US" sz="2400" dirty="0">
                <a:ea typeface="Cambria" panose="02040503050406030204" pitchFamily="18" charset="0"/>
              </a:rPr>
              <a:t>			</a:t>
            </a:r>
          </a:p>
        </p:txBody>
      </p:sp>
      <p:sp>
        <p:nvSpPr>
          <p:cNvPr id="6148" name="Line 4"/>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a:xfrm>
            <a:off x="7716097" y="6515549"/>
            <a:ext cx="1289539" cy="337651"/>
          </a:xfrm>
        </p:spPr>
        <p:txBody>
          <a:bodyPr/>
          <a:lstStyle/>
          <a:p>
            <a:pPr>
              <a:defRPr/>
            </a:pPr>
            <a:fld id="{4537384E-86E4-45D8-B313-D6638C7ED0DF}" type="slidenum">
              <a:rPr lang="en-US" smtClean="0"/>
              <a:pPr>
                <a:defRPr/>
              </a:pPr>
              <a:t>13</a:t>
            </a:fld>
            <a:endParaRPr lang="en-US" dirty="0"/>
          </a:p>
        </p:txBody>
      </p:sp>
      <p:sp>
        <p:nvSpPr>
          <p:cNvPr id="3" name="TextBox 2">
            <a:extLst>
              <a:ext uri="{FF2B5EF4-FFF2-40B4-BE49-F238E27FC236}">
                <a16:creationId xmlns:a16="http://schemas.microsoft.com/office/drawing/2014/main" id="{E89D3EC7-3968-6A04-2366-45E73F30185A}"/>
              </a:ext>
            </a:extLst>
          </p:cNvPr>
          <p:cNvSpPr txBox="1"/>
          <p:nvPr/>
        </p:nvSpPr>
        <p:spPr>
          <a:xfrm>
            <a:off x="1066800" y="1063668"/>
            <a:ext cx="7086600" cy="4770537"/>
          </a:xfrm>
          <a:prstGeom prst="rect">
            <a:avLst/>
          </a:prstGeom>
          <a:noFill/>
        </p:spPr>
        <p:txBody>
          <a:bodyPr wrap="square">
            <a:spAutoFit/>
          </a:bodyPr>
          <a:lstStyle/>
          <a:p>
            <a:r>
              <a:rPr lang="en-US" sz="1600" dirty="0">
                <a:latin typeface="Aptos" panose="020B0004020202020204" pitchFamily="34" charset="0"/>
              </a:rPr>
              <a:t>Services to be provided under the FY26 School Behavioral Health Telehealth Services Pilot Program include the following:</a:t>
            </a:r>
          </a:p>
          <a:p>
            <a:endParaRPr lang="en-US" sz="1600" dirty="0">
              <a:latin typeface="Aptos" panose="020B0004020202020204" pitchFamily="34" charset="0"/>
            </a:endParaRPr>
          </a:p>
          <a:p>
            <a:r>
              <a:rPr lang="en-US" sz="1600" dirty="0">
                <a:latin typeface="Aptos" panose="020B0004020202020204" pitchFamily="34" charset="0"/>
              </a:rPr>
              <a:t>Scope of Services will apply to high school, adult learners, and on-line school students who attend   schools that do not have a current DBH-funded clinician placement. Services will be based on behavioral health services provided virtually through a HIPPA-compliant telehealth platform and device in accordance with current regulations and guidelines from DC Department of Health pursuant to D.C. Official Code § 3–1201.05.</a:t>
            </a:r>
          </a:p>
          <a:p>
            <a:endParaRPr lang="en-US" sz="1600" dirty="0">
              <a:latin typeface="Aptos" panose="020B0004020202020204" pitchFamily="34" charset="0"/>
            </a:endParaRPr>
          </a:p>
          <a:p>
            <a:r>
              <a:rPr lang="en-US" sz="1600" dirty="0">
                <a:latin typeface="Aptos" panose="020B0004020202020204" pitchFamily="34" charset="0"/>
              </a:rPr>
              <a:t>Services are to be provided to students and families regardless of insurance and ability to pay. Services may include and are not limited to:</a:t>
            </a:r>
          </a:p>
          <a:p>
            <a:pPr marL="342900" lvl="0" indent="-342900">
              <a:buFont typeface="+mj-lt"/>
              <a:buAutoNum type="arabicPeriod"/>
            </a:pPr>
            <a:r>
              <a:rPr lang="en-US" sz="1600" dirty="0">
                <a:latin typeface="Aptos" panose="020B0004020202020204" pitchFamily="34" charset="0"/>
              </a:rPr>
              <a:t>Diagnostic Assessments and Treatment plans</a:t>
            </a:r>
          </a:p>
          <a:p>
            <a:pPr marL="342900" lvl="0" indent="-342900">
              <a:buFont typeface="+mj-lt"/>
              <a:buAutoNum type="arabicPeriod"/>
            </a:pPr>
            <a:r>
              <a:rPr lang="en-US" sz="1600" dirty="0">
                <a:latin typeface="Aptos" panose="020B0004020202020204" pitchFamily="34" charset="0"/>
              </a:rPr>
              <a:t>Brief, solution-focused, and evidence-based therapy with individuals, families and/or groups</a:t>
            </a:r>
          </a:p>
          <a:p>
            <a:pPr marL="342900" lvl="0" indent="-342900">
              <a:buFont typeface="+mj-lt"/>
              <a:buAutoNum type="arabicPeriod"/>
            </a:pPr>
            <a:r>
              <a:rPr lang="en-US" sz="1600" dirty="0">
                <a:latin typeface="Aptos" panose="020B0004020202020204" pitchFamily="34" charset="0"/>
              </a:rPr>
              <a:t> Office hours for drop in consultations and therapeutic support</a:t>
            </a:r>
          </a:p>
          <a:p>
            <a:pPr marL="342900" lvl="0" indent="-342900">
              <a:buFont typeface="+mj-lt"/>
              <a:buAutoNum type="arabicPeriod"/>
            </a:pPr>
            <a:r>
              <a:rPr lang="en-US" sz="1600" dirty="0">
                <a:latin typeface="Aptos" panose="020B0004020202020204" pitchFamily="34" charset="0"/>
              </a:rPr>
              <a:t>Services are provided virtually and supervised by the Grantee</a:t>
            </a:r>
          </a:p>
          <a:p>
            <a:pPr marL="342900" lvl="0" indent="-342900">
              <a:buFont typeface="+mj-lt"/>
              <a:buAutoNum type="arabicPeriod"/>
            </a:pPr>
            <a:r>
              <a:rPr lang="en-US" sz="1600" dirty="0">
                <a:latin typeface="Aptos" panose="020B0004020202020204" pitchFamily="34" charset="0"/>
              </a:rPr>
              <a:t> Grantee complies with the District's rules and regulations related to clinical documentation</a:t>
            </a:r>
          </a:p>
        </p:txBody>
      </p:sp>
    </p:spTree>
    <p:extLst>
      <p:ext uri="{BB962C8B-B14F-4D97-AF65-F5344CB8AC3E}">
        <p14:creationId xmlns:p14="http://schemas.microsoft.com/office/powerpoint/2010/main" val="758407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7A6D1-6B0E-E284-213C-202F5A9EACCA}"/>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F2280C41-E712-D312-5929-3D1C87C7A6EC}"/>
              </a:ext>
            </a:extLst>
          </p:cNvPr>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Scope of Services </a:t>
            </a:r>
            <a:r>
              <a:rPr lang="en-US" altLang="en-US" sz="2400" b="1" dirty="0" err="1">
                <a:latin typeface="Aptos" panose="020B0004020202020204" pitchFamily="34" charset="0"/>
              </a:rPr>
              <a:t>continu’d</a:t>
            </a:r>
            <a:r>
              <a:rPr lang="en-US" altLang="en-US" sz="2400" b="1" dirty="0">
                <a:latin typeface="Aptos" panose="020B0004020202020204" pitchFamily="34" charset="0"/>
              </a:rPr>
              <a:t> (pg. 16)</a:t>
            </a:r>
          </a:p>
        </p:txBody>
      </p:sp>
      <p:sp>
        <p:nvSpPr>
          <p:cNvPr id="3075" name="Rectangle 3">
            <a:extLst>
              <a:ext uri="{FF2B5EF4-FFF2-40B4-BE49-F238E27FC236}">
                <a16:creationId xmlns:a16="http://schemas.microsoft.com/office/drawing/2014/main" id="{581A8B2B-2D7F-5623-8BDD-87CE0EE1F04A}"/>
              </a:ext>
            </a:extLst>
          </p:cNvPr>
          <p:cNvSpPr>
            <a:spLocks noGrp="1" noChangeArrowheads="1"/>
          </p:cNvSpPr>
          <p:nvPr>
            <p:ph type="body" idx="1"/>
          </p:nvPr>
        </p:nvSpPr>
        <p:spPr>
          <a:xfrm>
            <a:off x="402700" y="917532"/>
            <a:ext cx="8077200" cy="4876800"/>
          </a:xfrm>
        </p:spPr>
        <p:txBody>
          <a:bodyPr/>
          <a:lstStyle/>
          <a:p>
            <a:pPr marL="0" indent="0">
              <a:buNone/>
            </a:pPr>
            <a:endParaRPr lang="en-US" sz="1600" dirty="0">
              <a:ea typeface="Cambria" panose="02040503050406030204" pitchFamily="18" charset="0"/>
            </a:endParaRPr>
          </a:p>
          <a:p>
            <a:pPr marL="0" indent="0">
              <a:buNone/>
            </a:pPr>
            <a:endParaRPr lang="en-US" sz="2400" dirty="0">
              <a:ea typeface="Cambria" panose="02040503050406030204" pitchFamily="18" charset="0"/>
            </a:endParaRPr>
          </a:p>
          <a:p>
            <a:pPr marL="0" indent="0">
              <a:buNone/>
            </a:pPr>
            <a:r>
              <a:rPr lang="en-US" sz="2400" dirty="0">
                <a:ea typeface="Cambria" panose="02040503050406030204" pitchFamily="18" charset="0"/>
              </a:rPr>
              <a:t>			</a:t>
            </a:r>
          </a:p>
        </p:txBody>
      </p:sp>
      <p:sp>
        <p:nvSpPr>
          <p:cNvPr id="6148" name="Line 4">
            <a:extLst>
              <a:ext uri="{FF2B5EF4-FFF2-40B4-BE49-F238E27FC236}">
                <a16:creationId xmlns:a16="http://schemas.microsoft.com/office/drawing/2014/main" id="{D54D120C-085E-1C71-9F03-651CAC033590}"/>
              </a:ext>
            </a:extLst>
          </p:cNvPr>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a:extLst>
              <a:ext uri="{FF2B5EF4-FFF2-40B4-BE49-F238E27FC236}">
                <a16:creationId xmlns:a16="http://schemas.microsoft.com/office/drawing/2014/main" id="{50B0146F-5EB1-F03C-352B-E82F4774B896}"/>
              </a:ext>
            </a:extLst>
          </p:cNvPr>
          <p:cNvSpPr>
            <a:spLocks noGrp="1"/>
          </p:cNvSpPr>
          <p:nvPr>
            <p:ph type="sldNum" sz="quarter" idx="12"/>
          </p:nvPr>
        </p:nvSpPr>
        <p:spPr>
          <a:xfrm>
            <a:off x="7716097" y="6515549"/>
            <a:ext cx="1289539" cy="337651"/>
          </a:xfrm>
        </p:spPr>
        <p:txBody>
          <a:bodyPr/>
          <a:lstStyle/>
          <a:p>
            <a:pPr>
              <a:defRPr/>
            </a:pPr>
            <a:fld id="{4537384E-86E4-45D8-B313-D6638C7ED0DF}" type="slidenum">
              <a:rPr lang="en-US" smtClean="0"/>
              <a:pPr>
                <a:defRPr/>
              </a:pPr>
              <a:t>14</a:t>
            </a:fld>
            <a:endParaRPr lang="en-US" dirty="0"/>
          </a:p>
        </p:txBody>
      </p:sp>
      <p:sp>
        <p:nvSpPr>
          <p:cNvPr id="3" name="TextBox 2">
            <a:extLst>
              <a:ext uri="{FF2B5EF4-FFF2-40B4-BE49-F238E27FC236}">
                <a16:creationId xmlns:a16="http://schemas.microsoft.com/office/drawing/2014/main" id="{6CF8AEE1-304E-D28E-FA06-6E4BCB6E8FF7}"/>
              </a:ext>
            </a:extLst>
          </p:cNvPr>
          <p:cNvSpPr txBox="1"/>
          <p:nvPr/>
        </p:nvSpPr>
        <p:spPr>
          <a:xfrm>
            <a:off x="1066800" y="1063668"/>
            <a:ext cx="7086600" cy="4832092"/>
          </a:xfrm>
          <a:prstGeom prst="rect">
            <a:avLst/>
          </a:prstGeom>
          <a:noFill/>
        </p:spPr>
        <p:txBody>
          <a:bodyPr wrap="square">
            <a:spAutoFit/>
          </a:bodyPr>
          <a:lstStyle/>
          <a:p>
            <a:pPr marL="342900" lvl="0" indent="-342900">
              <a:buFont typeface="+mj-lt"/>
              <a:buAutoNum type="arabicPeriod" startAt="6"/>
            </a:pPr>
            <a:r>
              <a:rPr lang="en-US" sz="1400" dirty="0">
                <a:latin typeface="Aptos" panose="020B0004020202020204" pitchFamily="34" charset="0"/>
              </a:rPr>
              <a:t>Grantee utilizes a practice management system to ensure compliance with the District's rules and regulations related to clinical documentation of telehealth services. </a:t>
            </a:r>
          </a:p>
          <a:p>
            <a:pPr marL="342900" lvl="0" indent="-342900">
              <a:buFont typeface="+mj-lt"/>
              <a:buAutoNum type="arabicPeriod" startAt="6"/>
            </a:pPr>
            <a:r>
              <a:rPr lang="en-US" sz="1400" dirty="0">
                <a:solidFill>
                  <a:srgbClr val="FF0000"/>
                </a:solidFill>
                <a:latin typeface="Aptos" panose="020B0004020202020204" pitchFamily="34" charset="0"/>
              </a:rPr>
              <a:t>Eligible residents are covered under DHCF Medicaid and DBH benefit Plans.</a:t>
            </a:r>
          </a:p>
          <a:p>
            <a:pPr marL="342900" lvl="0" indent="-342900">
              <a:buFont typeface="+mj-lt"/>
              <a:buAutoNum type="arabicPeriod" startAt="6"/>
            </a:pPr>
            <a:r>
              <a:rPr lang="en-US" sz="1400" dirty="0">
                <a:latin typeface="Aptos" panose="020B0004020202020204" pitchFamily="34" charset="0"/>
              </a:rPr>
              <a:t>Available hours for services include hours ranging from 7am to 6pm M-F</a:t>
            </a:r>
          </a:p>
          <a:p>
            <a:pPr marL="342900" lvl="0" indent="-342900">
              <a:buFont typeface="+mj-lt"/>
              <a:buAutoNum type="arabicPeriod" startAt="6"/>
            </a:pPr>
            <a:r>
              <a:rPr lang="en-US" sz="1400" dirty="0">
                <a:latin typeface="Aptos" panose="020B0004020202020204" pitchFamily="34" charset="0"/>
              </a:rPr>
              <a:t>Grantee ensures that designated a  representative attends school team meetings, participates in the development of the school-centric assessment, and the services provided by the Grantee are included in the School Strengthening Work Plan</a:t>
            </a:r>
          </a:p>
          <a:p>
            <a:pPr marL="342900" lvl="0" indent="-342900">
              <a:buFont typeface="+mj-lt"/>
              <a:buAutoNum type="arabicPeriod" startAt="6"/>
            </a:pPr>
            <a:r>
              <a:rPr lang="en-US" sz="1400" dirty="0">
                <a:latin typeface="Aptos" panose="020B0004020202020204" pitchFamily="34" charset="0"/>
              </a:rPr>
              <a:t>Providers of the telehealth services are required to be currently licensed in the District of Columbia within the DBH approved professional discipline field </a:t>
            </a:r>
          </a:p>
          <a:p>
            <a:pPr marL="342900" lvl="0" indent="-342900">
              <a:buFont typeface="+mj-lt"/>
              <a:buAutoNum type="arabicPeriod" startAt="6"/>
            </a:pPr>
            <a:r>
              <a:rPr lang="en-US" sz="1400" dirty="0">
                <a:latin typeface="Aptos" panose="020B0004020202020204" pitchFamily="34" charset="0"/>
              </a:rPr>
              <a:t>Obtain all required signed consents for treatment and as required for other school-based services</a:t>
            </a:r>
          </a:p>
          <a:p>
            <a:pPr marL="342900" lvl="0" indent="-342900">
              <a:buFont typeface="+mj-lt"/>
              <a:buAutoNum type="arabicPeriod" startAt="6"/>
            </a:pPr>
            <a:r>
              <a:rPr lang="en-US" sz="1400" dirty="0">
                <a:latin typeface="Aptos" panose="020B0004020202020204" pitchFamily="34" charset="0"/>
              </a:rPr>
              <a:t>Obtain signed authorization for disclosures to allow for collaboration and support among the Grantee, provider and school staff</a:t>
            </a:r>
          </a:p>
          <a:p>
            <a:pPr marL="342900" lvl="0" indent="-342900">
              <a:buFont typeface="+mj-lt"/>
              <a:buAutoNum type="arabicPeriod" startAt="6"/>
            </a:pPr>
            <a:r>
              <a:rPr lang="en-US" sz="1400" dirty="0">
                <a:latin typeface="Aptos" panose="020B0004020202020204" pitchFamily="34" charset="0"/>
              </a:rPr>
              <a:t>Establish crisis protocol in collaboration with school staff to coordinate crisis intervention as needed for students</a:t>
            </a:r>
          </a:p>
          <a:p>
            <a:pPr marL="342900" lvl="0" indent="-342900">
              <a:buFont typeface="+mj-lt"/>
              <a:buAutoNum type="arabicPeriod" startAt="6"/>
            </a:pPr>
            <a:r>
              <a:rPr lang="en-US" sz="1400" dirty="0">
                <a:latin typeface="Aptos" panose="020B0004020202020204" pitchFamily="34" charset="0"/>
              </a:rPr>
              <a:t>Provide information sessions and materials for schools, students and families regarding telehealth services</a:t>
            </a:r>
          </a:p>
          <a:p>
            <a:pPr marL="342900" lvl="0" indent="-342900">
              <a:buFont typeface="+mj-lt"/>
              <a:buAutoNum type="arabicPeriod" startAt="6"/>
            </a:pPr>
            <a:r>
              <a:rPr lang="en-US" sz="1400" dirty="0">
                <a:latin typeface="Aptos" panose="020B0004020202020204" pitchFamily="34" charset="0"/>
              </a:rPr>
              <a:t>Provide students and families information on how to access crisis services and intervention after hours</a:t>
            </a:r>
          </a:p>
          <a:p>
            <a:pPr marL="342900" lvl="0" indent="-342900">
              <a:buFont typeface="+mj-lt"/>
              <a:buAutoNum type="arabicPeriod" startAt="6"/>
            </a:pPr>
            <a:r>
              <a:rPr lang="en-US" sz="1400" dirty="0">
                <a:latin typeface="Aptos" panose="020B0004020202020204" pitchFamily="34" charset="0"/>
              </a:rPr>
              <a:t>Grantee will utilize language lines (including ASL) as necessary to provide competent and culturally responsive care</a:t>
            </a:r>
          </a:p>
        </p:txBody>
      </p:sp>
    </p:spTree>
    <p:extLst>
      <p:ext uri="{BB962C8B-B14F-4D97-AF65-F5344CB8AC3E}">
        <p14:creationId xmlns:p14="http://schemas.microsoft.com/office/powerpoint/2010/main" val="48673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Scope of Work (Pgs. 16-17)</a:t>
            </a:r>
          </a:p>
        </p:txBody>
      </p:sp>
      <p:sp>
        <p:nvSpPr>
          <p:cNvPr id="6148" name="Line 4"/>
          <p:cNvSpPr>
            <a:spLocks noChangeShapeType="1"/>
          </p:cNvSpPr>
          <p:nvPr/>
        </p:nvSpPr>
        <p:spPr bwMode="auto">
          <a:xfrm flipH="1">
            <a:off x="1066800" y="660777"/>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15</a:t>
            </a:fld>
            <a:endParaRPr lang="en-US" dirty="0"/>
          </a:p>
        </p:txBody>
      </p:sp>
      <p:sp>
        <p:nvSpPr>
          <p:cNvPr id="3" name="TextBox 2">
            <a:extLst>
              <a:ext uri="{FF2B5EF4-FFF2-40B4-BE49-F238E27FC236}">
                <a16:creationId xmlns:a16="http://schemas.microsoft.com/office/drawing/2014/main" id="{5264D768-C7B1-61A8-7C44-64A867D778E9}"/>
              </a:ext>
            </a:extLst>
          </p:cNvPr>
          <p:cNvSpPr txBox="1"/>
          <p:nvPr/>
        </p:nvSpPr>
        <p:spPr>
          <a:xfrm>
            <a:off x="982980" y="714117"/>
            <a:ext cx="7254240" cy="7602081"/>
          </a:xfrm>
          <a:prstGeom prst="rect">
            <a:avLst/>
          </a:prstGeom>
          <a:noFill/>
        </p:spPr>
        <p:txBody>
          <a:bodyPr wrap="square">
            <a:spAutoFit/>
          </a:bodyPr>
          <a:lstStyle/>
          <a:p>
            <a:r>
              <a:rPr lang="en-US" sz="1400" b="1" dirty="0">
                <a:latin typeface="Aptos" panose="020B0004020202020204" pitchFamily="34" charset="0"/>
              </a:rPr>
              <a:t>Data Collection and Reporting </a:t>
            </a:r>
          </a:p>
          <a:p>
            <a:endParaRPr lang="en-US" sz="1400" b="1" dirty="0">
              <a:latin typeface="Aptos" panose="020B0004020202020204" pitchFamily="34" charset="0"/>
            </a:endParaRPr>
          </a:p>
          <a:p>
            <a:r>
              <a:rPr lang="en-US" sz="1400" dirty="0">
                <a:latin typeface="Aptos" panose="020B0004020202020204" pitchFamily="34" charset="0"/>
              </a:rPr>
              <a:t>Grantees will be required to collect, track, and report information on all grant activities, services provided, and individuals served.</a:t>
            </a:r>
          </a:p>
          <a:p>
            <a:endParaRPr lang="en-US" sz="1400" dirty="0">
              <a:latin typeface="Aptos" panose="020B0004020202020204" pitchFamily="34" charset="0"/>
            </a:endParaRPr>
          </a:p>
          <a:p>
            <a:pPr marL="342900" lvl="0" indent="-342900">
              <a:buFont typeface="+mj-lt"/>
              <a:buAutoNum type="arabicPeriod"/>
            </a:pPr>
            <a:r>
              <a:rPr lang="en-US" sz="1600" dirty="0">
                <a:latin typeface="Aptos" panose="020B0004020202020204" pitchFamily="34" charset="0"/>
              </a:rPr>
              <a:t>Reporting frequency ranges from daily to monthly depending on the data being reported and prescribed by DBH. Grantee shall report on grant activities utilizing the form/format prescribed by DBH and within the timeframe prescribed by DBH for the data being reported.</a:t>
            </a:r>
          </a:p>
          <a:p>
            <a:pPr marL="342900" lvl="0" indent="-342900">
              <a:buFont typeface="+mj-lt"/>
              <a:buAutoNum type="arabicPeriod"/>
            </a:pPr>
            <a:r>
              <a:rPr lang="en-US" sz="1600" dirty="0">
                <a:latin typeface="Aptos" panose="020B0004020202020204" pitchFamily="34" charset="0"/>
              </a:rPr>
              <a:t>Grantees will be required to collect, track, and report information on all grant activities, services provided, and individuals served.</a:t>
            </a:r>
          </a:p>
          <a:p>
            <a:pPr marL="342900" lvl="0" indent="-342900">
              <a:buFont typeface="+mj-lt"/>
              <a:buAutoNum type="alphaLcPeriod"/>
            </a:pPr>
            <a:r>
              <a:rPr lang="en-US" sz="1600" dirty="0">
                <a:latin typeface="Aptos" panose="020B0004020202020204" pitchFamily="34" charset="0"/>
              </a:rPr>
              <a:t>Daily reporting includes clinician service activity which is reported through the SBHP Activity Tracker.  </a:t>
            </a:r>
          </a:p>
          <a:p>
            <a:pPr marL="342900" lvl="0" indent="-342900">
              <a:buFont typeface="+mj-lt"/>
              <a:buAutoNum type="alphaLcPeriod"/>
            </a:pPr>
            <a:r>
              <a:rPr lang="en-US" sz="1600" dirty="0">
                <a:latin typeface="Aptos" panose="020B0004020202020204" pitchFamily="34" charset="0"/>
              </a:rPr>
              <a:t>Monthly reporting includes clinician caseload reports which are reported through the SBHP Activity Tracker.</a:t>
            </a:r>
          </a:p>
          <a:p>
            <a:pPr marL="342900" lvl="0" indent="-342900">
              <a:buFont typeface="+mj-lt"/>
              <a:buAutoNum type="alphaLcPeriod"/>
            </a:pPr>
            <a:r>
              <a:rPr lang="en-US" sz="1600" dirty="0">
                <a:latin typeface="Aptos" panose="020B0004020202020204" pitchFamily="34" charset="0"/>
              </a:rPr>
              <a:t>Weekly Staffing reports shall consist of administrative data including hiring date of clinician(s)/supervisors, clinician/supervisor resignation dates, level of licensure, and pending clinician hire.</a:t>
            </a:r>
          </a:p>
          <a:p>
            <a:pPr marL="342900" lvl="0" indent="-342900">
              <a:buFont typeface="+mj-lt"/>
              <a:buAutoNum type="alphaLcPeriod"/>
            </a:pPr>
            <a:r>
              <a:rPr lang="en-US" sz="1600" dirty="0">
                <a:latin typeface="Aptos" panose="020B0004020202020204" pitchFamily="34" charset="0"/>
              </a:rPr>
              <a:t> The Weekly Staffing Report shall include the clinicians’ email, phone number and assigned supervisor along with the supervisors' email and phone number, and noting if the clinician speaks another language other than English.  </a:t>
            </a:r>
          </a:p>
          <a:p>
            <a:pPr marL="342900" lvl="0" indent="-342900">
              <a:buFont typeface="+mj-lt"/>
              <a:buAutoNum type="alphaLcPeriod"/>
            </a:pPr>
            <a:r>
              <a:rPr lang="en-US" sz="1600" dirty="0">
                <a:latin typeface="Aptos" panose="020B0004020202020204" pitchFamily="34" charset="0"/>
              </a:rPr>
              <a:t>Weekly Staffing reports are due to DBH each Monday by 12:00 PM. </a:t>
            </a:r>
          </a:p>
          <a:p>
            <a:endParaRPr lang="en-US" sz="1600" dirty="0">
              <a:latin typeface="Aptos" panose="020B0004020202020204" pitchFamily="34" charset="0"/>
            </a:endParaRPr>
          </a:p>
          <a:p>
            <a:endParaRPr lang="en-US" sz="1600" dirty="0">
              <a:latin typeface="Aptos" panose="020B0004020202020204" pitchFamily="34" charset="0"/>
            </a:endParaRPr>
          </a:p>
          <a:p>
            <a:endParaRPr lang="en-US" sz="1600" dirty="0">
              <a:latin typeface="Aptos" panose="020B0004020202020204" pitchFamily="34" charset="0"/>
            </a:endParaRPr>
          </a:p>
          <a:p>
            <a:endParaRPr lang="en-US" sz="1600" dirty="0">
              <a:latin typeface="Aptos" panose="020B0004020202020204" pitchFamily="34" charset="0"/>
            </a:endParaRPr>
          </a:p>
          <a:p>
            <a:endParaRPr lang="en-US" sz="1600" dirty="0">
              <a:latin typeface="Aptos" panose="020B0004020202020204" pitchFamily="34" charset="0"/>
            </a:endParaRPr>
          </a:p>
          <a:p>
            <a:endParaRPr lang="en-US" sz="1600" dirty="0">
              <a:latin typeface="Aptos" panose="020B0004020202020204" pitchFamily="34" charset="0"/>
            </a:endParaRPr>
          </a:p>
          <a:p>
            <a:endParaRPr lang="en-US" sz="1600" dirty="0">
              <a:latin typeface="Aptos" panose="020B0004020202020204" pitchFamily="34" charset="0"/>
            </a:endParaRPr>
          </a:p>
          <a:p>
            <a:endParaRPr lang="en-US" dirty="0">
              <a:latin typeface="Aptos" panose="020B0004020202020204" pitchFamily="34" charset="0"/>
            </a:endParaRPr>
          </a:p>
        </p:txBody>
      </p:sp>
    </p:spTree>
    <p:extLst>
      <p:ext uri="{BB962C8B-B14F-4D97-AF65-F5344CB8AC3E}">
        <p14:creationId xmlns:p14="http://schemas.microsoft.com/office/powerpoint/2010/main" val="1361272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F97BA-56A7-C705-AE31-EF55959CF2A8}"/>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82DBC05F-F832-3648-63AD-CD0D45AA2683}"/>
              </a:ext>
            </a:extLst>
          </p:cNvPr>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Scope of Work (Cont’d) (pg. 17)</a:t>
            </a:r>
          </a:p>
        </p:txBody>
      </p:sp>
      <p:sp>
        <p:nvSpPr>
          <p:cNvPr id="6148" name="Line 4">
            <a:extLst>
              <a:ext uri="{FF2B5EF4-FFF2-40B4-BE49-F238E27FC236}">
                <a16:creationId xmlns:a16="http://schemas.microsoft.com/office/drawing/2014/main" id="{B6032036-74EF-2234-C9B6-63EB4289F00F}"/>
              </a:ext>
            </a:extLst>
          </p:cNvPr>
          <p:cNvSpPr>
            <a:spLocks noChangeShapeType="1"/>
          </p:cNvSpPr>
          <p:nvPr/>
        </p:nvSpPr>
        <p:spPr bwMode="auto">
          <a:xfrm flipH="1">
            <a:off x="1066800" y="660777"/>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a:extLst>
              <a:ext uri="{FF2B5EF4-FFF2-40B4-BE49-F238E27FC236}">
                <a16:creationId xmlns:a16="http://schemas.microsoft.com/office/drawing/2014/main" id="{02A8693D-7669-C52A-C001-1A31ACF1F5AA}"/>
              </a:ext>
            </a:extLst>
          </p:cNvPr>
          <p:cNvSpPr>
            <a:spLocks noGrp="1"/>
          </p:cNvSpPr>
          <p:nvPr>
            <p:ph type="sldNum" sz="quarter" idx="12"/>
          </p:nvPr>
        </p:nvSpPr>
        <p:spPr/>
        <p:txBody>
          <a:bodyPr/>
          <a:lstStyle/>
          <a:p>
            <a:pPr>
              <a:defRPr/>
            </a:pPr>
            <a:fld id="{4537384E-86E4-45D8-B313-D6638C7ED0DF}" type="slidenum">
              <a:rPr lang="en-US" smtClean="0"/>
              <a:pPr>
                <a:defRPr/>
              </a:pPr>
              <a:t>16</a:t>
            </a:fld>
            <a:endParaRPr lang="en-US" dirty="0"/>
          </a:p>
        </p:txBody>
      </p:sp>
      <p:sp>
        <p:nvSpPr>
          <p:cNvPr id="3" name="TextBox 2">
            <a:extLst>
              <a:ext uri="{FF2B5EF4-FFF2-40B4-BE49-F238E27FC236}">
                <a16:creationId xmlns:a16="http://schemas.microsoft.com/office/drawing/2014/main" id="{9323AB77-EDFD-707C-3D2F-6C07FAB766FD}"/>
              </a:ext>
            </a:extLst>
          </p:cNvPr>
          <p:cNvSpPr txBox="1"/>
          <p:nvPr/>
        </p:nvSpPr>
        <p:spPr>
          <a:xfrm>
            <a:off x="999028" y="676577"/>
            <a:ext cx="6926580" cy="3077766"/>
          </a:xfrm>
          <a:prstGeom prst="rect">
            <a:avLst/>
          </a:prstGeom>
          <a:noFill/>
        </p:spPr>
        <p:txBody>
          <a:bodyPr wrap="square">
            <a:spAutoFit/>
          </a:bodyPr>
          <a:lstStyle/>
          <a:p>
            <a:r>
              <a:rPr lang="en-US" b="1" dirty="0">
                <a:latin typeface="Aptos" panose="020B0004020202020204" pitchFamily="34" charset="0"/>
              </a:rPr>
              <a:t>Data Collection and Reporting (</a:t>
            </a:r>
            <a:r>
              <a:rPr lang="en-US" b="1" dirty="0" err="1">
                <a:latin typeface="Aptos" panose="020B0004020202020204" pitchFamily="34" charset="0"/>
              </a:rPr>
              <a:t>contin’d</a:t>
            </a:r>
            <a:r>
              <a:rPr lang="en-US" b="1" dirty="0">
                <a:latin typeface="Aptos" panose="020B0004020202020204" pitchFamily="34" charset="0"/>
              </a:rPr>
              <a:t>)</a:t>
            </a:r>
          </a:p>
          <a:p>
            <a:pPr marL="342900" indent="-342900">
              <a:buFont typeface="+mj-lt"/>
              <a:buAutoNum type="alphaLcPeriod"/>
            </a:pPr>
            <a:endParaRPr lang="en-US" sz="1400" b="1" dirty="0"/>
          </a:p>
          <a:p>
            <a:pPr marL="342900" lvl="0" indent="-342900">
              <a:buFont typeface="+mj-lt"/>
              <a:buAutoNum type="alphaLcPeriod" startAt="6"/>
            </a:pPr>
            <a:r>
              <a:rPr lang="en-US" dirty="0">
                <a:latin typeface="Aptos" panose="020B0004020202020204" pitchFamily="34" charset="0"/>
              </a:rPr>
              <a:t>Supervisors’ Monthly reports include Supervisor Activity Logs outlining activities within the provided supervision framework and meetings with school leadership.  These activity logs are entered in the SBHP Activity Tracker and are due by the 15th day of the following month.</a:t>
            </a:r>
          </a:p>
          <a:p>
            <a:pPr marL="342900" lvl="0" indent="-342900">
              <a:buFont typeface="+mj-lt"/>
              <a:buAutoNum type="alphaLcPeriod" startAt="6"/>
            </a:pPr>
            <a:r>
              <a:rPr lang="en-US" dirty="0">
                <a:latin typeface="Aptos" panose="020B0004020202020204" pitchFamily="34" charset="0"/>
              </a:rPr>
              <a:t> Monthly Expenditure reports, with allowable expenditures, are to be     submitted to the Monitor by the 15th of the month.</a:t>
            </a:r>
          </a:p>
          <a:p>
            <a:pPr marL="342900" indent="-342900">
              <a:buFont typeface="+mj-lt"/>
              <a:buAutoNum type="alphaLcPeriod" startAt="6"/>
            </a:pPr>
            <a:r>
              <a:rPr lang="en-US" dirty="0">
                <a:latin typeface="Aptos" panose="020B0004020202020204" pitchFamily="34" charset="0"/>
              </a:rPr>
              <a:t> The Grantee must immediately inform the Monitor of any staffing change.</a:t>
            </a:r>
            <a:endParaRPr lang="en-US" sz="1400" b="1" dirty="0">
              <a:latin typeface="Aptos" panose="020B0004020202020204" pitchFamily="34" charset="0"/>
            </a:endParaRPr>
          </a:p>
        </p:txBody>
      </p:sp>
    </p:spTree>
    <p:extLst>
      <p:ext uri="{BB962C8B-B14F-4D97-AF65-F5344CB8AC3E}">
        <p14:creationId xmlns:p14="http://schemas.microsoft.com/office/powerpoint/2010/main" val="4209402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4C8D4-EEE9-3FA6-A608-005C61C5BE19}"/>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A584E66A-CDC0-2576-D3B8-E5787EE30987}"/>
              </a:ext>
            </a:extLst>
          </p:cNvPr>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Scope of Work (Cont’d) (Pg. 17)</a:t>
            </a:r>
          </a:p>
        </p:txBody>
      </p:sp>
      <p:sp>
        <p:nvSpPr>
          <p:cNvPr id="6148" name="Line 4">
            <a:extLst>
              <a:ext uri="{FF2B5EF4-FFF2-40B4-BE49-F238E27FC236}">
                <a16:creationId xmlns:a16="http://schemas.microsoft.com/office/drawing/2014/main" id="{C0DD2B87-5E08-8006-5321-6025765C7DD4}"/>
              </a:ext>
            </a:extLst>
          </p:cNvPr>
          <p:cNvSpPr>
            <a:spLocks noChangeShapeType="1"/>
          </p:cNvSpPr>
          <p:nvPr/>
        </p:nvSpPr>
        <p:spPr bwMode="auto">
          <a:xfrm flipH="1">
            <a:off x="1066800" y="660777"/>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a:extLst>
              <a:ext uri="{FF2B5EF4-FFF2-40B4-BE49-F238E27FC236}">
                <a16:creationId xmlns:a16="http://schemas.microsoft.com/office/drawing/2014/main" id="{986933CA-BE6A-7A37-3CB9-27541319578F}"/>
              </a:ext>
            </a:extLst>
          </p:cNvPr>
          <p:cNvSpPr>
            <a:spLocks noGrp="1"/>
          </p:cNvSpPr>
          <p:nvPr>
            <p:ph type="sldNum" sz="quarter" idx="12"/>
          </p:nvPr>
        </p:nvSpPr>
        <p:spPr/>
        <p:txBody>
          <a:bodyPr/>
          <a:lstStyle/>
          <a:p>
            <a:pPr>
              <a:defRPr/>
            </a:pPr>
            <a:fld id="{4537384E-86E4-45D8-B313-D6638C7ED0DF}" type="slidenum">
              <a:rPr lang="en-US" smtClean="0"/>
              <a:pPr>
                <a:defRPr/>
              </a:pPr>
              <a:t>17</a:t>
            </a:fld>
            <a:endParaRPr lang="en-US" dirty="0"/>
          </a:p>
        </p:txBody>
      </p:sp>
      <p:sp>
        <p:nvSpPr>
          <p:cNvPr id="3" name="TextBox 2">
            <a:extLst>
              <a:ext uri="{FF2B5EF4-FFF2-40B4-BE49-F238E27FC236}">
                <a16:creationId xmlns:a16="http://schemas.microsoft.com/office/drawing/2014/main" id="{5A20D262-5DBF-B43E-72C2-7D6185180F0B}"/>
              </a:ext>
            </a:extLst>
          </p:cNvPr>
          <p:cNvSpPr txBox="1"/>
          <p:nvPr/>
        </p:nvSpPr>
        <p:spPr>
          <a:xfrm>
            <a:off x="1146810" y="980817"/>
            <a:ext cx="7006590" cy="2739211"/>
          </a:xfrm>
          <a:prstGeom prst="rect">
            <a:avLst/>
          </a:prstGeom>
          <a:noFill/>
        </p:spPr>
        <p:txBody>
          <a:bodyPr wrap="square">
            <a:spAutoFit/>
          </a:bodyPr>
          <a:lstStyle/>
          <a:p>
            <a:r>
              <a:rPr lang="en-US" sz="1400" b="1" dirty="0">
                <a:latin typeface="Aptos" panose="020B0004020202020204" pitchFamily="34" charset="0"/>
              </a:rPr>
              <a:t>Data Collection and Tracking</a:t>
            </a:r>
          </a:p>
          <a:p>
            <a:pPr marL="342900" lvl="0" indent="-342900">
              <a:buFont typeface="+mj-lt"/>
              <a:buAutoNum type="arabicPeriod"/>
            </a:pPr>
            <a:r>
              <a:rPr lang="en-US" dirty="0">
                <a:latin typeface="Aptos" panose="020B0004020202020204" pitchFamily="34" charset="0"/>
              </a:rPr>
              <a:t>Grantees will be responsible for ensuring quality, clinical supervision, and availability for timely consultation, of clinicians who are providing services under this funding opportunity.</a:t>
            </a:r>
          </a:p>
          <a:p>
            <a:pPr marL="342900" lvl="0" indent="-342900">
              <a:buFont typeface="+mj-lt"/>
              <a:buAutoNum type="arabicPeriod"/>
            </a:pPr>
            <a:r>
              <a:rPr lang="en-US" dirty="0">
                <a:latin typeface="Aptos" panose="020B0004020202020204" pitchFamily="34" charset="0"/>
              </a:rPr>
              <a:t> Grantees must also be able to internally track required reporting, expenditure data, and grantee performance (e.g. service delivery data, accomplishments, challenges).</a:t>
            </a:r>
          </a:p>
          <a:p>
            <a:pPr marL="342900" lvl="0" indent="-342900">
              <a:buFont typeface="+mj-lt"/>
              <a:buAutoNum type="arabicPeriod"/>
            </a:pPr>
            <a:r>
              <a:rPr lang="en-US" dirty="0">
                <a:latin typeface="Aptos" panose="020B0004020202020204" pitchFamily="34" charset="0"/>
              </a:rPr>
              <a:t>Grantees must be able to track the cost of any services provided, billed and reimbursed.</a:t>
            </a:r>
          </a:p>
          <a:p>
            <a:endParaRPr lang="en-US" sz="1400" b="1" dirty="0">
              <a:latin typeface="Aptos" panose="020B0004020202020204" pitchFamily="34" charset="0"/>
            </a:endParaRPr>
          </a:p>
        </p:txBody>
      </p:sp>
    </p:spTree>
    <p:extLst>
      <p:ext uri="{BB962C8B-B14F-4D97-AF65-F5344CB8AC3E}">
        <p14:creationId xmlns:p14="http://schemas.microsoft.com/office/powerpoint/2010/main" val="4243084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Project Narrative (pgs. 17-18)</a:t>
            </a:r>
          </a:p>
        </p:txBody>
      </p:sp>
      <p:sp>
        <p:nvSpPr>
          <p:cNvPr id="6148" name="Line 4"/>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18</a:t>
            </a:fld>
            <a:endParaRPr lang="en-US" dirty="0"/>
          </a:p>
        </p:txBody>
      </p:sp>
      <p:sp>
        <p:nvSpPr>
          <p:cNvPr id="3" name="TextBox 2">
            <a:extLst>
              <a:ext uri="{FF2B5EF4-FFF2-40B4-BE49-F238E27FC236}">
                <a16:creationId xmlns:a16="http://schemas.microsoft.com/office/drawing/2014/main" id="{017ECDA9-C60B-D5A9-1458-6AAB3FC079EF}"/>
              </a:ext>
            </a:extLst>
          </p:cNvPr>
          <p:cNvSpPr txBox="1"/>
          <p:nvPr/>
        </p:nvSpPr>
        <p:spPr>
          <a:xfrm>
            <a:off x="1066800" y="917532"/>
            <a:ext cx="7268308" cy="4739759"/>
          </a:xfrm>
          <a:prstGeom prst="rect">
            <a:avLst/>
          </a:prstGeom>
          <a:noFill/>
        </p:spPr>
        <p:txBody>
          <a:bodyPr wrap="square">
            <a:spAutoFit/>
          </a:bodyPr>
          <a:lstStyle/>
          <a:p>
            <a:pPr lvl="0"/>
            <a:r>
              <a:rPr lang="en-US" b="1" u="sng" dirty="0">
                <a:latin typeface="Aptos" panose="020B0004020202020204" pitchFamily="34" charset="0"/>
              </a:rPr>
              <a:t>Organizational Capacity </a:t>
            </a:r>
            <a:endParaRPr lang="en-US" dirty="0">
              <a:latin typeface="Aptos" panose="020B0004020202020204" pitchFamily="34" charset="0"/>
            </a:endParaRPr>
          </a:p>
          <a:p>
            <a:pPr marL="342900" indent="-342900">
              <a:buFont typeface="+mj-lt"/>
              <a:buAutoNum type="arabicPeriod"/>
            </a:pPr>
            <a:r>
              <a:rPr lang="en-US" dirty="0">
                <a:latin typeface="Aptos" panose="020B0004020202020204" pitchFamily="34" charset="0"/>
              </a:rPr>
              <a:t>This section should provide information and data that demonstrates the organization has the experience and capacity to implement the grant </a:t>
            </a:r>
            <a:r>
              <a:rPr lang="en-US" dirty="0" err="1">
                <a:latin typeface="Aptos" panose="020B0004020202020204" pitchFamily="34" charset="0"/>
              </a:rPr>
              <a:t>activites</a:t>
            </a:r>
            <a:r>
              <a:rPr lang="en-US" dirty="0">
                <a:latin typeface="Aptos" panose="020B0004020202020204" pitchFamily="34" charset="0"/>
              </a:rPr>
              <a:t>.  This should include, but not limited to, information on the organization:</a:t>
            </a:r>
          </a:p>
          <a:p>
            <a:pPr marL="342900" lvl="0" indent="-342900">
              <a:buFont typeface="+mj-lt"/>
              <a:buAutoNum type="alphaLcPeriod"/>
            </a:pPr>
            <a:r>
              <a:rPr lang="en-US" dirty="0">
                <a:latin typeface="Aptos" panose="020B0004020202020204" pitchFamily="34" charset="0"/>
              </a:rPr>
              <a:t>Identify a responsible staff member for implementation and oversight and provide an organizational chart.</a:t>
            </a:r>
          </a:p>
          <a:p>
            <a:pPr marL="342900" lvl="0" indent="-342900">
              <a:buFont typeface="+mj-lt"/>
              <a:buAutoNum type="alphaLcPeriod"/>
            </a:pPr>
            <a:r>
              <a:rPr lang="en-US" dirty="0">
                <a:latin typeface="Aptos" panose="020B0004020202020204" pitchFamily="34" charset="0"/>
              </a:rPr>
              <a:t>Identify the program manager/coordinator, supervisor, and clinicians along with the credentials, responsibilities and roles of persons who will implement the school behavioral health telehealth services. Included are position descriptions, Manage Care Organization contracts, list of contracted commercial insurance plans that the Grantee is credentialed with, copies of licenses, and resumes for the identified individuals.</a:t>
            </a:r>
          </a:p>
          <a:p>
            <a:pPr marL="342900" lvl="0" indent="-342900">
              <a:buFont typeface="+mj-lt"/>
              <a:buAutoNum type="alphaLcPeriod"/>
            </a:pPr>
            <a:r>
              <a:rPr lang="en-US" dirty="0">
                <a:latin typeface="Aptos" panose="020B0004020202020204" pitchFamily="34" charset="0"/>
              </a:rPr>
              <a:t>If staffing is not yet established, discuss the plan to ensure staff are in place 45 days after award.</a:t>
            </a:r>
          </a:p>
          <a:p>
            <a:pPr marL="342900" indent="-342900" algn="just">
              <a:buAutoNum type="alphaUcPeriod"/>
            </a:pPr>
            <a:endParaRPr lang="en-US" sz="1400" dirty="0">
              <a:latin typeface="Aptos" panose="020B0004020202020204" pitchFamily="34" charset="0"/>
            </a:endParaRPr>
          </a:p>
        </p:txBody>
      </p:sp>
    </p:spTree>
    <p:extLst>
      <p:ext uri="{BB962C8B-B14F-4D97-AF65-F5344CB8AC3E}">
        <p14:creationId xmlns:p14="http://schemas.microsoft.com/office/powerpoint/2010/main" val="3091880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D9BBC-E399-FBC3-3359-4E8E061E6799}"/>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1442D22E-A414-7A29-F0E1-7E048449DCE5}"/>
              </a:ext>
            </a:extLst>
          </p:cNvPr>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Project Narrative (pgs. 17-18)</a:t>
            </a:r>
          </a:p>
        </p:txBody>
      </p:sp>
      <p:sp>
        <p:nvSpPr>
          <p:cNvPr id="6148" name="Line 4">
            <a:extLst>
              <a:ext uri="{FF2B5EF4-FFF2-40B4-BE49-F238E27FC236}">
                <a16:creationId xmlns:a16="http://schemas.microsoft.com/office/drawing/2014/main" id="{6783EE8B-AF1F-1BCC-16AF-108B1010421F}"/>
              </a:ext>
            </a:extLst>
          </p:cNvPr>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a:extLst>
              <a:ext uri="{FF2B5EF4-FFF2-40B4-BE49-F238E27FC236}">
                <a16:creationId xmlns:a16="http://schemas.microsoft.com/office/drawing/2014/main" id="{4F2C19F9-9BC8-47F2-A02C-1AAB75D03F64}"/>
              </a:ext>
            </a:extLst>
          </p:cNvPr>
          <p:cNvSpPr>
            <a:spLocks noGrp="1"/>
          </p:cNvSpPr>
          <p:nvPr>
            <p:ph type="sldNum" sz="quarter" idx="12"/>
          </p:nvPr>
        </p:nvSpPr>
        <p:spPr/>
        <p:txBody>
          <a:bodyPr/>
          <a:lstStyle/>
          <a:p>
            <a:pPr>
              <a:defRPr/>
            </a:pPr>
            <a:fld id="{4537384E-86E4-45D8-B313-D6638C7ED0DF}" type="slidenum">
              <a:rPr lang="en-US" smtClean="0"/>
              <a:pPr>
                <a:defRPr/>
              </a:pPr>
              <a:t>19</a:t>
            </a:fld>
            <a:endParaRPr lang="en-US" dirty="0"/>
          </a:p>
        </p:txBody>
      </p:sp>
      <p:sp>
        <p:nvSpPr>
          <p:cNvPr id="3" name="TextBox 2">
            <a:extLst>
              <a:ext uri="{FF2B5EF4-FFF2-40B4-BE49-F238E27FC236}">
                <a16:creationId xmlns:a16="http://schemas.microsoft.com/office/drawing/2014/main" id="{F57FB113-61D6-9FB4-4A93-A961345F29C5}"/>
              </a:ext>
            </a:extLst>
          </p:cNvPr>
          <p:cNvSpPr txBox="1"/>
          <p:nvPr/>
        </p:nvSpPr>
        <p:spPr>
          <a:xfrm>
            <a:off x="1066800" y="917532"/>
            <a:ext cx="7268308" cy="5724644"/>
          </a:xfrm>
          <a:prstGeom prst="rect">
            <a:avLst/>
          </a:prstGeom>
          <a:noFill/>
        </p:spPr>
        <p:txBody>
          <a:bodyPr wrap="square">
            <a:spAutoFit/>
          </a:bodyPr>
          <a:lstStyle/>
          <a:p>
            <a:pPr lvl="0"/>
            <a:r>
              <a:rPr lang="en-US" sz="1600" b="1" u="sng" dirty="0">
                <a:latin typeface="Aptos" panose="020B0004020202020204" pitchFamily="34" charset="0"/>
              </a:rPr>
              <a:t>Project Need </a:t>
            </a:r>
            <a:endParaRPr lang="en-US" sz="1600" dirty="0">
              <a:latin typeface="Aptos" panose="020B0004020202020204" pitchFamily="34" charset="0"/>
            </a:endParaRPr>
          </a:p>
          <a:p>
            <a:r>
              <a:rPr lang="en-US" sz="1600" dirty="0">
                <a:latin typeface="Aptos" panose="020B0004020202020204" pitchFamily="34" charset="0"/>
              </a:rPr>
              <a:t>This section should describe the need for the specific approach outlined in the Project Description.  The description should be based on the organization’s own research and data (</a:t>
            </a:r>
            <a:r>
              <a:rPr lang="en-US" sz="1600" b="1" dirty="0">
                <a:latin typeface="Aptos" panose="020B0004020202020204" pitchFamily="34" charset="0"/>
              </a:rPr>
              <a:t>e.g. provide examples related to the project</a:t>
            </a:r>
            <a:r>
              <a:rPr lang="en-US" sz="1600" dirty="0">
                <a:latin typeface="Aptos" panose="020B0004020202020204" pitchFamily="34" charset="0"/>
              </a:rPr>
              <a:t>) with reference made to publicly- available sources of needs assessment data where applicable.</a:t>
            </a:r>
          </a:p>
          <a:p>
            <a:pPr lvl="0"/>
            <a:endParaRPr lang="en-US" sz="1600" dirty="0">
              <a:latin typeface="Aptos" panose="020B0004020202020204" pitchFamily="34" charset="0"/>
            </a:endParaRPr>
          </a:p>
          <a:p>
            <a:pPr marL="342900" lvl="0" indent="-342900">
              <a:buFont typeface="+mj-lt"/>
              <a:buAutoNum type="alphaLcPeriod"/>
            </a:pPr>
            <a:r>
              <a:rPr lang="en-US" sz="1600" dirty="0">
                <a:latin typeface="Aptos" panose="020B0004020202020204" pitchFamily="34" charset="0"/>
              </a:rPr>
              <a:t>Provide a work plan detailing the steps to be taken, milestones and timelines for recruiting/identifying and hiring qualified clinicians for school behavioral health telehealth services.</a:t>
            </a:r>
          </a:p>
          <a:p>
            <a:pPr marL="342900" lvl="0" indent="-342900">
              <a:buFont typeface="+mj-lt"/>
              <a:buAutoNum type="alphaLcPeriod"/>
            </a:pPr>
            <a:r>
              <a:rPr lang="en-US" sz="1600" dirty="0">
                <a:latin typeface="Aptos" panose="020B0004020202020204" pitchFamily="34" charset="0"/>
              </a:rPr>
              <a:t>Based on lessons learned, describe any potential challenges to implementing school behavioral health telehealth services and contingency plans for addressing these challenges. For example, how would you respond if clinician’s billable treatment caseload was lower than expected? (i.e., obtaining contracts for private insurance)</a:t>
            </a:r>
          </a:p>
          <a:p>
            <a:pPr marL="342900" lvl="0" indent="-342900">
              <a:buFont typeface="+mj-lt"/>
              <a:buAutoNum type="alphaLcPeriod"/>
            </a:pPr>
            <a:r>
              <a:rPr lang="en-US" sz="1600" dirty="0">
                <a:latin typeface="Aptos" panose="020B0004020202020204" pitchFamily="34" charset="0"/>
              </a:rPr>
              <a:t>Describe Grantee's compliance with the District's rules and regulations related to clinical documentation and the Grantee's practice management system.</a:t>
            </a:r>
          </a:p>
          <a:p>
            <a:pPr marL="342900" lvl="0" indent="-342900">
              <a:buFont typeface="+mj-lt"/>
              <a:buAutoNum type="alphaLcPeriod"/>
            </a:pPr>
            <a:r>
              <a:rPr lang="en-US" sz="1600" dirty="0">
                <a:latin typeface="Aptos" panose="020B0004020202020204" pitchFamily="34" charset="0"/>
              </a:rPr>
              <a:t>Describe the Grantee’s experience complying with submitting required data and reports in an accurate and timely manner.</a:t>
            </a:r>
          </a:p>
          <a:p>
            <a:pPr marL="342900" lvl="0" indent="-342900">
              <a:buFont typeface="+mj-lt"/>
              <a:buAutoNum type="alphaLcPeriod"/>
            </a:pPr>
            <a:r>
              <a:rPr lang="en-US" sz="1600" dirty="0">
                <a:latin typeface="Aptos" panose="020B0004020202020204" pitchFamily="34" charset="0"/>
              </a:rPr>
              <a:t>Describe how the Grantee utilizes data to inform workforce development need.</a:t>
            </a:r>
          </a:p>
          <a:p>
            <a:r>
              <a:rPr lang="en-US" sz="1600" dirty="0"/>
              <a:t> </a:t>
            </a:r>
          </a:p>
          <a:p>
            <a:pPr marL="342900" indent="-342900" algn="just">
              <a:buAutoNum type="alphaUcPeriod"/>
            </a:pPr>
            <a:endParaRPr lang="en-US" sz="1400" dirty="0">
              <a:latin typeface="Aptos" panose="020B0004020202020204" pitchFamily="34" charset="0"/>
            </a:endParaRPr>
          </a:p>
        </p:txBody>
      </p:sp>
    </p:spTree>
    <p:extLst>
      <p:ext uri="{BB962C8B-B14F-4D97-AF65-F5344CB8AC3E}">
        <p14:creationId xmlns:p14="http://schemas.microsoft.com/office/powerpoint/2010/main" val="184682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143" y="163502"/>
            <a:ext cx="7772400" cy="1817698"/>
          </a:xfrm>
        </p:spPr>
        <p:txBody>
          <a:bodyPr/>
          <a:lstStyle/>
          <a:p>
            <a:pPr eaLnBrk="1" hangingPunct="1">
              <a:spcAft>
                <a:spcPct val="15000"/>
              </a:spcAft>
            </a:pPr>
            <a:r>
              <a:rPr lang="en-US" altLang="en-US" sz="2400" b="1" dirty="0">
                <a:solidFill>
                  <a:schemeClr val="tx1"/>
                </a:solidFill>
                <a:latin typeface="Aptos" panose="020B0004020202020204" pitchFamily="34" charset="0"/>
                <a:cs typeface="Calibri" panose="020F0502020204030204" pitchFamily="34" charset="0"/>
              </a:rPr>
              <a:t>District of Columbia </a:t>
            </a:r>
            <a:br>
              <a:rPr lang="en-US" altLang="en-US" sz="2400" b="1" dirty="0">
                <a:solidFill>
                  <a:schemeClr val="tx1"/>
                </a:solidFill>
                <a:latin typeface="Aptos" panose="020B0004020202020204" pitchFamily="34" charset="0"/>
                <a:cs typeface="Calibri" panose="020F0502020204030204" pitchFamily="34" charset="0"/>
              </a:rPr>
            </a:br>
            <a:r>
              <a:rPr lang="en-US" altLang="en-US" sz="2400" b="1" dirty="0">
                <a:solidFill>
                  <a:schemeClr val="tx1"/>
                </a:solidFill>
                <a:latin typeface="Aptos" panose="020B0004020202020204" pitchFamily="34" charset="0"/>
                <a:cs typeface="Calibri" panose="020F0502020204030204" pitchFamily="34" charset="0"/>
              </a:rPr>
              <a:t>Department of Behavioral Health (DBH)</a:t>
            </a:r>
            <a:br>
              <a:rPr lang="en-US" altLang="en-US" sz="2400" b="1" dirty="0">
                <a:solidFill>
                  <a:schemeClr val="tx1"/>
                </a:solidFill>
                <a:latin typeface="Aptos" panose="020B0004020202020204" pitchFamily="34" charset="0"/>
                <a:cs typeface="Calibri" panose="020F0502020204030204" pitchFamily="34" charset="0"/>
              </a:rPr>
            </a:br>
            <a:br>
              <a:rPr lang="en-US" altLang="en-US" sz="2400" dirty="0">
                <a:solidFill>
                  <a:schemeClr val="tx1"/>
                </a:solidFill>
                <a:latin typeface="Aptos" panose="020B0004020202020204" pitchFamily="34" charset="0"/>
                <a:cs typeface="Calibri" panose="020F0502020204030204" pitchFamily="34" charset="0"/>
              </a:rPr>
            </a:br>
            <a:r>
              <a:rPr lang="en-US" altLang="en-US" sz="2400" b="1" dirty="0">
                <a:solidFill>
                  <a:schemeClr val="tx1"/>
                </a:solidFill>
                <a:latin typeface="Aptos" panose="020B0004020202020204" pitchFamily="34" charset="0"/>
                <a:cs typeface="Calibri" panose="020F0502020204030204" pitchFamily="34" charset="0"/>
              </a:rPr>
              <a:t>Pre-Application Conference</a:t>
            </a:r>
          </a:p>
        </p:txBody>
      </p:sp>
      <p:sp>
        <p:nvSpPr>
          <p:cNvPr id="3" name="Subtitle 2"/>
          <p:cNvSpPr>
            <a:spLocks noGrp="1"/>
          </p:cNvSpPr>
          <p:nvPr>
            <p:ph type="subTitle" idx="1"/>
          </p:nvPr>
        </p:nvSpPr>
        <p:spPr>
          <a:xfrm>
            <a:off x="315940" y="3966437"/>
            <a:ext cx="8731078" cy="1409127"/>
          </a:xfrm>
        </p:spPr>
        <p:txBody>
          <a:bodyPr/>
          <a:lstStyle/>
          <a:p>
            <a:r>
              <a:rPr lang="en-US" altLang="en-US" sz="2400" b="1" dirty="0">
                <a:latin typeface="Aptos" panose="020B0004020202020204" pitchFamily="34" charset="0"/>
                <a:cs typeface="Calibri" panose="020F0502020204030204" pitchFamily="34" charset="0"/>
              </a:rPr>
              <a:t>RFA Number: </a:t>
            </a:r>
            <a:r>
              <a:rPr lang="en-US" sz="2400" b="1" dirty="0">
                <a:latin typeface="Aptos" panose="020B0004020202020204" pitchFamily="34" charset="0"/>
              </a:rPr>
              <a:t>RM0 SBHTS120525</a:t>
            </a:r>
            <a:endParaRPr lang="en-US" sz="2400" dirty="0">
              <a:latin typeface="Aptos" panose="020B0004020202020204" pitchFamily="34" charset="0"/>
            </a:endParaRPr>
          </a:p>
          <a:p>
            <a:pPr>
              <a:spcBef>
                <a:spcPts val="0"/>
              </a:spcBef>
            </a:pPr>
            <a:r>
              <a:rPr lang="en-US" sz="2400" b="1" dirty="0">
                <a:latin typeface="Aptos" panose="020B0004020202020204" pitchFamily="34" charset="0"/>
              </a:rPr>
              <a:t>RFA Title: FY26 School Behavioral Health Telehealth Services Pilot Program</a:t>
            </a:r>
          </a:p>
          <a:p>
            <a:pPr algn="l">
              <a:spcBef>
                <a:spcPts val="0"/>
              </a:spcBef>
            </a:pPr>
            <a:r>
              <a:rPr lang="en-US" sz="2400" b="1" dirty="0">
                <a:latin typeface="Aptos" panose="020B0004020202020204" pitchFamily="34" charset="0"/>
              </a:rPr>
              <a:t> </a:t>
            </a:r>
            <a:endParaRPr lang="en-US" altLang="en-US" sz="1400" dirty="0">
              <a:latin typeface="Aptos" panose="020B0004020202020204" pitchFamily="34" charset="0"/>
              <a:ea typeface="Cambria" panose="02040503050406030204" pitchFamily="18" charset="0"/>
            </a:endParaRPr>
          </a:p>
          <a:p>
            <a:pPr algn="r">
              <a:spcBef>
                <a:spcPts val="0"/>
              </a:spcBef>
            </a:pPr>
            <a:endParaRPr lang="en-US" altLang="en-US" sz="1400" dirty="0">
              <a:ea typeface="Cambria" panose="02040503050406030204" pitchFamily="18" charset="0"/>
            </a:endParaRPr>
          </a:p>
          <a:p>
            <a:pPr algn="r">
              <a:spcBef>
                <a:spcPts val="0"/>
              </a:spcBef>
            </a:pPr>
            <a:endParaRPr lang="en-US" altLang="en-US" sz="1400" dirty="0"/>
          </a:p>
          <a:p>
            <a:pPr algn="r">
              <a:spcBef>
                <a:spcPts val="0"/>
              </a:spcBef>
            </a:pPr>
            <a:endParaRPr lang="en-US" altLang="en-US" sz="1400" dirty="0"/>
          </a:p>
          <a:p>
            <a:pPr algn="r">
              <a:spcBef>
                <a:spcPts val="0"/>
              </a:spcBef>
            </a:pPr>
            <a:endParaRPr lang="en-US" altLang="en-US" sz="1600" dirty="0"/>
          </a:p>
          <a:p>
            <a:pPr algn="l">
              <a:spcBef>
                <a:spcPts val="0"/>
              </a:spcBef>
            </a:pPr>
            <a:endParaRPr lang="en-US" altLang="en-US" sz="2600" b="1" dirty="0"/>
          </a:p>
          <a:p>
            <a:pPr algn="l">
              <a:spcBef>
                <a:spcPts val="0"/>
              </a:spcBef>
            </a:pPr>
            <a:endParaRPr lang="en-US" altLang="en-US" sz="2600" b="1" dirty="0"/>
          </a:p>
        </p:txBody>
      </p:sp>
      <p:sp>
        <p:nvSpPr>
          <p:cNvPr id="8" name="Line 4"/>
          <p:cNvSpPr>
            <a:spLocks noChangeShapeType="1"/>
          </p:cNvSpPr>
          <p:nvPr/>
        </p:nvSpPr>
        <p:spPr bwMode="auto">
          <a:xfrm flipH="1">
            <a:off x="1066800" y="1288325"/>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854982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A6B9A-C3FB-0945-687B-64327873857D}"/>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EB84CFAE-6872-4367-C737-5E2E85E5C897}"/>
              </a:ext>
            </a:extLst>
          </p:cNvPr>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Project Narrative (pg. 18)</a:t>
            </a:r>
          </a:p>
        </p:txBody>
      </p:sp>
      <p:sp>
        <p:nvSpPr>
          <p:cNvPr id="6148" name="Line 4">
            <a:extLst>
              <a:ext uri="{FF2B5EF4-FFF2-40B4-BE49-F238E27FC236}">
                <a16:creationId xmlns:a16="http://schemas.microsoft.com/office/drawing/2014/main" id="{8699904C-1D6A-6218-460F-1045D7EA7C3A}"/>
              </a:ext>
            </a:extLst>
          </p:cNvPr>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a:extLst>
              <a:ext uri="{FF2B5EF4-FFF2-40B4-BE49-F238E27FC236}">
                <a16:creationId xmlns:a16="http://schemas.microsoft.com/office/drawing/2014/main" id="{54E81A08-7497-2495-C580-7456FBE639AE}"/>
              </a:ext>
            </a:extLst>
          </p:cNvPr>
          <p:cNvSpPr>
            <a:spLocks noGrp="1"/>
          </p:cNvSpPr>
          <p:nvPr>
            <p:ph type="sldNum" sz="quarter" idx="12"/>
          </p:nvPr>
        </p:nvSpPr>
        <p:spPr/>
        <p:txBody>
          <a:bodyPr/>
          <a:lstStyle/>
          <a:p>
            <a:pPr>
              <a:defRPr/>
            </a:pPr>
            <a:fld id="{4537384E-86E4-45D8-B313-D6638C7ED0DF}" type="slidenum">
              <a:rPr lang="en-US" smtClean="0"/>
              <a:pPr>
                <a:defRPr/>
              </a:pPr>
              <a:t>20</a:t>
            </a:fld>
            <a:endParaRPr lang="en-US" dirty="0"/>
          </a:p>
        </p:txBody>
      </p:sp>
      <p:sp>
        <p:nvSpPr>
          <p:cNvPr id="3" name="TextBox 2">
            <a:extLst>
              <a:ext uri="{FF2B5EF4-FFF2-40B4-BE49-F238E27FC236}">
                <a16:creationId xmlns:a16="http://schemas.microsoft.com/office/drawing/2014/main" id="{52A17F39-D258-C532-2F89-48C6DB8EC3BF}"/>
              </a:ext>
            </a:extLst>
          </p:cNvPr>
          <p:cNvSpPr txBox="1"/>
          <p:nvPr/>
        </p:nvSpPr>
        <p:spPr>
          <a:xfrm>
            <a:off x="1066800" y="917532"/>
            <a:ext cx="7268308" cy="4739759"/>
          </a:xfrm>
          <a:prstGeom prst="rect">
            <a:avLst/>
          </a:prstGeom>
          <a:noFill/>
        </p:spPr>
        <p:txBody>
          <a:bodyPr wrap="square">
            <a:spAutoFit/>
          </a:bodyPr>
          <a:lstStyle/>
          <a:p>
            <a:pPr lvl="0"/>
            <a:r>
              <a:rPr lang="en-US" sz="1600" b="1" u="sng" dirty="0">
                <a:latin typeface="Aptos" panose="020B0004020202020204" pitchFamily="34" charset="0"/>
              </a:rPr>
              <a:t>Project Description </a:t>
            </a:r>
            <a:endParaRPr lang="en-US" sz="1600" dirty="0">
              <a:latin typeface="Aptos" panose="020B0004020202020204" pitchFamily="34" charset="0"/>
            </a:endParaRPr>
          </a:p>
          <a:p>
            <a:r>
              <a:rPr lang="en-US" sz="1600" dirty="0">
                <a:latin typeface="Aptos" panose="020B0004020202020204" pitchFamily="34" charset="0"/>
              </a:rPr>
              <a:t>This section should provide a description on how the organization will implement the (program/effort) so as to successfully achieve the goal of the grant:</a:t>
            </a:r>
          </a:p>
          <a:p>
            <a:pPr marL="342900" lvl="0" indent="-342900">
              <a:buFont typeface="+mj-lt"/>
              <a:buAutoNum type="alphaLcPeriod"/>
            </a:pPr>
            <a:r>
              <a:rPr lang="en-US" sz="1600" dirty="0">
                <a:latin typeface="Aptos" panose="020B0004020202020204" pitchFamily="34" charset="0"/>
              </a:rPr>
              <a:t>Discuss the approach to implementing school behavioral health telehealth services (i.e., treatment services and crisis intervention).</a:t>
            </a:r>
          </a:p>
          <a:p>
            <a:pPr marL="342900" lvl="0" indent="-342900">
              <a:buFont typeface="+mj-lt"/>
              <a:buAutoNum type="alphaLcPeriod"/>
            </a:pPr>
            <a:r>
              <a:rPr lang="en-US" sz="1600" dirty="0">
                <a:latin typeface="Aptos" panose="020B0004020202020204" pitchFamily="34" charset="0"/>
              </a:rPr>
              <a:t>Discuss how to support the integration of telehealth services and Grantee's team into the school community in order to function as a collaborating team member within the school behavioral health team.</a:t>
            </a:r>
          </a:p>
          <a:p>
            <a:pPr marL="342900" lvl="0" indent="-342900">
              <a:buFont typeface="+mj-lt"/>
              <a:buAutoNum type="alphaLcPeriod"/>
            </a:pPr>
            <a:r>
              <a:rPr lang="en-US" sz="1600" dirty="0">
                <a:latin typeface="Aptos" panose="020B0004020202020204" pitchFamily="34" charset="0"/>
              </a:rPr>
              <a:t>Discuss how the Grantee's team contributes to the efficient and effective delivery of school behavioral health telehealth services and ensures linkages to community resources based on student and family needs.</a:t>
            </a:r>
          </a:p>
          <a:p>
            <a:r>
              <a:rPr lang="en-US" sz="1600" dirty="0">
                <a:latin typeface="Aptos" panose="020B0004020202020204" pitchFamily="34" charset="0"/>
              </a:rPr>
              <a:t> </a:t>
            </a:r>
          </a:p>
          <a:p>
            <a:pPr lvl="0"/>
            <a:r>
              <a:rPr lang="en-US" sz="1600" b="1" u="sng" dirty="0">
                <a:latin typeface="Aptos" panose="020B0004020202020204" pitchFamily="34" charset="0"/>
              </a:rPr>
              <a:t>Project Evaluation </a:t>
            </a:r>
            <a:br>
              <a:rPr lang="en-US" sz="1600" dirty="0">
                <a:latin typeface="Aptos" panose="020B0004020202020204" pitchFamily="34" charset="0"/>
              </a:rPr>
            </a:br>
            <a:r>
              <a:rPr lang="en-US" sz="1600" dirty="0">
                <a:latin typeface="Aptos" panose="020B0004020202020204" pitchFamily="34" charset="0"/>
              </a:rPr>
              <a:t>Discuss the approach to tracking the progress of the work plan which should include information about how data will be collected and how such data will be utilized to manage, monitor, and enhance the school behavioral health telehealth services and student outcomes.</a:t>
            </a:r>
          </a:p>
          <a:p>
            <a:endParaRPr lang="en-US" sz="1600" dirty="0">
              <a:latin typeface="Aptos" panose="020B0004020202020204" pitchFamily="34" charset="0"/>
            </a:endParaRPr>
          </a:p>
          <a:p>
            <a:pPr marL="342900" indent="-342900" algn="just">
              <a:buAutoNum type="alphaUcPeriod"/>
            </a:pPr>
            <a:endParaRPr lang="en-US" sz="1400" dirty="0">
              <a:latin typeface="Aptos" panose="020B0004020202020204" pitchFamily="34" charset="0"/>
            </a:endParaRPr>
          </a:p>
        </p:txBody>
      </p:sp>
    </p:spTree>
    <p:extLst>
      <p:ext uri="{BB962C8B-B14F-4D97-AF65-F5344CB8AC3E}">
        <p14:creationId xmlns:p14="http://schemas.microsoft.com/office/powerpoint/2010/main" val="990291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Evaluation Criteria (pg. 24)</a:t>
            </a:r>
          </a:p>
        </p:txBody>
      </p:sp>
      <p:sp>
        <p:nvSpPr>
          <p:cNvPr id="3075" name="Rectangle 3"/>
          <p:cNvSpPr>
            <a:spLocks noGrp="1" noChangeArrowheads="1"/>
          </p:cNvSpPr>
          <p:nvPr>
            <p:ph type="body" idx="1"/>
          </p:nvPr>
        </p:nvSpPr>
        <p:spPr>
          <a:xfrm>
            <a:off x="402700" y="812800"/>
            <a:ext cx="8077200" cy="4981532"/>
          </a:xfrm>
        </p:spPr>
        <p:txBody>
          <a:bodyPr/>
          <a:lstStyle/>
          <a:p>
            <a:pPr marL="0" indent="0">
              <a:buNone/>
            </a:pPr>
            <a:endParaRPr lang="en-US" sz="1400" dirty="0">
              <a:ea typeface="Cambria" panose="02040503050406030204" pitchFamily="18" charset="0"/>
            </a:endParaRPr>
          </a:p>
          <a:p>
            <a:pPr marL="0" indent="0" algn="just">
              <a:buNone/>
            </a:pPr>
            <a:endParaRPr lang="en-US" sz="1600" dirty="0">
              <a:latin typeface="Aptos" panose="020B0004020202020204" pitchFamily="34" charset="0"/>
            </a:endParaRPr>
          </a:p>
          <a:p>
            <a:pPr algn="just">
              <a:buFont typeface="Wingdings" panose="05000000000000000000" pitchFamily="2" charset="2"/>
              <a:buChar char="q"/>
            </a:pPr>
            <a:r>
              <a:rPr lang="en-US" sz="1600" dirty="0">
                <a:latin typeface="Aptos" panose="020B0004020202020204" pitchFamily="34" charset="0"/>
              </a:rPr>
              <a:t>Indicators have been developed for each review criterion to assist the applicant in presenting pertinent information and to provide the reviewer with a standard for evaluation. The five review criteria are outlined below with specific detail and scoring points. These criteria are the basis upon which the reviewers will evaluate the application. The entire proposal will be considered during objective review. </a:t>
            </a:r>
            <a:endParaRPr lang="en-US" sz="1600" dirty="0">
              <a:latin typeface="Aptos" panose="020B0004020202020204" pitchFamily="34" charset="0"/>
              <a:ea typeface="Cambria" panose="02040503050406030204" pitchFamily="18" charset="0"/>
            </a:endParaRPr>
          </a:p>
        </p:txBody>
      </p:sp>
      <p:sp>
        <p:nvSpPr>
          <p:cNvPr id="6148" name="Line 4"/>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21</a:t>
            </a:fld>
            <a:endParaRPr lang="en-US" dirty="0"/>
          </a:p>
        </p:txBody>
      </p:sp>
    </p:spTree>
    <p:extLst>
      <p:ext uri="{BB962C8B-B14F-4D97-AF65-F5344CB8AC3E}">
        <p14:creationId xmlns:p14="http://schemas.microsoft.com/office/powerpoint/2010/main" val="2650332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8CAFC-A3BC-0230-B38B-AE8CAE4154AB}"/>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E2622259-E67A-8136-8F0E-1EBC6D9FC3F2}"/>
              </a:ext>
            </a:extLst>
          </p:cNvPr>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Evaluation Criteria Cont’d (pg. 24)</a:t>
            </a:r>
          </a:p>
        </p:txBody>
      </p:sp>
      <p:sp>
        <p:nvSpPr>
          <p:cNvPr id="3075" name="Rectangle 3">
            <a:extLst>
              <a:ext uri="{FF2B5EF4-FFF2-40B4-BE49-F238E27FC236}">
                <a16:creationId xmlns:a16="http://schemas.microsoft.com/office/drawing/2014/main" id="{C36F9DCC-ADF1-2837-825E-626700154EC5}"/>
              </a:ext>
            </a:extLst>
          </p:cNvPr>
          <p:cNvSpPr>
            <a:spLocks noGrp="1" noChangeArrowheads="1"/>
          </p:cNvSpPr>
          <p:nvPr>
            <p:ph type="body" idx="1"/>
          </p:nvPr>
        </p:nvSpPr>
        <p:spPr>
          <a:xfrm>
            <a:off x="402700" y="812800"/>
            <a:ext cx="8077200" cy="4981532"/>
          </a:xfrm>
        </p:spPr>
        <p:txBody>
          <a:bodyPr/>
          <a:lstStyle/>
          <a:p>
            <a:pPr marL="0" indent="0">
              <a:buNone/>
            </a:pPr>
            <a:r>
              <a:rPr lang="en-US" sz="1200" b="1" dirty="0">
                <a:latin typeface="Aptos" panose="020B0004020202020204" pitchFamily="34" charset="0"/>
              </a:rPr>
              <a:t>Criterion 1: Capacity (Corresponds to Organizational Capacity Section) – 20</a:t>
            </a:r>
            <a:endParaRPr lang="en-US" sz="1200" dirty="0">
              <a:latin typeface="Aptos" panose="020B0004020202020204" pitchFamily="34" charset="0"/>
            </a:endParaRPr>
          </a:p>
          <a:p>
            <a:pPr marL="0" indent="0">
              <a:buNone/>
            </a:pPr>
            <a:r>
              <a:rPr lang="en-US" sz="1200" b="1" dirty="0">
                <a:latin typeface="Aptos" panose="020B0004020202020204" pitchFamily="34" charset="0"/>
              </a:rPr>
              <a:t>Applicants should:</a:t>
            </a:r>
            <a:endParaRPr lang="en-US" sz="1200" dirty="0">
              <a:latin typeface="Aptos" panose="020B0004020202020204" pitchFamily="34" charset="0"/>
            </a:endParaRPr>
          </a:p>
          <a:p>
            <a:pPr lvl="0">
              <a:buFont typeface="+mj-lt"/>
              <a:buAutoNum type="arabicPeriod"/>
            </a:pPr>
            <a:r>
              <a:rPr lang="en-US" sz="1200" dirty="0">
                <a:latin typeface="Aptos" panose="020B0004020202020204" pitchFamily="34" charset="0"/>
              </a:rPr>
              <a:t>The applicant identified a responsible staff member for implementation and oversight and provided organizational chart. </a:t>
            </a:r>
            <a:r>
              <a:rPr lang="en-US" sz="1200" b="1" dirty="0">
                <a:latin typeface="Aptos" panose="020B0004020202020204" pitchFamily="34" charset="0"/>
              </a:rPr>
              <a:t>(3 points)</a:t>
            </a:r>
            <a:endParaRPr lang="en-US" sz="1200" dirty="0">
              <a:latin typeface="Aptos" panose="020B0004020202020204" pitchFamily="34" charset="0"/>
            </a:endParaRPr>
          </a:p>
          <a:p>
            <a:pPr lvl="0">
              <a:buFont typeface="+mj-lt"/>
              <a:buAutoNum type="arabicPeriod"/>
            </a:pPr>
            <a:r>
              <a:rPr lang="en-US" sz="1200" dirty="0">
                <a:latin typeface="Aptos" panose="020B0004020202020204" pitchFamily="34" charset="0"/>
              </a:rPr>
              <a:t>Identified the program manager/coordinator, supervisor, and clinicians along with the credentials, responsibilities and roles of persons who will implement the school behavioral health telehealth services. Included are position descriptions, Manage Care Organization contracts, list of contracted commercial insurance plans that the Grantee is credentialed with, copies of licenses, and resumes for the identified individuals. </a:t>
            </a:r>
            <a:r>
              <a:rPr lang="en-US" sz="1200" b="1" dirty="0">
                <a:latin typeface="Aptos" panose="020B0004020202020204" pitchFamily="34" charset="0"/>
              </a:rPr>
              <a:t>(10 points)</a:t>
            </a:r>
            <a:endParaRPr lang="en-US" sz="1200" dirty="0">
              <a:latin typeface="Aptos" panose="020B0004020202020204" pitchFamily="34" charset="0"/>
            </a:endParaRPr>
          </a:p>
          <a:p>
            <a:pPr lvl="0">
              <a:buFont typeface="+mj-lt"/>
              <a:buAutoNum type="arabicPeriod"/>
            </a:pPr>
            <a:r>
              <a:rPr lang="en-US" sz="1200" dirty="0">
                <a:latin typeface="Aptos" panose="020B0004020202020204" pitchFamily="34" charset="0"/>
              </a:rPr>
              <a:t>If staffing is not yet established, discussed the plan to ensure staff are in place 45 days after award. </a:t>
            </a:r>
            <a:r>
              <a:rPr lang="en-US" sz="1200" b="1" dirty="0">
                <a:latin typeface="Aptos" panose="020B0004020202020204" pitchFamily="34" charset="0"/>
              </a:rPr>
              <a:t>(7 points)</a:t>
            </a:r>
            <a:endParaRPr lang="en-US" sz="1200" dirty="0">
              <a:latin typeface="Aptos" panose="020B0004020202020204" pitchFamily="34" charset="0"/>
            </a:endParaRPr>
          </a:p>
          <a:p>
            <a:pPr marL="0" indent="0">
              <a:buNone/>
            </a:pPr>
            <a:endParaRPr lang="en-US" sz="1200" dirty="0">
              <a:latin typeface="Aptos" panose="020B0004020202020204" pitchFamily="34" charset="0"/>
            </a:endParaRPr>
          </a:p>
          <a:p>
            <a:pPr marL="0" indent="0">
              <a:buNone/>
            </a:pPr>
            <a:r>
              <a:rPr lang="en-US" sz="1200" b="1" dirty="0">
                <a:latin typeface="Aptos" panose="020B0004020202020204" pitchFamily="34" charset="0"/>
              </a:rPr>
              <a:t>Criterion 2: Need (Corresponds to Need Section) – 53 points</a:t>
            </a:r>
            <a:endParaRPr lang="en-US" sz="1200" dirty="0">
              <a:latin typeface="Aptos" panose="020B0004020202020204" pitchFamily="34" charset="0"/>
            </a:endParaRPr>
          </a:p>
          <a:p>
            <a:pPr lvl="0">
              <a:buFont typeface="+mj-lt"/>
              <a:buAutoNum type="arabicPeriod"/>
            </a:pPr>
            <a:r>
              <a:rPr lang="en-US" sz="1200" dirty="0">
                <a:latin typeface="Aptos" panose="020B0004020202020204" pitchFamily="34" charset="0"/>
              </a:rPr>
              <a:t>Provided a work plan detailing the steps to be taken, milestones and timelines for recruiting/identifying and hiring qualified clinicians for school behavioral health telehealth services. </a:t>
            </a:r>
            <a:r>
              <a:rPr lang="en-US" sz="1200" b="1" dirty="0">
                <a:latin typeface="Aptos" panose="020B0004020202020204" pitchFamily="34" charset="0"/>
              </a:rPr>
              <a:t>(10 points)</a:t>
            </a:r>
            <a:endParaRPr lang="en-US" sz="1200" dirty="0">
              <a:latin typeface="Aptos" panose="020B0004020202020204" pitchFamily="34" charset="0"/>
            </a:endParaRPr>
          </a:p>
          <a:p>
            <a:pPr lvl="0">
              <a:buFont typeface="+mj-lt"/>
              <a:buAutoNum type="arabicPeriod"/>
            </a:pPr>
            <a:r>
              <a:rPr lang="en-US" sz="1200" dirty="0">
                <a:latin typeface="Aptos" panose="020B0004020202020204" pitchFamily="34" charset="0"/>
              </a:rPr>
              <a:t>Based on lessons learned, described any potential challenges to implementing school behavioral health telehealth services and contingency plans for addressing these challenges. For example, how would you respond if clinician’s billable treatment caseload was lower than expected? (i.e., obtaining contracts for private insurance) (</a:t>
            </a:r>
            <a:r>
              <a:rPr lang="en-US" sz="1200" b="1" dirty="0">
                <a:latin typeface="Aptos" panose="020B0004020202020204" pitchFamily="34" charset="0"/>
              </a:rPr>
              <a:t>10 points</a:t>
            </a:r>
            <a:r>
              <a:rPr lang="en-US" sz="1200" dirty="0">
                <a:latin typeface="Aptos" panose="020B0004020202020204" pitchFamily="34" charset="0"/>
              </a:rPr>
              <a:t>)</a:t>
            </a:r>
          </a:p>
          <a:p>
            <a:pPr lvl="0">
              <a:buFont typeface="+mj-lt"/>
              <a:buAutoNum type="arabicPeriod"/>
            </a:pPr>
            <a:r>
              <a:rPr lang="en-US" sz="1200" dirty="0">
                <a:latin typeface="Aptos" panose="020B0004020202020204" pitchFamily="34" charset="0"/>
              </a:rPr>
              <a:t>Described Grantee's compliance with the District's rules and regulations related to clinical documentation and the Grantee's practice management system. (</a:t>
            </a:r>
            <a:r>
              <a:rPr lang="en-US" sz="1200" b="1" dirty="0">
                <a:latin typeface="Aptos" panose="020B0004020202020204" pitchFamily="34" charset="0"/>
              </a:rPr>
              <a:t>10 points)</a:t>
            </a:r>
            <a:endParaRPr lang="en-US" sz="1200" dirty="0">
              <a:latin typeface="Aptos" panose="020B0004020202020204" pitchFamily="34" charset="0"/>
            </a:endParaRPr>
          </a:p>
          <a:p>
            <a:pPr lvl="0">
              <a:buFont typeface="+mj-lt"/>
              <a:buAutoNum type="arabicPeriod"/>
            </a:pPr>
            <a:r>
              <a:rPr lang="en-US" sz="1200" dirty="0">
                <a:latin typeface="Aptos" panose="020B0004020202020204" pitchFamily="34" charset="0"/>
              </a:rPr>
              <a:t>Described the Grantee’s experience complying with submitting required data and reports in an accurate and timely manner. (</a:t>
            </a:r>
            <a:r>
              <a:rPr lang="en-US" sz="1200" b="1" dirty="0">
                <a:latin typeface="Aptos" panose="020B0004020202020204" pitchFamily="34" charset="0"/>
              </a:rPr>
              <a:t>10 points</a:t>
            </a:r>
            <a:r>
              <a:rPr lang="en-US" sz="1200" dirty="0">
                <a:latin typeface="Aptos" panose="020B0004020202020204" pitchFamily="34" charset="0"/>
              </a:rPr>
              <a:t>)</a:t>
            </a:r>
          </a:p>
          <a:p>
            <a:pPr lvl="0">
              <a:buFont typeface="+mj-lt"/>
              <a:buAutoNum type="arabicPeriod"/>
            </a:pPr>
            <a:r>
              <a:rPr lang="en-US" sz="1200" dirty="0">
                <a:latin typeface="Aptos" panose="020B0004020202020204" pitchFamily="34" charset="0"/>
              </a:rPr>
              <a:t>Described how the Grantee utilizes data to inform workforce development need. (</a:t>
            </a:r>
            <a:r>
              <a:rPr lang="en-US" sz="1200" b="1" dirty="0">
                <a:latin typeface="Aptos" panose="020B0004020202020204" pitchFamily="34" charset="0"/>
              </a:rPr>
              <a:t>13 points</a:t>
            </a:r>
            <a:r>
              <a:rPr lang="en-US" sz="1200" dirty="0">
                <a:latin typeface="Aptos" panose="020B0004020202020204" pitchFamily="34" charset="0"/>
              </a:rPr>
              <a:t>)</a:t>
            </a:r>
          </a:p>
          <a:p>
            <a:pPr marL="0" lvl="1" indent="0">
              <a:buNone/>
            </a:pPr>
            <a:endParaRPr lang="en-US" sz="1400" dirty="0">
              <a:latin typeface="Aptos" panose="020B0004020202020204" pitchFamily="34" charset="0"/>
              <a:ea typeface="Cambria" panose="02040503050406030204" pitchFamily="18" charset="0"/>
            </a:endParaRPr>
          </a:p>
        </p:txBody>
      </p:sp>
      <p:sp>
        <p:nvSpPr>
          <p:cNvPr id="6148" name="Line 4">
            <a:extLst>
              <a:ext uri="{FF2B5EF4-FFF2-40B4-BE49-F238E27FC236}">
                <a16:creationId xmlns:a16="http://schemas.microsoft.com/office/drawing/2014/main" id="{D7937673-FF28-E64D-9423-DF4953BE39E9}"/>
              </a:ext>
            </a:extLst>
          </p:cNvPr>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Slide Number Placeholder 5">
            <a:extLst>
              <a:ext uri="{FF2B5EF4-FFF2-40B4-BE49-F238E27FC236}">
                <a16:creationId xmlns:a16="http://schemas.microsoft.com/office/drawing/2014/main" id="{E7B29212-D737-022A-0B45-A8BEF89A9006}"/>
              </a:ext>
            </a:extLst>
          </p:cNvPr>
          <p:cNvSpPr>
            <a:spLocks noGrp="1"/>
          </p:cNvSpPr>
          <p:nvPr>
            <p:ph type="sldNum" sz="quarter" idx="12"/>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fld id="{4537384E-86E4-45D8-B313-D6638C7ED0DF}" type="slidenum">
              <a:rPr kumimoji="0" lang="en-US" sz="18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l" defTabSz="914186"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3234769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9D187-4237-C231-DA4B-8DCF9931700A}"/>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BF3671E8-BB97-6438-D0DF-FE820A730FBC}"/>
              </a:ext>
            </a:extLst>
          </p:cNvPr>
          <p:cNvSpPr>
            <a:spLocks noGrp="1" noChangeArrowheads="1"/>
          </p:cNvSpPr>
          <p:nvPr>
            <p:ph type="title"/>
          </p:nvPr>
        </p:nvSpPr>
        <p:spPr>
          <a:xfrm>
            <a:off x="457200" y="-225468"/>
            <a:ext cx="8229600" cy="1143000"/>
          </a:xfrm>
        </p:spPr>
        <p:txBody>
          <a:bodyPr/>
          <a:lstStyle/>
          <a:p>
            <a:pPr eaLnBrk="1" hangingPunct="1"/>
            <a:r>
              <a:rPr lang="en-US" altLang="en-US" sz="2400" b="1" dirty="0">
                <a:latin typeface="Aptos" panose="020B0004020202020204" pitchFamily="34" charset="0"/>
              </a:rPr>
              <a:t>Evaluation Criteria Cont’d (pgs. 24-25)</a:t>
            </a:r>
          </a:p>
        </p:txBody>
      </p:sp>
      <p:sp>
        <p:nvSpPr>
          <p:cNvPr id="3075" name="Rectangle 3">
            <a:extLst>
              <a:ext uri="{FF2B5EF4-FFF2-40B4-BE49-F238E27FC236}">
                <a16:creationId xmlns:a16="http://schemas.microsoft.com/office/drawing/2014/main" id="{7783B6A8-C602-9327-C03E-56B65D4EE02C}"/>
              </a:ext>
            </a:extLst>
          </p:cNvPr>
          <p:cNvSpPr>
            <a:spLocks noGrp="1" noChangeArrowheads="1"/>
          </p:cNvSpPr>
          <p:nvPr>
            <p:ph type="body" idx="1"/>
          </p:nvPr>
        </p:nvSpPr>
        <p:spPr>
          <a:xfrm>
            <a:off x="402700" y="812800"/>
            <a:ext cx="8077200" cy="4981532"/>
          </a:xfrm>
        </p:spPr>
        <p:txBody>
          <a:bodyPr/>
          <a:lstStyle/>
          <a:p>
            <a:pPr marL="0" indent="0">
              <a:buNone/>
            </a:pPr>
            <a:r>
              <a:rPr lang="en-US" sz="1400" b="1" dirty="0">
                <a:latin typeface="Aptos" panose="020B0004020202020204" pitchFamily="34" charset="0"/>
              </a:rPr>
              <a:t>Criterion 3: Strategic Approach (Corresponds to Project Description Section) – 10 points</a:t>
            </a:r>
            <a:r>
              <a:rPr lang="en-US" sz="1400" dirty="0">
                <a:latin typeface="Aptos" panose="020B0004020202020204" pitchFamily="34" charset="0"/>
              </a:rPr>
              <a:t> </a:t>
            </a:r>
          </a:p>
          <a:p>
            <a:pPr marL="342900" lvl="0" indent="-342900">
              <a:buFont typeface="+mj-lt"/>
              <a:buAutoNum type="arabicPeriod"/>
            </a:pPr>
            <a:r>
              <a:rPr lang="en-US" sz="1400" dirty="0">
                <a:latin typeface="Aptos" panose="020B0004020202020204" pitchFamily="34" charset="0"/>
              </a:rPr>
              <a:t>The applicant discussed the approach to implementing school behavioral health telehealth services (i.e., treatment and crisis intervention). </a:t>
            </a:r>
            <a:r>
              <a:rPr lang="en-US" sz="1400" b="1" dirty="0">
                <a:latin typeface="Aptos" panose="020B0004020202020204" pitchFamily="34" charset="0"/>
              </a:rPr>
              <a:t>(4 points</a:t>
            </a:r>
            <a:r>
              <a:rPr lang="en-US" sz="1400" dirty="0">
                <a:latin typeface="Aptos" panose="020B0004020202020204" pitchFamily="34" charset="0"/>
              </a:rPr>
              <a:t>)</a:t>
            </a:r>
          </a:p>
          <a:p>
            <a:pPr marL="342900" lvl="0" indent="-342900">
              <a:buFont typeface="+mj-lt"/>
              <a:buAutoNum type="arabicPeriod"/>
            </a:pPr>
            <a:r>
              <a:rPr lang="en-US" sz="1400" dirty="0">
                <a:latin typeface="Aptos" panose="020B0004020202020204" pitchFamily="34" charset="0"/>
              </a:rPr>
              <a:t>The applicant discussed how to support the integration of the telehealth services and Grantee's team into the school community in order to function as a collaborating team member within the school behavioral health team.  (</a:t>
            </a:r>
            <a:r>
              <a:rPr lang="en-US" sz="1400" b="1" dirty="0">
                <a:latin typeface="Aptos" panose="020B0004020202020204" pitchFamily="34" charset="0"/>
              </a:rPr>
              <a:t>3 points</a:t>
            </a:r>
            <a:r>
              <a:rPr lang="en-US" sz="1400" dirty="0">
                <a:latin typeface="Aptos" panose="020B0004020202020204" pitchFamily="34" charset="0"/>
              </a:rPr>
              <a:t>)</a:t>
            </a:r>
          </a:p>
          <a:p>
            <a:pPr marL="342900" lvl="0" indent="-342900">
              <a:buFont typeface="+mj-lt"/>
              <a:buAutoNum type="arabicPeriod"/>
            </a:pPr>
            <a:r>
              <a:rPr lang="en-US" sz="1400" dirty="0">
                <a:latin typeface="Aptos" panose="020B0004020202020204" pitchFamily="34" charset="0"/>
              </a:rPr>
              <a:t>The applicant discussed how the Grantee's team contributes to the efficient and effective delivery of school behavioral health telehealth services and ensures linkages to community resources based on student and family needs. (</a:t>
            </a:r>
            <a:r>
              <a:rPr lang="en-US" sz="1400" b="1" dirty="0">
                <a:latin typeface="Aptos" panose="020B0004020202020204" pitchFamily="34" charset="0"/>
              </a:rPr>
              <a:t>3 points)</a:t>
            </a:r>
            <a:endParaRPr lang="en-US" sz="1400" dirty="0">
              <a:latin typeface="Aptos" panose="020B0004020202020204" pitchFamily="34" charset="0"/>
            </a:endParaRPr>
          </a:p>
          <a:p>
            <a:pPr marL="0" indent="0">
              <a:buNone/>
            </a:pPr>
            <a:r>
              <a:rPr lang="en-US" sz="1400" b="1" dirty="0">
                <a:latin typeface="Aptos" panose="020B0004020202020204" pitchFamily="34" charset="0"/>
              </a:rPr>
              <a:t>Criterion 4: Evaluation (Corresponds to Project Evaluation Section) – 7 points </a:t>
            </a:r>
            <a:r>
              <a:rPr lang="en-US" sz="1400" dirty="0">
                <a:latin typeface="Aptos" panose="020B0004020202020204" pitchFamily="34" charset="0"/>
              </a:rPr>
              <a:t> </a:t>
            </a:r>
          </a:p>
          <a:p>
            <a:pPr marL="342900" lvl="0" indent="-342900">
              <a:buFont typeface="+mj-lt"/>
              <a:buAutoNum type="arabicPeriod"/>
            </a:pPr>
            <a:r>
              <a:rPr lang="en-US" sz="1400" dirty="0">
                <a:latin typeface="Aptos" panose="020B0004020202020204" pitchFamily="34" charset="0"/>
              </a:rPr>
              <a:t>The applicant discussed the approach to tracking the progress of the work plan which should include information about how data will be collected and how such data will be utilized to manage, monitor, and enhance the school behavioral health telehealth services and student outcomes. (</a:t>
            </a:r>
            <a:r>
              <a:rPr lang="en-US" sz="1400" b="1" dirty="0">
                <a:latin typeface="Aptos" panose="020B0004020202020204" pitchFamily="34" charset="0"/>
              </a:rPr>
              <a:t>7 points</a:t>
            </a:r>
            <a:r>
              <a:rPr lang="en-US" sz="1400" dirty="0">
                <a:latin typeface="Aptos" panose="020B0004020202020204" pitchFamily="34" charset="0"/>
              </a:rPr>
              <a:t>)</a:t>
            </a:r>
          </a:p>
          <a:p>
            <a:pPr marL="0" indent="0">
              <a:buNone/>
            </a:pPr>
            <a:endParaRPr lang="en-US" sz="1400" dirty="0">
              <a:latin typeface="Aptos" panose="020B0004020202020204" pitchFamily="34" charset="0"/>
            </a:endParaRPr>
          </a:p>
          <a:p>
            <a:pPr marL="0" indent="0">
              <a:buNone/>
            </a:pPr>
            <a:r>
              <a:rPr lang="en-US" sz="1400" b="1" dirty="0">
                <a:latin typeface="Aptos" panose="020B0004020202020204" pitchFamily="34" charset="0"/>
              </a:rPr>
              <a:t>Criterion 5 : Budget (Corresponds to Project Budget Section) – 10 points </a:t>
            </a:r>
            <a:r>
              <a:rPr lang="en-US" sz="1400" dirty="0">
                <a:latin typeface="Aptos" panose="020B0004020202020204" pitchFamily="34" charset="0"/>
              </a:rPr>
              <a:t> </a:t>
            </a:r>
          </a:p>
          <a:p>
            <a:pPr marL="342900" indent="-342900">
              <a:buAutoNum type="arabicPeriod"/>
            </a:pPr>
            <a:r>
              <a:rPr lang="en-US" sz="1400" dirty="0">
                <a:latin typeface="Aptos" panose="020B0004020202020204" pitchFamily="34" charset="0"/>
              </a:rPr>
              <a:t>The applicant provided a line-item budget and budget narrative justification  regarding the Grantee's rate for personnel, billable and non-billable treatment services, equipment, HIPPA compliant telehealth platform applications, required software, and informational materials for students, families and school staff. (</a:t>
            </a:r>
            <a:r>
              <a:rPr lang="en-US" sz="1400" b="1" dirty="0">
                <a:latin typeface="Aptos" panose="020B0004020202020204" pitchFamily="34" charset="0"/>
              </a:rPr>
              <a:t>10 points</a:t>
            </a:r>
            <a:r>
              <a:rPr lang="en-US" sz="1400" dirty="0">
                <a:latin typeface="Aptos" panose="020B0004020202020204" pitchFamily="34" charset="0"/>
              </a:rPr>
              <a:t>)</a:t>
            </a:r>
          </a:p>
          <a:p>
            <a:pPr marL="0" indent="0">
              <a:buNone/>
            </a:pPr>
            <a:r>
              <a:rPr lang="en-US" dirty="0"/>
              <a:t> </a:t>
            </a:r>
          </a:p>
          <a:p>
            <a:pPr marL="0" lvl="1" indent="0">
              <a:buNone/>
            </a:pPr>
            <a:endParaRPr lang="en-US" sz="1400" dirty="0">
              <a:latin typeface="Aptos" panose="020B0004020202020204" pitchFamily="34" charset="0"/>
              <a:ea typeface="Cambria" panose="02040503050406030204" pitchFamily="18" charset="0"/>
            </a:endParaRPr>
          </a:p>
        </p:txBody>
      </p:sp>
      <p:sp>
        <p:nvSpPr>
          <p:cNvPr id="6148" name="Line 4">
            <a:extLst>
              <a:ext uri="{FF2B5EF4-FFF2-40B4-BE49-F238E27FC236}">
                <a16:creationId xmlns:a16="http://schemas.microsoft.com/office/drawing/2014/main" id="{596E8B94-8713-AD9E-A9C7-6AFBA8CAB9C3}"/>
              </a:ext>
            </a:extLst>
          </p:cNvPr>
          <p:cNvSpPr>
            <a:spLocks noChangeShapeType="1"/>
          </p:cNvSpPr>
          <p:nvPr/>
        </p:nvSpPr>
        <p:spPr bwMode="auto">
          <a:xfrm flipH="1">
            <a:off x="1066800" y="68893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Slide Number Placeholder 5">
            <a:extLst>
              <a:ext uri="{FF2B5EF4-FFF2-40B4-BE49-F238E27FC236}">
                <a16:creationId xmlns:a16="http://schemas.microsoft.com/office/drawing/2014/main" id="{CF541822-93E9-0D0D-55BA-770EE26B0081}"/>
              </a:ext>
            </a:extLst>
          </p:cNvPr>
          <p:cNvSpPr>
            <a:spLocks noGrp="1"/>
          </p:cNvSpPr>
          <p:nvPr>
            <p:ph type="sldNum" sz="quarter" idx="12"/>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fld id="{4537384E-86E4-45D8-B313-D6638C7ED0DF}" type="slidenum">
              <a:rPr kumimoji="0" lang="en-US" sz="18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l" defTabSz="914186"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263566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37994"/>
            <a:ext cx="8229600" cy="1143000"/>
          </a:xfrm>
        </p:spPr>
        <p:txBody>
          <a:bodyPr/>
          <a:lstStyle/>
          <a:p>
            <a:pPr eaLnBrk="1" hangingPunct="1"/>
            <a:r>
              <a:rPr lang="en-US" altLang="en-US" sz="2400" b="1" dirty="0">
                <a:latin typeface="Aptos" panose="020B0004020202020204" pitchFamily="34" charset="0"/>
              </a:rPr>
              <a:t>Application Scoring (pgs. 25-26)</a:t>
            </a:r>
          </a:p>
        </p:txBody>
      </p:sp>
      <p:sp>
        <p:nvSpPr>
          <p:cNvPr id="6148" name="Line 4"/>
          <p:cNvSpPr>
            <a:spLocks noChangeShapeType="1"/>
          </p:cNvSpPr>
          <p:nvPr/>
        </p:nvSpPr>
        <p:spPr bwMode="auto">
          <a:xfrm flipH="1">
            <a:off x="1066800" y="67640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24</a:t>
            </a:fld>
            <a:endParaRPr lang="en-US" dirty="0"/>
          </a:p>
        </p:txBody>
      </p:sp>
      <p:sp>
        <p:nvSpPr>
          <p:cNvPr id="3" name="TextBox 2">
            <a:extLst>
              <a:ext uri="{FF2B5EF4-FFF2-40B4-BE49-F238E27FC236}">
                <a16:creationId xmlns:a16="http://schemas.microsoft.com/office/drawing/2014/main" id="{4A20026E-3771-01A8-6501-65383E162025}"/>
              </a:ext>
            </a:extLst>
          </p:cNvPr>
          <p:cNvSpPr txBox="1"/>
          <p:nvPr/>
        </p:nvSpPr>
        <p:spPr>
          <a:xfrm>
            <a:off x="1066800" y="905006"/>
            <a:ext cx="7182394" cy="4832092"/>
          </a:xfrm>
          <a:prstGeom prst="rect">
            <a:avLst/>
          </a:prstGeom>
          <a:noFill/>
        </p:spPr>
        <p:txBody>
          <a:bodyPr wrap="square">
            <a:spAutoFit/>
          </a:bodyPr>
          <a:lstStyle/>
          <a:p>
            <a:r>
              <a:rPr lang="en-US" sz="1400" b="1" dirty="0">
                <a:latin typeface="Aptos" panose="020B0004020202020204" pitchFamily="34" charset="0"/>
              </a:rPr>
              <a:t>Pre-Screening Technical Review </a:t>
            </a:r>
          </a:p>
          <a:p>
            <a:r>
              <a:rPr lang="en-US" sz="1400" dirty="0">
                <a:latin typeface="Aptos" panose="020B0004020202020204" pitchFamily="34" charset="0"/>
              </a:rPr>
              <a:t>All submitted applications will initially be reviewed by DBH Grants Management Office personnel for completeness, formatting, and eligibility requirements prior to being forwarded to the review panel. Applications that did not adhere to the complete guidance, formatting provided, and eligibility requirements will be considered </a:t>
            </a:r>
            <a:r>
              <a:rPr lang="en-US" sz="1400" b="1" dirty="0">
                <a:latin typeface="Aptos" panose="020B0004020202020204" pitchFamily="34" charset="0"/>
              </a:rPr>
              <a:t>“Incomplete”</a:t>
            </a:r>
            <a:r>
              <a:rPr lang="en-US" sz="1400" dirty="0">
                <a:latin typeface="Aptos" panose="020B0004020202020204" pitchFamily="34" charset="0"/>
              </a:rPr>
              <a:t>, </a:t>
            </a:r>
            <a:r>
              <a:rPr lang="en-US" sz="1400" b="1" dirty="0">
                <a:latin typeface="Aptos" panose="020B0004020202020204" pitchFamily="34" charset="0"/>
              </a:rPr>
              <a:t>and will not advance to be reviewed</a:t>
            </a:r>
            <a:r>
              <a:rPr lang="en-US" sz="1400" dirty="0">
                <a:latin typeface="Aptos" panose="020B0004020202020204" pitchFamily="34" charset="0"/>
              </a:rPr>
              <a:t>. You may not request updates to this process, as DBH will notify applicants of all results after the review panel has closed. </a:t>
            </a:r>
          </a:p>
          <a:p>
            <a:endParaRPr lang="en-US" sz="1400" dirty="0">
              <a:latin typeface="Aptos" panose="020B0004020202020204" pitchFamily="34" charset="0"/>
            </a:endParaRPr>
          </a:p>
          <a:p>
            <a:r>
              <a:rPr lang="en-US" sz="1400" b="1" dirty="0">
                <a:latin typeface="Aptos" panose="020B0004020202020204" pitchFamily="34" charset="0"/>
              </a:rPr>
              <a:t>Review Panel </a:t>
            </a:r>
          </a:p>
          <a:p>
            <a:r>
              <a:rPr lang="en-US" sz="1400" dirty="0">
                <a:latin typeface="Aptos" panose="020B0004020202020204" pitchFamily="34" charset="0"/>
              </a:rPr>
              <a:t>The review panel will be composed of neutral, qualified, professional individuals who have been selected for their unique experiences in behavioral health fields, and the administrative requirements mandated by the source of funds, as applicable. The panel will review, score and rank each applicant’s proposal based on the criteria outlined in the RFA. Reviewers are required to provide a summary of strengths and weaknesses found in the application.</a:t>
            </a:r>
          </a:p>
          <a:p>
            <a:endParaRPr lang="en-US" sz="1400" dirty="0">
              <a:latin typeface="Aptos" panose="020B0004020202020204" pitchFamily="34" charset="0"/>
            </a:endParaRPr>
          </a:p>
          <a:p>
            <a:r>
              <a:rPr lang="en-US" sz="1400" b="1" dirty="0">
                <a:latin typeface="Aptos" panose="020B0004020202020204" pitchFamily="34" charset="0"/>
              </a:rPr>
              <a:t>Internal Review Panel </a:t>
            </a:r>
          </a:p>
          <a:p>
            <a:r>
              <a:rPr lang="en-US" sz="1400" dirty="0">
                <a:latin typeface="Aptos" panose="020B0004020202020204" pitchFamily="34" charset="0"/>
              </a:rPr>
              <a:t>DBH program managers will evaluate the individual and summary recommendations of the review panel. Program Managers will weigh the results of the review panel against other factors such as but not limited to; a past performance review, risk assessment and eligibility assessment, including a review of assurances and certification, and business documents submitted by the applicant, as required in the RFA in making the final decision.</a:t>
            </a:r>
          </a:p>
        </p:txBody>
      </p:sp>
    </p:spTree>
    <p:extLst>
      <p:ext uri="{BB962C8B-B14F-4D97-AF65-F5344CB8AC3E}">
        <p14:creationId xmlns:p14="http://schemas.microsoft.com/office/powerpoint/2010/main" val="347036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97804" y="2898646"/>
            <a:ext cx="4598212" cy="2955994"/>
          </a:xfrm>
          <a:prstGeom prst="rect">
            <a:avLst/>
          </a:prstGeom>
        </p:spPr>
      </p:pic>
      <p:sp>
        <p:nvSpPr>
          <p:cNvPr id="2" name="Title 1"/>
          <p:cNvSpPr>
            <a:spLocks noGrp="1"/>
          </p:cNvSpPr>
          <p:nvPr>
            <p:ph type="ctrTitle" idx="4294967295"/>
          </p:nvPr>
        </p:nvSpPr>
        <p:spPr>
          <a:xfrm>
            <a:off x="1143000" y="396987"/>
            <a:ext cx="6858000" cy="1790700"/>
          </a:xfrm>
        </p:spPr>
        <p:txBody>
          <a:bodyPr/>
          <a:lstStyle/>
          <a:p>
            <a:r>
              <a:rPr lang="en-US" sz="3600" b="1" dirty="0">
                <a:latin typeface="Aptos" panose="020B0004020202020204" pitchFamily="34" charset="0"/>
              </a:rPr>
              <a:t>Successful Packaging</a:t>
            </a:r>
          </a:p>
        </p:txBody>
      </p:sp>
    </p:spTree>
    <p:extLst>
      <p:ext uri="{BB962C8B-B14F-4D97-AF65-F5344CB8AC3E}">
        <p14:creationId xmlns:p14="http://schemas.microsoft.com/office/powerpoint/2010/main" val="2975170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Proposal Format and Content</a:t>
            </a:r>
          </a:p>
        </p:txBody>
      </p:sp>
      <p:sp>
        <p:nvSpPr>
          <p:cNvPr id="8195" name="Content Placeholder 2"/>
          <p:cNvSpPr>
            <a:spLocks noGrp="1"/>
          </p:cNvSpPr>
          <p:nvPr>
            <p:ph idx="1"/>
          </p:nvPr>
        </p:nvSpPr>
        <p:spPr>
          <a:xfrm>
            <a:off x="1066800" y="930058"/>
            <a:ext cx="7190990" cy="3643059"/>
          </a:xfrm>
        </p:spPr>
        <p:txBody>
          <a:bodyPr/>
          <a:lstStyle/>
          <a:p>
            <a:pPr marL="0" indent="0">
              <a:buNone/>
            </a:pPr>
            <a:r>
              <a:rPr lang="en-US" sz="1800" b="1" dirty="0"/>
              <a:t> </a:t>
            </a:r>
            <a:endParaRPr lang="en-US" sz="1800" dirty="0"/>
          </a:p>
          <a:p>
            <a:pPr marL="642848" lvl="1" indent="-257175">
              <a:buFont typeface="+mj-lt"/>
              <a:buAutoNum type="arabicPeriod"/>
            </a:pPr>
            <a:r>
              <a:rPr lang="en-US" sz="1400" dirty="0">
                <a:latin typeface="Aptos" panose="020B0004020202020204" pitchFamily="34" charset="0"/>
                <a:ea typeface="Cambria" panose="02040503050406030204" pitchFamily="18" charset="0"/>
              </a:rPr>
              <a:t>Notice of Eligibility and Experience Requirements (Attachment A) (Fillable-Word)</a:t>
            </a:r>
          </a:p>
          <a:p>
            <a:pPr marL="642848" lvl="1" indent="-257175">
              <a:buFont typeface="+mj-lt"/>
              <a:buAutoNum type="arabicPeriod"/>
            </a:pPr>
            <a:r>
              <a:rPr lang="en-US" sz="1400" dirty="0">
                <a:latin typeface="Aptos" panose="020B0004020202020204" pitchFamily="34" charset="0"/>
                <a:ea typeface="Cambria" panose="02040503050406030204" pitchFamily="18" charset="0"/>
              </a:rPr>
              <a:t>Applicant Profile &amp; Abstract (Attachment C) (Fillable-Word)</a:t>
            </a:r>
          </a:p>
          <a:p>
            <a:pPr marL="642848" lvl="1" indent="-257175">
              <a:buFont typeface="+mj-lt"/>
              <a:buAutoNum type="arabicPeriod"/>
            </a:pPr>
            <a:r>
              <a:rPr lang="en-US" sz="1400" dirty="0">
                <a:latin typeface="Aptos" panose="020B0004020202020204" pitchFamily="34" charset="0"/>
                <a:ea typeface="Cambria" panose="02040503050406030204" pitchFamily="18" charset="0"/>
              </a:rPr>
              <a:t>Table of Contents</a:t>
            </a:r>
          </a:p>
          <a:p>
            <a:pPr marL="642848" lvl="1" indent="-257175">
              <a:buFont typeface="+mj-lt"/>
              <a:buAutoNum type="arabicPeriod"/>
            </a:pPr>
            <a:r>
              <a:rPr lang="en-US" sz="1400" dirty="0">
                <a:latin typeface="Aptos" panose="020B0004020202020204" pitchFamily="34" charset="0"/>
                <a:ea typeface="Cambria" panose="02040503050406030204" pitchFamily="18" charset="0"/>
              </a:rPr>
              <a:t>Narrative </a:t>
            </a:r>
          </a:p>
          <a:p>
            <a:pPr marL="1285634" lvl="3" indent="-257175">
              <a:buFont typeface="+mj-lt"/>
              <a:buAutoNum type="alphaLcPeriod"/>
            </a:pPr>
            <a:r>
              <a:rPr lang="en-US" sz="1400" dirty="0">
                <a:latin typeface="Aptos" panose="020B0004020202020204" pitchFamily="34" charset="0"/>
                <a:ea typeface="Cambria" panose="02040503050406030204" pitchFamily="18" charset="0"/>
              </a:rPr>
              <a:t>Administrative</a:t>
            </a:r>
          </a:p>
          <a:p>
            <a:pPr marL="1285634" lvl="3" indent="-257175">
              <a:buFont typeface="+mj-lt"/>
              <a:buAutoNum type="alphaLcPeriod"/>
            </a:pPr>
            <a:r>
              <a:rPr lang="en-US" sz="1400" dirty="0">
                <a:latin typeface="Aptos" panose="020B0004020202020204" pitchFamily="34" charset="0"/>
                <a:ea typeface="Cambria" panose="02040503050406030204" pitchFamily="18" charset="0"/>
              </a:rPr>
              <a:t>Proposed Work Plan </a:t>
            </a:r>
          </a:p>
          <a:p>
            <a:pPr marL="1285634" lvl="3" indent="-257175">
              <a:buFont typeface="+mj-lt"/>
              <a:buAutoNum type="alphaLcPeriod"/>
            </a:pPr>
            <a:r>
              <a:rPr lang="en-US" sz="1400" dirty="0">
                <a:latin typeface="Aptos" panose="020B0004020202020204" pitchFamily="34" charset="0"/>
                <a:ea typeface="Cambria" panose="02040503050406030204" pitchFamily="18" charset="0"/>
              </a:rPr>
              <a:t>Fiscal and Financial Management</a:t>
            </a:r>
          </a:p>
          <a:p>
            <a:pPr marL="1285634" lvl="3" indent="-257175">
              <a:buFont typeface="+mj-lt"/>
              <a:buAutoNum type="alphaLcPeriod"/>
            </a:pPr>
            <a:r>
              <a:rPr lang="en-US" sz="1400" dirty="0">
                <a:latin typeface="Aptos" panose="020B0004020202020204" pitchFamily="34" charset="0"/>
                <a:ea typeface="Cambria" panose="02040503050406030204" pitchFamily="18" charset="0"/>
              </a:rPr>
              <a:t>Program Reporting</a:t>
            </a:r>
          </a:p>
          <a:p>
            <a:pPr marL="685730" lvl="1" indent="-385763" eaLnBrk="1" fontAlgn="auto" hangingPunct="1">
              <a:spcAft>
                <a:spcPts val="0"/>
              </a:spcAft>
              <a:buFont typeface="+mj-lt"/>
              <a:buAutoNum type="arabicPeriod"/>
              <a:defRPr/>
            </a:pPr>
            <a:r>
              <a:rPr lang="en-US" sz="1400" dirty="0">
                <a:latin typeface="Aptos" panose="020B0004020202020204" pitchFamily="34" charset="0"/>
                <a:ea typeface="Cambria" panose="02040503050406030204" pitchFamily="18" charset="0"/>
              </a:rPr>
              <a:t>Work Plan Template (Attachment D) (Fillable-PDF)</a:t>
            </a:r>
          </a:p>
          <a:p>
            <a:pPr marL="685730" lvl="1" indent="-385763" eaLnBrk="1" fontAlgn="auto" hangingPunct="1">
              <a:spcAft>
                <a:spcPts val="0"/>
              </a:spcAft>
              <a:buFont typeface="+mj-lt"/>
              <a:buAutoNum type="arabicPeriod"/>
              <a:defRPr/>
            </a:pPr>
            <a:r>
              <a:rPr lang="en-US" sz="1400" dirty="0">
                <a:latin typeface="Aptos" panose="020B0004020202020204" pitchFamily="34" charset="0"/>
                <a:ea typeface="Cambria" panose="02040503050406030204" pitchFamily="18" charset="0"/>
              </a:rPr>
              <a:t>Staffing Plan (Attachment E) (Fillable-PDF)</a:t>
            </a:r>
          </a:p>
          <a:p>
            <a:pPr marL="685730" lvl="1" indent="-385763" eaLnBrk="1" fontAlgn="auto" hangingPunct="1">
              <a:spcAft>
                <a:spcPts val="0"/>
              </a:spcAft>
              <a:buFont typeface="+mj-lt"/>
              <a:buAutoNum type="arabicPeriod"/>
              <a:defRPr/>
            </a:pPr>
            <a:r>
              <a:rPr lang="en-US" sz="1400" dirty="0">
                <a:latin typeface="Aptos" panose="020B0004020202020204" pitchFamily="34" charset="0"/>
                <a:ea typeface="Cambria" panose="02040503050406030204" pitchFamily="18" charset="0"/>
              </a:rPr>
              <a:t>Budget and Budget Justification (Attachment F) (Fillable-Excel)</a:t>
            </a:r>
          </a:p>
          <a:p>
            <a:pPr marL="685730" lvl="1" indent="-385763" eaLnBrk="1" fontAlgn="auto" hangingPunct="1">
              <a:spcAft>
                <a:spcPts val="0"/>
              </a:spcAft>
              <a:buFont typeface="+mj-lt"/>
              <a:buAutoNum type="arabicPeriod"/>
              <a:defRPr/>
            </a:pPr>
            <a:r>
              <a:rPr lang="en-US" sz="1400" dirty="0">
                <a:latin typeface="Aptos" panose="020B0004020202020204" pitchFamily="34" charset="0"/>
                <a:ea typeface="Cambria" panose="02040503050406030204" pitchFamily="18" charset="0"/>
              </a:rPr>
              <a:t>Required Documentation (see RFA pages 17 - 22) </a:t>
            </a:r>
          </a:p>
          <a:p>
            <a:pPr marL="685730" lvl="1" indent="-385763" eaLnBrk="1" fontAlgn="auto" hangingPunct="1">
              <a:spcAft>
                <a:spcPts val="0"/>
              </a:spcAft>
              <a:buFont typeface="+mj-lt"/>
              <a:buAutoNum type="arabicPeriod"/>
              <a:defRPr/>
            </a:pPr>
            <a:r>
              <a:rPr lang="en-US" sz="1400" dirty="0">
                <a:latin typeface="Aptos" panose="020B0004020202020204" pitchFamily="34" charset="0"/>
              </a:rPr>
              <a:t>Signed Attachments 2 – 8 (Fillable-PDF)</a:t>
            </a:r>
          </a:p>
          <a:p>
            <a:pPr marL="0" indent="0">
              <a:buNone/>
            </a:pPr>
            <a:endParaRPr lang="en-US" altLang="en-US" sz="1400" dirty="0">
              <a:solidFill>
                <a:srgbClr val="FF0000"/>
              </a:solidFill>
              <a:latin typeface="Aptos" panose="020B0004020202020204" pitchFamily="34" charset="0"/>
            </a:endParaRPr>
          </a:p>
          <a:p>
            <a:pPr marL="0" indent="0">
              <a:buNone/>
            </a:pPr>
            <a:endParaRPr lang="en-US" altLang="en-US" sz="1800" dirty="0">
              <a:solidFill>
                <a:srgbClr val="FF0000"/>
              </a:solidFill>
              <a:latin typeface="Calibri" panose="020F0502020204030204" pitchFamily="34" charset="0"/>
            </a:endParaRPr>
          </a:p>
          <a:p>
            <a:pPr marL="0" indent="0">
              <a:buNone/>
            </a:pPr>
            <a:endParaRPr lang="en-US" altLang="en-US" sz="1800" dirty="0">
              <a:solidFill>
                <a:srgbClr val="FF0000"/>
              </a:solidFill>
              <a:latin typeface="Calibri" panose="020F0502020204030204" pitchFamily="34" charset="0"/>
            </a:endParaRPr>
          </a:p>
          <a:p>
            <a:pPr marL="0" indent="0">
              <a:buNone/>
            </a:pPr>
            <a:endParaRPr lang="en-US" altLang="en-US" sz="1800" dirty="0">
              <a:solidFill>
                <a:srgbClr val="FF0000"/>
              </a:solidFill>
              <a:latin typeface="Calibri" panose="020F0502020204030204" pitchFamily="34" charset="0"/>
            </a:endParaRPr>
          </a:p>
          <a:p>
            <a:pPr lvl="1">
              <a:defRPr/>
            </a:pPr>
            <a:endParaRPr lang="en-US" sz="1800" dirty="0">
              <a:latin typeface="Calibri" panose="020F0502020204030204" pitchFamily="34" charset="0"/>
            </a:endParaRPr>
          </a:p>
        </p:txBody>
      </p:sp>
      <p:sp>
        <p:nvSpPr>
          <p:cNvPr id="23556"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26</a:t>
            </a:fld>
            <a:endParaRPr lang="en-US" dirty="0"/>
          </a:p>
        </p:txBody>
      </p:sp>
    </p:spTree>
    <p:extLst>
      <p:ext uri="{BB962C8B-B14F-4D97-AF65-F5344CB8AC3E}">
        <p14:creationId xmlns:p14="http://schemas.microsoft.com/office/powerpoint/2010/main" val="2354461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Work Plan (Attachment D)</a:t>
            </a:r>
          </a:p>
        </p:txBody>
      </p:sp>
      <p:sp>
        <p:nvSpPr>
          <p:cNvPr id="25603" name="Content Placeholder 2"/>
          <p:cNvSpPr>
            <a:spLocks noGrp="1"/>
          </p:cNvSpPr>
          <p:nvPr>
            <p:ph idx="1"/>
          </p:nvPr>
        </p:nvSpPr>
        <p:spPr>
          <a:xfrm>
            <a:off x="940579" y="1209801"/>
            <a:ext cx="7146898" cy="505562"/>
          </a:xfrm>
        </p:spPr>
        <p:txBody>
          <a:bodyPr/>
          <a:lstStyle/>
          <a:p>
            <a:pPr marL="0" lvl="0" indent="0">
              <a:buNone/>
            </a:pPr>
            <a:r>
              <a:rPr lang="en-US" altLang="en-US" sz="1600" dirty="0">
                <a:latin typeface="Tw Cen MT" panose="020B0602020104020603" pitchFamily="34" charset="0"/>
              </a:rPr>
              <a:t>The work plan template (see Attachment D) provided DBH is required.</a:t>
            </a:r>
          </a:p>
          <a:p>
            <a:pPr marL="3175" lvl="1" indent="-3175">
              <a:buFontTx/>
              <a:buNone/>
              <a:defRPr/>
            </a:pPr>
            <a:endParaRPr lang="en-US" sz="2400" dirty="0"/>
          </a:p>
        </p:txBody>
      </p:sp>
      <p:sp>
        <p:nvSpPr>
          <p:cNvPr id="24580" name="Line 4"/>
          <p:cNvSpPr>
            <a:spLocks noChangeShapeType="1"/>
          </p:cNvSpPr>
          <p:nvPr/>
        </p:nvSpPr>
        <p:spPr bwMode="auto">
          <a:xfrm flipH="1">
            <a:off x="1000877" y="63370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27</a:t>
            </a:fld>
            <a:endParaRPr lang="en-US" dirty="0"/>
          </a:p>
        </p:txBody>
      </p:sp>
      <p:pic>
        <p:nvPicPr>
          <p:cNvPr id="2" name="Picture 1">
            <a:extLst>
              <a:ext uri="{FF2B5EF4-FFF2-40B4-BE49-F238E27FC236}">
                <a16:creationId xmlns:a16="http://schemas.microsoft.com/office/drawing/2014/main" id="{E34768B3-175C-7DC0-DF82-37C276E87986}"/>
              </a:ext>
            </a:extLst>
          </p:cNvPr>
          <p:cNvPicPr>
            <a:picLocks noChangeAspect="1"/>
          </p:cNvPicPr>
          <p:nvPr/>
        </p:nvPicPr>
        <p:blipFill>
          <a:blip r:embed="rId3"/>
          <a:stretch>
            <a:fillRect/>
          </a:stretch>
        </p:blipFill>
        <p:spPr>
          <a:xfrm>
            <a:off x="379033" y="896375"/>
            <a:ext cx="7910931" cy="4525505"/>
          </a:xfrm>
          <a:prstGeom prst="rect">
            <a:avLst/>
          </a:prstGeom>
        </p:spPr>
      </p:pic>
      <p:sp>
        <p:nvSpPr>
          <p:cNvPr id="7" name="Right Arrow 7">
            <a:extLst>
              <a:ext uri="{FF2B5EF4-FFF2-40B4-BE49-F238E27FC236}">
                <a16:creationId xmlns:a16="http://schemas.microsoft.com/office/drawing/2014/main" id="{84B7D7A9-E700-42B4-D21F-CD662DA0FD3F}"/>
              </a:ext>
            </a:extLst>
          </p:cNvPr>
          <p:cNvSpPr/>
          <p:nvPr/>
        </p:nvSpPr>
        <p:spPr>
          <a:xfrm rot="5400000">
            <a:off x="2902017" y="15797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ight Arrow 9">
            <a:extLst>
              <a:ext uri="{FF2B5EF4-FFF2-40B4-BE49-F238E27FC236}">
                <a16:creationId xmlns:a16="http://schemas.microsoft.com/office/drawing/2014/main" id="{36B0A1D5-B82B-35AD-4F75-85D60E406E4A}"/>
              </a:ext>
            </a:extLst>
          </p:cNvPr>
          <p:cNvSpPr/>
          <p:nvPr/>
        </p:nvSpPr>
        <p:spPr>
          <a:xfrm>
            <a:off x="218611" y="294743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ight Arrow 8">
            <a:extLst>
              <a:ext uri="{FF2B5EF4-FFF2-40B4-BE49-F238E27FC236}">
                <a16:creationId xmlns:a16="http://schemas.microsoft.com/office/drawing/2014/main" id="{2545AD86-54F9-E15D-F3BC-7562A4648B44}"/>
              </a:ext>
            </a:extLst>
          </p:cNvPr>
          <p:cNvSpPr/>
          <p:nvPr/>
        </p:nvSpPr>
        <p:spPr>
          <a:xfrm rot="10800000">
            <a:off x="8388670" y="34812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3391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0"/>
                                        </p:tgtEl>
                                      </p:cBhvr>
                                    </p:animEffect>
                                    <p:animScale>
                                      <p:cBhvr>
                                        <p:cTn id="21" dur="250" autoRev="1" fill="hold"/>
                                        <p:tgtEl>
                                          <p:spTgt spid="10"/>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10" grpId="0" animBg="1"/>
      <p:bldP spid="10" grpId="1" animBg="1"/>
      <p:bldP spid="10"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Staffing Plan (Attachment E)</a:t>
            </a:r>
          </a:p>
        </p:txBody>
      </p:sp>
      <p:sp>
        <p:nvSpPr>
          <p:cNvPr id="25603" name="Content Placeholder 2"/>
          <p:cNvSpPr>
            <a:spLocks noGrp="1"/>
          </p:cNvSpPr>
          <p:nvPr>
            <p:ph idx="1"/>
          </p:nvPr>
        </p:nvSpPr>
        <p:spPr>
          <a:xfrm>
            <a:off x="1066799" y="734378"/>
            <a:ext cx="7146898" cy="391359"/>
          </a:xfrm>
        </p:spPr>
        <p:txBody>
          <a:bodyPr/>
          <a:lstStyle/>
          <a:p>
            <a:pPr marL="0" lvl="0" indent="0">
              <a:buNone/>
            </a:pPr>
            <a:r>
              <a:rPr lang="en-US" altLang="en-US" sz="1600" b="1" dirty="0">
                <a:latin typeface="Aptos" panose="020B0004020202020204" pitchFamily="34" charset="0"/>
              </a:rPr>
              <a:t>The applicant’s staff plan template (See Attachment E) is required.</a:t>
            </a:r>
          </a:p>
          <a:p>
            <a:pPr marL="3175" lvl="1" indent="-3175">
              <a:buFontTx/>
              <a:buNone/>
              <a:defRPr/>
            </a:pPr>
            <a:endParaRPr lang="en-US" sz="2400" dirty="0"/>
          </a:p>
        </p:txBody>
      </p:sp>
      <p:sp>
        <p:nvSpPr>
          <p:cNvPr id="24580" name="Line 4"/>
          <p:cNvSpPr>
            <a:spLocks noChangeShapeType="1"/>
          </p:cNvSpPr>
          <p:nvPr/>
        </p:nvSpPr>
        <p:spPr bwMode="auto">
          <a:xfrm flipH="1">
            <a:off x="1066799" y="70320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28</a:t>
            </a:fld>
            <a:endParaRPr lang="en-US" dirty="0"/>
          </a:p>
        </p:txBody>
      </p:sp>
      <p:pic>
        <p:nvPicPr>
          <p:cNvPr id="2" name="Picture 1">
            <a:extLst>
              <a:ext uri="{FF2B5EF4-FFF2-40B4-BE49-F238E27FC236}">
                <a16:creationId xmlns:a16="http://schemas.microsoft.com/office/drawing/2014/main" id="{094C9CC2-BE0C-4820-72C7-1AA1F6CBDA17}"/>
              </a:ext>
            </a:extLst>
          </p:cNvPr>
          <p:cNvPicPr>
            <a:picLocks noChangeAspect="1"/>
          </p:cNvPicPr>
          <p:nvPr/>
        </p:nvPicPr>
        <p:blipFill>
          <a:blip r:embed="rId3"/>
          <a:stretch>
            <a:fillRect/>
          </a:stretch>
        </p:blipFill>
        <p:spPr>
          <a:xfrm>
            <a:off x="964763" y="1213788"/>
            <a:ext cx="7033881" cy="4615292"/>
          </a:xfrm>
          <a:prstGeom prst="rect">
            <a:avLst/>
          </a:prstGeom>
        </p:spPr>
      </p:pic>
      <p:sp>
        <p:nvSpPr>
          <p:cNvPr id="3" name="Right Arrow 12">
            <a:extLst>
              <a:ext uri="{FF2B5EF4-FFF2-40B4-BE49-F238E27FC236}">
                <a16:creationId xmlns:a16="http://schemas.microsoft.com/office/drawing/2014/main" id="{49C368AA-594D-4783-23D3-53FF623C31E0}"/>
              </a:ext>
            </a:extLst>
          </p:cNvPr>
          <p:cNvSpPr/>
          <p:nvPr/>
        </p:nvSpPr>
        <p:spPr>
          <a:xfrm>
            <a:off x="1763580" y="30368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Arrow 14">
            <a:extLst>
              <a:ext uri="{FF2B5EF4-FFF2-40B4-BE49-F238E27FC236}">
                <a16:creationId xmlns:a16="http://schemas.microsoft.com/office/drawing/2014/main" id="{BC516923-B1B8-64CA-2CA2-789C7CD3E64A}"/>
              </a:ext>
            </a:extLst>
          </p:cNvPr>
          <p:cNvSpPr/>
          <p:nvPr/>
        </p:nvSpPr>
        <p:spPr>
          <a:xfrm rot="10800000">
            <a:off x="7708392" y="322604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0102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7" grpId="0" animBg="1"/>
      <p:bldP spid="7" grpId="1" animBg="1"/>
      <p:bldP spid="7"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Project Budget and Justification (Attachment F)</a:t>
            </a:r>
          </a:p>
        </p:txBody>
      </p:sp>
      <p:sp>
        <p:nvSpPr>
          <p:cNvPr id="24580" name="Line 4"/>
          <p:cNvSpPr>
            <a:spLocks noChangeShapeType="1"/>
          </p:cNvSpPr>
          <p:nvPr/>
        </p:nvSpPr>
        <p:spPr bwMode="auto">
          <a:xfrm flipH="1">
            <a:off x="1066799" y="70320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29</a:t>
            </a:fld>
            <a:endParaRPr lang="en-US" dirty="0"/>
          </a:p>
        </p:txBody>
      </p:sp>
      <p:pic>
        <p:nvPicPr>
          <p:cNvPr id="3" name="Picture 2">
            <a:extLst>
              <a:ext uri="{FF2B5EF4-FFF2-40B4-BE49-F238E27FC236}">
                <a16:creationId xmlns:a16="http://schemas.microsoft.com/office/drawing/2014/main" id="{6984E480-6576-E067-C77C-F51CFAE738E3}"/>
              </a:ext>
            </a:extLst>
          </p:cNvPr>
          <p:cNvPicPr>
            <a:picLocks noChangeAspect="1"/>
          </p:cNvPicPr>
          <p:nvPr/>
        </p:nvPicPr>
        <p:blipFill>
          <a:blip r:embed="rId3"/>
          <a:stretch>
            <a:fillRect/>
          </a:stretch>
        </p:blipFill>
        <p:spPr>
          <a:xfrm>
            <a:off x="1372131" y="892612"/>
            <a:ext cx="6016752" cy="5262721"/>
          </a:xfrm>
          <a:prstGeom prst="rect">
            <a:avLst/>
          </a:prstGeom>
        </p:spPr>
      </p:pic>
      <p:sp>
        <p:nvSpPr>
          <p:cNvPr id="4" name="Right Arrow 7">
            <a:extLst>
              <a:ext uri="{FF2B5EF4-FFF2-40B4-BE49-F238E27FC236}">
                <a16:creationId xmlns:a16="http://schemas.microsoft.com/office/drawing/2014/main" id="{CBDC83FF-001E-8B59-DCC9-B10CFD574449}"/>
              </a:ext>
            </a:extLst>
          </p:cNvPr>
          <p:cNvSpPr/>
          <p:nvPr/>
        </p:nvSpPr>
        <p:spPr>
          <a:xfrm>
            <a:off x="2014999" y="14656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ight Arrow 13">
            <a:extLst>
              <a:ext uri="{FF2B5EF4-FFF2-40B4-BE49-F238E27FC236}">
                <a16:creationId xmlns:a16="http://schemas.microsoft.com/office/drawing/2014/main" id="{71B8A943-CDB4-4453-D534-8FA3D5A472E0}"/>
              </a:ext>
            </a:extLst>
          </p:cNvPr>
          <p:cNvSpPr/>
          <p:nvPr/>
        </p:nvSpPr>
        <p:spPr>
          <a:xfrm rot="5400000">
            <a:off x="2667510" y="52338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ight Arrow 10">
            <a:extLst>
              <a:ext uri="{FF2B5EF4-FFF2-40B4-BE49-F238E27FC236}">
                <a16:creationId xmlns:a16="http://schemas.microsoft.com/office/drawing/2014/main" id="{3599D172-D1CF-0F3B-44DC-A4ADF6765A5E}"/>
              </a:ext>
            </a:extLst>
          </p:cNvPr>
          <p:cNvSpPr/>
          <p:nvPr/>
        </p:nvSpPr>
        <p:spPr>
          <a:xfrm rot="10800000">
            <a:off x="4967393" y="365993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ight Arrow 10">
            <a:extLst>
              <a:ext uri="{FF2B5EF4-FFF2-40B4-BE49-F238E27FC236}">
                <a16:creationId xmlns:a16="http://schemas.microsoft.com/office/drawing/2014/main" id="{0E68B149-9359-8BD9-3559-48F31DBF22F7}"/>
              </a:ext>
            </a:extLst>
          </p:cNvPr>
          <p:cNvSpPr/>
          <p:nvPr/>
        </p:nvSpPr>
        <p:spPr>
          <a:xfrm rot="10800000">
            <a:off x="5456598" y="31452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ight Arrow 10">
            <a:extLst>
              <a:ext uri="{FF2B5EF4-FFF2-40B4-BE49-F238E27FC236}">
                <a16:creationId xmlns:a16="http://schemas.microsoft.com/office/drawing/2014/main" id="{BB3DDEE5-F949-4AFA-5112-9F8DAEB48A1C}"/>
              </a:ext>
            </a:extLst>
          </p:cNvPr>
          <p:cNvSpPr/>
          <p:nvPr/>
        </p:nvSpPr>
        <p:spPr>
          <a:xfrm rot="10800000">
            <a:off x="5456596" y="247948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7050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2"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10"/>
                                        </p:tgtEl>
                                      </p:cBhvr>
                                    </p:animEffect>
                                    <p:animScale>
                                      <p:cBhvr>
                                        <p:cTn id="25" dur="250" autoRev="1" fill="hold"/>
                                        <p:tgtEl>
                                          <p:spTgt spid="10"/>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2" nodeType="clickEffect">
                                  <p:stCondLst>
                                    <p:cond delay="0"/>
                                  </p:stCondLst>
                                  <p:childTnLst>
                                    <p:set>
                                      <p:cBhvr>
                                        <p:cTn id="6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10" grpId="0" animBg="1"/>
      <p:bldP spid="10" grpId="1" animBg="1"/>
      <p:bldP spid="10" grpId="2" animBg="1"/>
      <p:bldP spid="11" grpId="0" animBg="1"/>
      <p:bldP spid="11" grpId="1" animBg="1"/>
      <p:bldP spid="11" grpId="2" animBg="1"/>
      <p:bldP spid="12" grpId="0" animBg="1"/>
      <p:bldP spid="12" grpId="1" animBg="1"/>
      <p:bldP spid="12"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3344"/>
            <a:ext cx="8229600" cy="843103"/>
          </a:xfrm>
        </p:spPr>
        <p:txBody>
          <a:bodyPr/>
          <a:lstStyle/>
          <a:p>
            <a:r>
              <a:rPr lang="en-US" altLang="en-US" sz="2400" b="1" dirty="0"/>
              <a:t>Today’s Agenda</a:t>
            </a:r>
            <a:endParaRPr lang="en-US" altLang="en-US" sz="2400" dirty="0"/>
          </a:p>
        </p:txBody>
      </p:sp>
      <p:sp>
        <p:nvSpPr>
          <p:cNvPr id="19459" name="Content Placeholder 2"/>
          <p:cNvSpPr>
            <a:spLocks noGrp="1"/>
          </p:cNvSpPr>
          <p:nvPr>
            <p:ph idx="1"/>
          </p:nvPr>
        </p:nvSpPr>
        <p:spPr>
          <a:xfrm>
            <a:off x="957509" y="89238"/>
            <a:ext cx="7500738" cy="6341261"/>
          </a:xfrm>
        </p:spPr>
        <p:txBody>
          <a:bodyPr/>
          <a:lstStyle/>
          <a:p>
            <a:pPr marL="0" indent="0" algn="l">
              <a:buNone/>
            </a:pPr>
            <a:endParaRPr lang="en-US" sz="1800" b="0" i="0" u="none" strike="noStrike" baseline="0" dirty="0">
              <a:solidFill>
                <a:srgbClr val="000000"/>
              </a:solidFill>
              <a:latin typeface="Aptos" panose="020B0004020202020204" pitchFamily="34" charset="0"/>
            </a:endParaRPr>
          </a:p>
          <a:p>
            <a:pPr marL="0" indent="0">
              <a:buNone/>
            </a:pPr>
            <a:r>
              <a:rPr lang="en-US" sz="1400" b="1" i="0" u="none" strike="noStrike" baseline="0" dirty="0">
                <a:solidFill>
                  <a:srgbClr val="FF0000"/>
                </a:solidFill>
                <a:latin typeface="Aptos" panose="020B0004020202020204" pitchFamily="34" charset="0"/>
              </a:rPr>
              <a:t>       Welcome</a:t>
            </a:r>
            <a:endParaRPr lang="en-US" sz="1400" b="0" i="0" u="none" strike="noStrike" baseline="0" dirty="0">
              <a:solidFill>
                <a:srgbClr val="FF0000"/>
              </a:solidFill>
              <a:latin typeface="Aptos" panose="020B0004020202020204" pitchFamily="34" charset="0"/>
            </a:endParaRPr>
          </a:p>
          <a:p>
            <a:pPr marL="0" indent="0">
              <a:buNone/>
            </a:pPr>
            <a:r>
              <a:rPr lang="en-US" sz="1400" b="1" i="0" u="none" strike="noStrike" baseline="0" dirty="0">
                <a:solidFill>
                  <a:srgbClr val="FF0000"/>
                </a:solidFill>
                <a:latin typeface="Aptos" panose="020B0004020202020204" pitchFamily="34" charset="0"/>
              </a:rPr>
              <a:t>       Presenters </a:t>
            </a:r>
            <a:endParaRPr lang="en-US" sz="1400" dirty="0">
              <a:solidFill>
                <a:srgbClr val="FF0000"/>
              </a:solidFill>
              <a:latin typeface="Aptos" panose="020B0004020202020204" pitchFamily="34" charset="0"/>
            </a:endParaRPr>
          </a:p>
          <a:p>
            <a:r>
              <a:rPr lang="en-US" sz="1400" b="0" i="0" u="none" strike="noStrike" baseline="0" dirty="0">
                <a:solidFill>
                  <a:srgbClr val="000000"/>
                </a:solidFill>
                <a:latin typeface="Aptos" panose="020B0004020202020204" pitchFamily="34" charset="0"/>
              </a:rPr>
              <a:t>Charneta C. Scott, Ph.D.</a:t>
            </a:r>
          </a:p>
          <a:p>
            <a:r>
              <a:rPr lang="en-US" sz="1400" dirty="0">
                <a:solidFill>
                  <a:srgbClr val="000000"/>
                </a:solidFill>
                <a:latin typeface="Aptos" panose="020B0004020202020204" pitchFamily="34" charset="0"/>
              </a:rPr>
              <a:t>Renee Evans Jackman</a:t>
            </a:r>
          </a:p>
          <a:p>
            <a:pPr marL="0" indent="0">
              <a:buNone/>
            </a:pPr>
            <a:endParaRPr lang="en-US" sz="800" b="0" i="0" u="none" strike="noStrike" baseline="0" dirty="0">
              <a:solidFill>
                <a:srgbClr val="000000"/>
              </a:solidFill>
              <a:latin typeface="Aptos" panose="020B0004020202020204" pitchFamily="34" charset="0"/>
            </a:endParaRPr>
          </a:p>
          <a:p>
            <a:pPr marL="0" indent="0">
              <a:buNone/>
            </a:pPr>
            <a:r>
              <a:rPr lang="en-US" sz="1400" b="1" dirty="0">
                <a:solidFill>
                  <a:srgbClr val="FF0000"/>
                </a:solidFill>
                <a:latin typeface="Aptos" panose="020B0004020202020204" pitchFamily="34" charset="0"/>
              </a:rPr>
              <a:t>        </a:t>
            </a:r>
            <a:r>
              <a:rPr lang="en-US" sz="1400" b="1" i="0" u="none" strike="noStrike" baseline="0" dirty="0">
                <a:solidFill>
                  <a:srgbClr val="FF0000"/>
                </a:solidFill>
                <a:latin typeface="Aptos" panose="020B0004020202020204" pitchFamily="34" charset="0"/>
              </a:rPr>
              <a:t>General Information</a:t>
            </a:r>
            <a:endParaRPr lang="en-US" sz="1400" b="0" i="0" u="none" strike="noStrike" baseline="0" dirty="0">
              <a:solidFill>
                <a:srgbClr val="FF0000"/>
              </a:solidFill>
              <a:latin typeface="Aptos" panose="020B0004020202020204" pitchFamily="34" charset="0"/>
            </a:endParaRPr>
          </a:p>
          <a:p>
            <a:r>
              <a:rPr lang="en-US" sz="1400" b="0" i="0" u="none" strike="noStrike" baseline="0" dirty="0">
                <a:solidFill>
                  <a:srgbClr val="000000"/>
                </a:solidFill>
                <a:latin typeface="Aptos" panose="020B0004020202020204" pitchFamily="34" charset="0"/>
              </a:rPr>
              <a:t>Overview, Background, and Purpose</a:t>
            </a:r>
          </a:p>
          <a:p>
            <a:pPr marL="0" indent="0">
              <a:buNone/>
            </a:pPr>
            <a:endParaRPr lang="en-US" sz="800" b="0" i="0" u="none" strike="noStrike" baseline="0" dirty="0">
              <a:solidFill>
                <a:srgbClr val="000000"/>
              </a:solidFill>
              <a:latin typeface="Aptos" panose="020B0004020202020204" pitchFamily="34" charset="0"/>
            </a:endParaRPr>
          </a:p>
          <a:p>
            <a:pPr marL="0" indent="0">
              <a:buNone/>
            </a:pPr>
            <a:r>
              <a:rPr lang="en-US" sz="1400" b="1" i="0" u="none" strike="noStrike" baseline="0" dirty="0">
                <a:solidFill>
                  <a:srgbClr val="FF0000"/>
                </a:solidFill>
                <a:latin typeface="Aptos" panose="020B0004020202020204" pitchFamily="34" charset="0"/>
              </a:rPr>
              <a:t>       Award Information</a:t>
            </a:r>
            <a:endParaRPr lang="en-US" sz="1400" b="0" i="0" u="none" strike="noStrike" baseline="0" dirty="0">
              <a:solidFill>
                <a:srgbClr val="FF0000"/>
              </a:solidFill>
              <a:latin typeface="Aptos" panose="020B0004020202020204" pitchFamily="34" charset="0"/>
            </a:endParaRPr>
          </a:p>
          <a:p>
            <a:r>
              <a:rPr lang="en-US" sz="1400" b="0" i="0" u="none" strike="noStrike" baseline="0" dirty="0">
                <a:solidFill>
                  <a:srgbClr val="000000"/>
                </a:solidFill>
                <a:latin typeface="Aptos" panose="020B0004020202020204" pitchFamily="34" charset="0"/>
              </a:rPr>
              <a:t>Source of Grant Funding, Award Funding Available and Performance and Funding Period</a:t>
            </a:r>
          </a:p>
          <a:p>
            <a:r>
              <a:rPr lang="en-US" sz="1400" b="0" i="0" u="none" strike="noStrike" baseline="0" dirty="0">
                <a:solidFill>
                  <a:srgbClr val="000000"/>
                </a:solidFill>
                <a:latin typeface="Aptos" panose="020B0004020202020204" pitchFamily="34" charset="0"/>
              </a:rPr>
              <a:t>Eligibility Requirements</a:t>
            </a:r>
          </a:p>
          <a:p>
            <a:pPr marL="0" indent="0">
              <a:buNone/>
            </a:pPr>
            <a:endParaRPr lang="en-US" sz="800" b="0" i="0" u="none" strike="noStrike" baseline="0" dirty="0">
              <a:solidFill>
                <a:srgbClr val="000000"/>
              </a:solidFill>
              <a:latin typeface="Aptos" panose="020B0004020202020204" pitchFamily="34" charset="0"/>
            </a:endParaRPr>
          </a:p>
          <a:p>
            <a:pPr marL="0" indent="0">
              <a:buNone/>
            </a:pPr>
            <a:r>
              <a:rPr lang="en-US" sz="1400" b="1" i="0" u="none" strike="noStrike" baseline="0" dirty="0">
                <a:solidFill>
                  <a:srgbClr val="FF0000"/>
                </a:solidFill>
                <a:latin typeface="Aptos" panose="020B0004020202020204" pitchFamily="34" charset="0"/>
              </a:rPr>
              <a:t>        Performance Requirement</a:t>
            </a:r>
            <a:endParaRPr lang="en-US" sz="1400" b="0" i="0" u="none" strike="noStrike" baseline="0" dirty="0">
              <a:solidFill>
                <a:srgbClr val="FF0000"/>
              </a:solidFill>
              <a:latin typeface="Aptos" panose="020B0004020202020204" pitchFamily="34" charset="0"/>
            </a:endParaRPr>
          </a:p>
          <a:p>
            <a:r>
              <a:rPr lang="en-US" sz="1400" b="0" i="0" u="none" strike="noStrike" baseline="0" dirty="0">
                <a:solidFill>
                  <a:srgbClr val="000000"/>
                </a:solidFill>
                <a:latin typeface="Aptos" panose="020B0004020202020204" pitchFamily="34" charset="0"/>
              </a:rPr>
              <a:t>Experience Criteria, Target Population, Location of Services, Scope of Services and Scope of Work</a:t>
            </a:r>
          </a:p>
          <a:p>
            <a:pPr marL="0" indent="0">
              <a:buNone/>
            </a:pPr>
            <a:r>
              <a:rPr lang="en-US" sz="1400" dirty="0">
                <a:solidFill>
                  <a:srgbClr val="000000"/>
                </a:solidFill>
                <a:latin typeface="Aptos" panose="020B0004020202020204" pitchFamily="34" charset="0"/>
              </a:rPr>
              <a:t>       </a:t>
            </a:r>
            <a:r>
              <a:rPr lang="en-US" sz="1400" b="1" i="0" u="none" strike="noStrike" baseline="0" dirty="0">
                <a:solidFill>
                  <a:srgbClr val="FF0000"/>
                </a:solidFill>
                <a:latin typeface="Aptos" panose="020B0004020202020204" pitchFamily="34" charset="0"/>
              </a:rPr>
              <a:t>Application Requirements</a:t>
            </a:r>
            <a:endParaRPr lang="en-US" sz="1400" b="0" i="0" u="none" strike="noStrike" baseline="0" dirty="0">
              <a:solidFill>
                <a:srgbClr val="FF0000"/>
              </a:solidFill>
              <a:latin typeface="Aptos" panose="020B0004020202020204" pitchFamily="34" charset="0"/>
            </a:endParaRPr>
          </a:p>
          <a:p>
            <a:r>
              <a:rPr lang="en-US" sz="1400" b="0" i="0" u="none" strike="noStrike" baseline="0" dirty="0">
                <a:solidFill>
                  <a:srgbClr val="000000"/>
                </a:solidFill>
                <a:latin typeface="Aptos" panose="020B0004020202020204" pitchFamily="34" charset="0"/>
              </a:rPr>
              <a:t>Project Narrative</a:t>
            </a:r>
          </a:p>
          <a:p>
            <a:r>
              <a:rPr lang="en-US" sz="1400" dirty="0">
                <a:solidFill>
                  <a:srgbClr val="000000"/>
                </a:solidFill>
                <a:latin typeface="Aptos" panose="020B0004020202020204" pitchFamily="34" charset="0"/>
              </a:rPr>
              <a:t>Evaluation Criteria</a:t>
            </a:r>
          </a:p>
          <a:p>
            <a:endParaRPr lang="en-US" sz="800" b="0" i="0" u="none" strike="noStrike" baseline="0" dirty="0">
              <a:solidFill>
                <a:srgbClr val="000000"/>
              </a:solidFill>
              <a:latin typeface="Aptos" panose="020B0004020202020204" pitchFamily="34" charset="0"/>
            </a:endParaRPr>
          </a:p>
          <a:p>
            <a:pPr marL="0" indent="0">
              <a:buNone/>
            </a:pPr>
            <a:r>
              <a:rPr lang="en-US" sz="1400" b="1" dirty="0">
                <a:solidFill>
                  <a:srgbClr val="FF0000"/>
                </a:solidFill>
                <a:latin typeface="Aptos" panose="020B0004020202020204" pitchFamily="34" charset="0"/>
              </a:rPr>
              <a:t>       Successful Packaging</a:t>
            </a:r>
          </a:p>
          <a:p>
            <a:r>
              <a:rPr lang="en-US" sz="1400" i="0" u="none" strike="noStrike" baseline="0" dirty="0">
                <a:latin typeface="Aptos" panose="020B0004020202020204" pitchFamily="34" charset="0"/>
              </a:rPr>
              <a:t>Additional /Fillable Attachments</a:t>
            </a:r>
          </a:p>
          <a:p>
            <a:pPr marL="0" indent="0">
              <a:buNone/>
            </a:pPr>
            <a:r>
              <a:rPr lang="en-US" sz="800" b="1" i="0" u="none" strike="noStrike" baseline="0" dirty="0">
                <a:solidFill>
                  <a:srgbClr val="FF0000"/>
                </a:solidFill>
                <a:latin typeface="Aptos" panose="020B0004020202020204" pitchFamily="34" charset="0"/>
              </a:rPr>
              <a:t>        </a:t>
            </a:r>
          </a:p>
          <a:p>
            <a:pPr marL="0" indent="0">
              <a:buNone/>
            </a:pPr>
            <a:r>
              <a:rPr lang="en-US" sz="1400" b="1" dirty="0">
                <a:solidFill>
                  <a:srgbClr val="FF0000"/>
                </a:solidFill>
                <a:latin typeface="Aptos" panose="020B0004020202020204" pitchFamily="34" charset="0"/>
              </a:rPr>
              <a:t>       </a:t>
            </a:r>
            <a:r>
              <a:rPr lang="en-US" sz="1400" b="1" i="0" u="none" strike="noStrike" baseline="0" dirty="0">
                <a:solidFill>
                  <a:srgbClr val="FF0000"/>
                </a:solidFill>
                <a:latin typeface="Aptos" panose="020B0004020202020204" pitchFamily="34" charset="0"/>
              </a:rPr>
              <a:t>Evaluation Criteria &amp; Helpful Information</a:t>
            </a:r>
            <a:endParaRPr lang="en-US" sz="1400" b="0" i="0" u="none" strike="noStrike" baseline="0" dirty="0">
              <a:solidFill>
                <a:srgbClr val="FF0000"/>
              </a:solidFill>
              <a:latin typeface="Aptos" panose="020B0004020202020204" pitchFamily="34" charset="0"/>
            </a:endParaRPr>
          </a:p>
          <a:p>
            <a:r>
              <a:rPr lang="en-US" sz="1400" b="0" i="0" u="none" strike="noStrike" baseline="0" dirty="0">
                <a:solidFill>
                  <a:srgbClr val="000000"/>
                </a:solidFill>
                <a:latin typeface="Aptos" panose="020B0004020202020204" pitchFamily="34" charset="0"/>
              </a:rPr>
              <a:t>Key Dates, RFA Checklist, Tips and Contact Info</a:t>
            </a:r>
          </a:p>
          <a:p>
            <a:pPr marL="0" indent="0">
              <a:buNone/>
            </a:pPr>
            <a:r>
              <a:rPr lang="en-US" sz="1400" b="1" dirty="0">
                <a:solidFill>
                  <a:srgbClr val="FF0000"/>
                </a:solidFill>
                <a:latin typeface="Aptos" panose="020B0004020202020204" pitchFamily="34" charset="0"/>
              </a:rPr>
              <a:t>         Questions &amp; Answers</a:t>
            </a:r>
            <a:endParaRPr lang="en-US" sz="1400" b="1" i="0" u="none" strike="noStrike" baseline="0" dirty="0">
              <a:solidFill>
                <a:srgbClr val="FF0000"/>
              </a:solidFill>
              <a:latin typeface="Aptos" panose="020B0004020202020204" pitchFamily="34" charset="0"/>
            </a:endParaRPr>
          </a:p>
          <a:p>
            <a:pPr>
              <a:buFontTx/>
              <a:buNone/>
            </a:pPr>
            <a:endParaRPr lang="en-US" altLang="en-US" sz="1600" dirty="0">
              <a:latin typeface="Calibri" panose="020F0502020204030204" pitchFamily="34" charset="0"/>
            </a:endParaRPr>
          </a:p>
        </p:txBody>
      </p:sp>
      <p:sp>
        <p:nvSpPr>
          <p:cNvPr id="19460" name="Line 4"/>
          <p:cNvSpPr>
            <a:spLocks noChangeShapeType="1"/>
          </p:cNvSpPr>
          <p:nvPr/>
        </p:nvSpPr>
        <p:spPr bwMode="auto">
          <a:xfrm flipH="1">
            <a:off x="1164578" y="42750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a:t>
            </a:fld>
            <a:endParaRPr lang="en-US" dirty="0"/>
          </a:p>
        </p:txBody>
      </p:sp>
    </p:spTree>
    <p:extLst>
      <p:ext uri="{BB962C8B-B14F-4D97-AF65-F5344CB8AC3E}">
        <p14:creationId xmlns:p14="http://schemas.microsoft.com/office/powerpoint/2010/main" val="3621207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Project Budget and Justification (pg. 20) </a:t>
            </a:r>
          </a:p>
        </p:txBody>
      </p:sp>
      <p:sp>
        <p:nvSpPr>
          <p:cNvPr id="24580" name="Line 4"/>
          <p:cNvSpPr>
            <a:spLocks noChangeShapeType="1"/>
          </p:cNvSpPr>
          <p:nvPr/>
        </p:nvSpPr>
        <p:spPr bwMode="auto">
          <a:xfrm flipH="1">
            <a:off x="1066799" y="70320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30</a:t>
            </a:fld>
            <a:endParaRPr lang="en-US" dirty="0"/>
          </a:p>
        </p:txBody>
      </p:sp>
      <p:sp>
        <p:nvSpPr>
          <p:cNvPr id="2" name="Content Placeholder 1">
            <a:extLst>
              <a:ext uri="{FF2B5EF4-FFF2-40B4-BE49-F238E27FC236}">
                <a16:creationId xmlns:a16="http://schemas.microsoft.com/office/drawing/2014/main" id="{351F52BC-E3EF-2C46-84A3-3C084C3B19EE}"/>
              </a:ext>
            </a:extLst>
          </p:cNvPr>
          <p:cNvSpPr>
            <a:spLocks noGrp="1"/>
          </p:cNvSpPr>
          <p:nvPr>
            <p:ph idx="1"/>
          </p:nvPr>
        </p:nvSpPr>
        <p:spPr>
          <a:xfrm>
            <a:off x="1066800" y="801510"/>
            <a:ext cx="7086600" cy="5192889"/>
          </a:xfrm>
        </p:spPr>
        <p:txBody>
          <a:bodyPr/>
          <a:lstStyle/>
          <a:p>
            <a:pPr marL="114380" marR="0" indent="0">
              <a:spcBef>
                <a:spcPts val="0"/>
              </a:spcBef>
              <a:spcAft>
                <a:spcPts val="0"/>
              </a:spcAft>
              <a:buNone/>
            </a:pP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The following categories and descriptions should be covered in the Budget/Justification:</a:t>
            </a: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Personnel:</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Include the title of the position, name (or indicate vacancy), annual salary and level of effort (percentage of time) dedicated to this project.</a:t>
            </a: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Fringe:</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Provide the position, name (or indicate vacancy), total fringe benefit rate used.</a:t>
            </a: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Travel: </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Only local travel related to OTP and for the project staff will be approved in the grant budget.  Provide purpose, destination, and type of travel. </a:t>
            </a:r>
            <a:r>
              <a:rPr lang="en-US" sz="1400" dirty="0">
                <a:solidFill>
                  <a:srgbClr val="FF0000"/>
                </a:solidFill>
                <a:effectLst/>
                <a:latin typeface="Aptos" panose="020B0004020202020204" pitchFamily="34" charset="0"/>
                <a:ea typeface="Calibri" panose="020F0502020204030204" pitchFamily="34" charset="0"/>
                <a:cs typeface="Times New Roman" panose="02020603050405020304" pitchFamily="18" charset="0"/>
              </a:rPr>
              <a:t>(Not applicable to this grant)</a:t>
            </a:r>
            <a:endPar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endParaRP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Equipment:</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Provide the item, quantity, amount, and percent charged to the grant.  </a:t>
            </a: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Supplies: </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Include the items being requested and rate.  Description should also include how the supplies directly support the project</a:t>
            </a:r>
            <a:r>
              <a:rPr lang="en-US" sz="14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endPar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endParaRP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Contractual: </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Provide the name of entity and identify whether it’s a sub-recipient, contractor, consultant, or service.  Also provide the entity’s rate.</a:t>
            </a: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Other Direct Costs: </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List any costs not included in any of the other cost categories.</a:t>
            </a:r>
          </a:p>
          <a:p>
            <a:pPr marL="742856" lvl="1" indent="-342900">
              <a:spcBef>
                <a:spcPts val="0"/>
              </a:spcBef>
              <a:spcAft>
                <a:spcPts val="0"/>
              </a:spcAft>
              <a:buFont typeface="+mj-lt"/>
              <a:buAutoNum type="romanLcPeriod"/>
            </a:pPr>
            <a:r>
              <a:rPr lang="en-US" sz="1400" b="1" i="1" dirty="0">
                <a:effectLst/>
                <a:latin typeface="Aptos" panose="020B0004020202020204" pitchFamily="34" charset="0"/>
                <a:ea typeface="Calibri" panose="020F0502020204030204" pitchFamily="34" charset="0"/>
                <a:cs typeface="Times New Roman" panose="02020603050405020304" pitchFamily="18" charset="0"/>
              </a:rPr>
              <a:t>Indirect Costs: </a:t>
            </a:r>
            <a:r>
              <a:rPr lang="en-US" sz="1800" b="1" i="1" dirty="0">
                <a:effectLst/>
                <a:latin typeface="Aptos" panose="020B0004020202020204" pitchFamily="34" charset="0"/>
                <a:ea typeface="Calibri" panose="020F0502020204030204" pitchFamily="34" charset="0"/>
                <a:cs typeface="Times New Roman" panose="02020603050405020304" pitchFamily="18" charset="0"/>
              </a:rPr>
              <a:t> </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Indirect costs should not exceed 10% of direct costs, unless the organization has a negotiated indirect cost rate agreement.  Please reference 45 CFR §75.414.</a:t>
            </a:r>
            <a:endParaRPr lang="en-US" sz="1400" b="1" i="1" dirty="0">
              <a:solidFill>
                <a:srgbClr val="FF0000"/>
              </a:solidFill>
              <a:effectLst/>
              <a:latin typeface="Aptos" panose="020B0004020202020204" pitchFamily="34" charset="0"/>
              <a:ea typeface="Calibri" panose="020F0502020204030204" pitchFamily="34" charset="0"/>
              <a:cs typeface="Times New Roman" panose="02020603050405020304" pitchFamily="18" charset="0"/>
            </a:endParaRPr>
          </a:p>
          <a:p>
            <a:pPr marL="742856" lvl="1" indent="-342900">
              <a:spcBef>
                <a:spcPts val="0"/>
              </a:spcBef>
              <a:spcAft>
                <a:spcPts val="0"/>
              </a:spcAft>
              <a:buFont typeface="+mj-lt"/>
              <a:buAutoNum type="romanLcPeriod"/>
            </a:pPr>
            <a:r>
              <a:rPr lang="en-US" sz="1400" b="1" i="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Program Income:</a:t>
            </a:r>
            <a:r>
              <a:rPr lang="en-US" sz="1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If the possibility of generating program income as a result of DBH funding exists, list source and amount as budget line items.</a:t>
            </a:r>
          </a:p>
          <a:p>
            <a:endParaRPr lang="en-US" sz="1400" dirty="0"/>
          </a:p>
        </p:txBody>
      </p:sp>
    </p:spTree>
    <p:extLst>
      <p:ext uri="{BB962C8B-B14F-4D97-AF65-F5344CB8AC3E}">
        <p14:creationId xmlns:p14="http://schemas.microsoft.com/office/powerpoint/2010/main" val="4058713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B38FC-D7E9-D91E-E6BB-71AD7E1C4503}"/>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B560BD46-AAB5-A2B9-1DB1-DFC6005D212F}"/>
              </a:ext>
            </a:extLst>
          </p:cNvPr>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Fiscal Helpful Hints </a:t>
            </a:r>
          </a:p>
        </p:txBody>
      </p:sp>
      <p:sp>
        <p:nvSpPr>
          <p:cNvPr id="24580" name="Line 4">
            <a:extLst>
              <a:ext uri="{FF2B5EF4-FFF2-40B4-BE49-F238E27FC236}">
                <a16:creationId xmlns:a16="http://schemas.microsoft.com/office/drawing/2014/main" id="{74293FC2-97F6-70FD-B8D2-BF56229FF80B}"/>
              </a:ext>
            </a:extLst>
          </p:cNvPr>
          <p:cNvSpPr>
            <a:spLocks noChangeShapeType="1"/>
          </p:cNvSpPr>
          <p:nvPr/>
        </p:nvSpPr>
        <p:spPr bwMode="auto">
          <a:xfrm flipH="1">
            <a:off x="1066799" y="703202"/>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a:extLst>
              <a:ext uri="{FF2B5EF4-FFF2-40B4-BE49-F238E27FC236}">
                <a16:creationId xmlns:a16="http://schemas.microsoft.com/office/drawing/2014/main" id="{9F20A5AB-15FE-BA9F-7D83-050B5E1558DE}"/>
              </a:ext>
            </a:extLst>
          </p:cNvPr>
          <p:cNvSpPr>
            <a:spLocks noGrp="1"/>
          </p:cNvSpPr>
          <p:nvPr>
            <p:ph type="sldNum" sz="quarter" idx="12"/>
          </p:nvPr>
        </p:nvSpPr>
        <p:spPr/>
        <p:txBody>
          <a:bodyPr/>
          <a:lstStyle/>
          <a:p>
            <a:pPr>
              <a:defRPr/>
            </a:pPr>
            <a:fld id="{4537384E-86E4-45D8-B313-D6638C7ED0DF}" type="slidenum">
              <a:rPr lang="en-US" smtClean="0"/>
              <a:pPr>
                <a:defRPr/>
              </a:pPr>
              <a:t>31</a:t>
            </a:fld>
            <a:endParaRPr lang="en-US" dirty="0"/>
          </a:p>
        </p:txBody>
      </p:sp>
      <p:pic>
        <p:nvPicPr>
          <p:cNvPr id="4" name="Content Placeholder 3">
            <a:extLst>
              <a:ext uri="{FF2B5EF4-FFF2-40B4-BE49-F238E27FC236}">
                <a16:creationId xmlns:a16="http://schemas.microsoft.com/office/drawing/2014/main" id="{34766585-A9FA-049F-6EA8-1B6A9D685DF7}"/>
              </a:ext>
            </a:extLst>
          </p:cNvPr>
          <p:cNvPicPr>
            <a:picLocks noGrp="1" noChangeAspect="1"/>
          </p:cNvPicPr>
          <p:nvPr>
            <p:ph idx="1"/>
          </p:nvPr>
        </p:nvPicPr>
        <p:blipFill>
          <a:blip r:embed="rId3"/>
          <a:stretch>
            <a:fillRect/>
          </a:stretch>
        </p:blipFill>
        <p:spPr>
          <a:xfrm>
            <a:off x="684026" y="930058"/>
            <a:ext cx="7775948" cy="4894272"/>
          </a:xfrm>
        </p:spPr>
      </p:pic>
    </p:spTree>
    <p:extLst>
      <p:ext uri="{BB962C8B-B14F-4D97-AF65-F5344CB8AC3E}">
        <p14:creationId xmlns:p14="http://schemas.microsoft.com/office/powerpoint/2010/main" val="3717074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Advance Payment Form (Attachment G)</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32</a:t>
            </a:fld>
            <a:endParaRPr lang="en-US" dirty="0"/>
          </a:p>
        </p:txBody>
      </p:sp>
      <p:pic>
        <p:nvPicPr>
          <p:cNvPr id="3" name="Picture 2">
            <a:extLst>
              <a:ext uri="{FF2B5EF4-FFF2-40B4-BE49-F238E27FC236}">
                <a16:creationId xmlns:a16="http://schemas.microsoft.com/office/drawing/2014/main" id="{6B4EF8BB-38CC-6A0D-A641-1040B5F75632}"/>
              </a:ext>
            </a:extLst>
          </p:cNvPr>
          <p:cNvPicPr>
            <a:picLocks noChangeAspect="1"/>
          </p:cNvPicPr>
          <p:nvPr/>
        </p:nvPicPr>
        <p:blipFill>
          <a:blip r:embed="rId3"/>
          <a:stretch>
            <a:fillRect/>
          </a:stretch>
        </p:blipFill>
        <p:spPr>
          <a:xfrm>
            <a:off x="323769" y="857251"/>
            <a:ext cx="8656110" cy="5417426"/>
          </a:xfrm>
          <a:prstGeom prst="rect">
            <a:avLst/>
          </a:prstGeom>
        </p:spPr>
      </p:pic>
      <p:sp>
        <p:nvSpPr>
          <p:cNvPr id="4" name="Right Arrow 7">
            <a:extLst>
              <a:ext uri="{FF2B5EF4-FFF2-40B4-BE49-F238E27FC236}">
                <a16:creationId xmlns:a16="http://schemas.microsoft.com/office/drawing/2014/main" id="{68546F2D-854F-0F19-C258-03FE11933CCE}"/>
              </a:ext>
            </a:extLst>
          </p:cNvPr>
          <p:cNvSpPr/>
          <p:nvPr/>
        </p:nvSpPr>
        <p:spPr>
          <a:xfrm rot="5400000">
            <a:off x="6200340" y="17031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0489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pPr lvl="0"/>
            <a:r>
              <a:rPr lang="en-US" sz="2400" b="1" dirty="0">
                <a:latin typeface="Aptos" panose="020B0004020202020204" pitchFamily="34" charset="0"/>
              </a:rPr>
              <a:t>Advance Payment</a:t>
            </a:r>
            <a:endParaRPr lang="en-US" sz="2400" dirty="0">
              <a:latin typeface="Aptos" panose="020B0004020202020204" pitchFamily="34" charset="0"/>
            </a:endParaRPr>
          </a:p>
        </p:txBody>
      </p:sp>
      <p:sp>
        <p:nvSpPr>
          <p:cNvPr id="25603" name="Content Placeholder 2"/>
          <p:cNvSpPr>
            <a:spLocks noGrp="1"/>
          </p:cNvSpPr>
          <p:nvPr>
            <p:ph idx="1"/>
          </p:nvPr>
        </p:nvSpPr>
        <p:spPr>
          <a:xfrm>
            <a:off x="1376005" y="930058"/>
            <a:ext cx="7201613" cy="4533373"/>
          </a:xfrm>
        </p:spPr>
        <p:txBody>
          <a:bodyPr/>
          <a:lstStyle/>
          <a:p>
            <a:pPr marL="0" indent="0">
              <a:buNone/>
            </a:pPr>
            <a:r>
              <a:rPr lang="en-US" sz="1600" dirty="0">
                <a:latin typeface="Aptos" panose="020B0004020202020204" pitchFamily="34" charset="0"/>
              </a:rPr>
              <a:t>An applicant seeking an advance, must submit a completed Advance Payment Request form (Attachment G) with the submitted application and be signed by the organization’s Chair of the Board of Directors and Executive Director, or equivalent positions. Applicants must detail the amount requested per budget category in the budget and justification (see Attachment F). </a:t>
            </a:r>
          </a:p>
          <a:p>
            <a:pPr marL="0" indent="0">
              <a:buNone/>
            </a:pPr>
            <a:endParaRPr lang="en-US" sz="1600" dirty="0">
              <a:latin typeface="Aptos" panose="020B0004020202020204" pitchFamily="34" charset="0"/>
            </a:endParaRPr>
          </a:p>
          <a:p>
            <a:pPr marL="0" indent="0">
              <a:buNone/>
            </a:pPr>
            <a:r>
              <a:rPr lang="en-US" sz="1600" dirty="0">
                <a:latin typeface="Aptos" panose="020B0004020202020204" pitchFamily="34" charset="0"/>
              </a:rPr>
              <a:t>Advance payments are optional and an applicant is not required to submit the Advance Payment Request form. Failure to submit an Advance Payment Request form with the application eliminates the consideration for an advance payment. An advance payment will not be provided without prior official request and approval.</a:t>
            </a:r>
          </a:p>
          <a:p>
            <a:pPr marL="0" indent="0">
              <a:buNone/>
            </a:pPr>
            <a:endParaRPr lang="en-US" sz="1800" dirty="0">
              <a:latin typeface="Aptos" panose="020B0004020202020204" pitchFamily="34" charset="0"/>
            </a:endParaRPr>
          </a:p>
          <a:p>
            <a:pPr marL="3175" lvl="1" indent="-3175">
              <a:buFontTx/>
              <a:buNone/>
              <a:defRPr/>
            </a:pPr>
            <a:r>
              <a:rPr lang="en-US" sz="1600" b="1" i="1" dirty="0">
                <a:highlight>
                  <a:srgbClr val="FFFF00"/>
                </a:highlight>
                <a:latin typeface="Aptos" panose="020B0004020202020204" pitchFamily="34" charset="0"/>
              </a:rPr>
              <a:t>Please note: The advance payment for the grant should not exceed 25% of the total grant amount.</a:t>
            </a:r>
          </a:p>
          <a:p>
            <a:pPr marL="3175" lvl="1" indent="-3175">
              <a:buFontTx/>
              <a:buNone/>
              <a:defRPr/>
            </a:pPr>
            <a:endParaRPr lang="en-US" sz="1800" dirty="0">
              <a:latin typeface="Aptos" panose="020B0004020202020204" pitchFamily="34" charset="0"/>
            </a:endParaRPr>
          </a:p>
          <a:p>
            <a:pPr marL="3175" lvl="1" indent="-3175">
              <a:buFontTx/>
              <a:buNone/>
              <a:defRPr/>
            </a:pPr>
            <a:endParaRPr lang="en-US" sz="1800" dirty="0"/>
          </a:p>
          <a:p>
            <a:pPr marL="3175" lvl="1" indent="-3175">
              <a:buFontTx/>
              <a:buNone/>
              <a:defRPr/>
            </a:pPr>
            <a:endParaRPr lang="en-US" sz="1800" dirty="0"/>
          </a:p>
        </p:txBody>
      </p:sp>
      <p:sp>
        <p:nvSpPr>
          <p:cNvPr id="24580" name="Line 4"/>
          <p:cNvSpPr>
            <a:spLocks noChangeShapeType="1"/>
          </p:cNvSpPr>
          <p:nvPr/>
        </p:nvSpPr>
        <p:spPr bwMode="auto">
          <a:xfrm flipH="1">
            <a:off x="1491018" y="59227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33</a:t>
            </a:fld>
            <a:endParaRPr lang="en-US" dirty="0">
              <a:solidFill>
                <a:srgbClr val="FFFFFF"/>
              </a:solidFill>
            </a:endParaRPr>
          </a:p>
        </p:txBody>
      </p:sp>
    </p:spTree>
    <p:extLst>
      <p:ext uri="{BB962C8B-B14F-4D97-AF65-F5344CB8AC3E}">
        <p14:creationId xmlns:p14="http://schemas.microsoft.com/office/powerpoint/2010/main" val="2264459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Letters of Agreement</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34</a:t>
            </a:fld>
            <a:endParaRPr lang="en-US" dirty="0"/>
          </a:p>
        </p:txBody>
      </p:sp>
      <p:pic>
        <p:nvPicPr>
          <p:cNvPr id="3" name="Picture 2">
            <a:extLst>
              <a:ext uri="{FF2B5EF4-FFF2-40B4-BE49-F238E27FC236}">
                <a16:creationId xmlns:a16="http://schemas.microsoft.com/office/drawing/2014/main" id="{D198B8B1-02E6-EB42-EC84-EE2D3BCF1580}"/>
              </a:ext>
            </a:extLst>
          </p:cNvPr>
          <p:cNvPicPr>
            <a:picLocks noChangeAspect="1"/>
          </p:cNvPicPr>
          <p:nvPr/>
        </p:nvPicPr>
        <p:blipFill>
          <a:blip r:embed="rId3"/>
          <a:stretch>
            <a:fillRect/>
          </a:stretch>
        </p:blipFill>
        <p:spPr>
          <a:xfrm>
            <a:off x="2221836" y="777436"/>
            <a:ext cx="4700328" cy="5479931"/>
          </a:xfrm>
          <a:prstGeom prst="rect">
            <a:avLst/>
          </a:prstGeom>
        </p:spPr>
      </p:pic>
      <p:sp>
        <p:nvSpPr>
          <p:cNvPr id="4" name="TextBox 3">
            <a:extLst>
              <a:ext uri="{FF2B5EF4-FFF2-40B4-BE49-F238E27FC236}">
                <a16:creationId xmlns:a16="http://schemas.microsoft.com/office/drawing/2014/main" id="{9B15692D-0059-BF04-C221-2AB87D5C7B47}"/>
              </a:ext>
            </a:extLst>
          </p:cNvPr>
          <p:cNvSpPr txBox="1"/>
          <p:nvPr/>
        </p:nvSpPr>
        <p:spPr>
          <a:xfrm>
            <a:off x="2965278" y="5618899"/>
            <a:ext cx="3418885" cy="461665"/>
          </a:xfrm>
          <a:prstGeom prst="rect">
            <a:avLst/>
          </a:prstGeom>
          <a:noFill/>
        </p:spPr>
        <p:txBody>
          <a:bodyPr wrap="none" rtlCol="0">
            <a:spAutoFit/>
          </a:bodyPr>
          <a:lstStyle/>
          <a:p>
            <a:r>
              <a:rPr lang="en-US" sz="2400" b="1" dirty="0">
                <a:latin typeface="Aptos" panose="020B0004020202020204" pitchFamily="34" charset="0"/>
              </a:rPr>
              <a:t>(No Template Provided)</a:t>
            </a:r>
          </a:p>
        </p:txBody>
      </p:sp>
    </p:spTree>
    <p:extLst>
      <p:ext uri="{BB962C8B-B14F-4D97-AF65-F5344CB8AC3E}">
        <p14:creationId xmlns:p14="http://schemas.microsoft.com/office/powerpoint/2010/main" val="2859604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Business License</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35</a:t>
            </a:fld>
            <a:endParaRPr lang="en-US" dirty="0"/>
          </a:p>
        </p:txBody>
      </p:sp>
      <p:pic>
        <p:nvPicPr>
          <p:cNvPr id="15" name="Picture 14">
            <a:extLst>
              <a:ext uri="{FF2B5EF4-FFF2-40B4-BE49-F238E27FC236}">
                <a16:creationId xmlns:a16="http://schemas.microsoft.com/office/drawing/2014/main" id="{BCB7E3E5-51BF-8541-EB97-5A32B55C60E1}"/>
              </a:ext>
            </a:extLst>
          </p:cNvPr>
          <p:cNvPicPr>
            <a:picLocks noChangeAspect="1"/>
          </p:cNvPicPr>
          <p:nvPr/>
        </p:nvPicPr>
        <p:blipFill>
          <a:blip r:embed="rId3"/>
          <a:stretch>
            <a:fillRect/>
          </a:stretch>
        </p:blipFill>
        <p:spPr>
          <a:xfrm>
            <a:off x="1468936" y="930058"/>
            <a:ext cx="6221403" cy="5132491"/>
          </a:xfrm>
          <a:prstGeom prst="rect">
            <a:avLst/>
          </a:prstGeom>
        </p:spPr>
      </p:pic>
      <p:sp>
        <p:nvSpPr>
          <p:cNvPr id="16" name="TextBox 15">
            <a:extLst>
              <a:ext uri="{FF2B5EF4-FFF2-40B4-BE49-F238E27FC236}">
                <a16:creationId xmlns:a16="http://schemas.microsoft.com/office/drawing/2014/main" id="{6EDF53A3-66BD-6C4D-FE33-ED005B5CEB55}"/>
              </a:ext>
            </a:extLst>
          </p:cNvPr>
          <p:cNvSpPr txBox="1"/>
          <p:nvPr/>
        </p:nvSpPr>
        <p:spPr>
          <a:xfrm>
            <a:off x="5543072" y="1933335"/>
            <a:ext cx="925033" cy="369332"/>
          </a:xfrm>
          <a:prstGeom prst="rect">
            <a:avLst/>
          </a:prstGeom>
          <a:solidFill>
            <a:schemeClr val="tx1"/>
          </a:solidFill>
        </p:spPr>
        <p:txBody>
          <a:bodyPr wrap="square" rtlCol="0">
            <a:spAutoFit/>
          </a:bodyPr>
          <a:lstStyle/>
          <a:p>
            <a:endParaRPr lang="en-US" dirty="0">
              <a:highlight>
                <a:srgbClr val="FFFF00"/>
              </a:highlight>
            </a:endParaRPr>
          </a:p>
        </p:txBody>
      </p:sp>
      <p:sp>
        <p:nvSpPr>
          <p:cNvPr id="17" name="TextBox 16">
            <a:extLst>
              <a:ext uri="{FF2B5EF4-FFF2-40B4-BE49-F238E27FC236}">
                <a16:creationId xmlns:a16="http://schemas.microsoft.com/office/drawing/2014/main" id="{CF3E5165-CD0F-E4CE-FFAF-9ADBE9889809}"/>
              </a:ext>
            </a:extLst>
          </p:cNvPr>
          <p:cNvSpPr txBox="1"/>
          <p:nvPr/>
        </p:nvSpPr>
        <p:spPr>
          <a:xfrm>
            <a:off x="1757717" y="1939956"/>
            <a:ext cx="1267047" cy="369332"/>
          </a:xfrm>
          <a:prstGeom prst="rect">
            <a:avLst/>
          </a:prstGeom>
          <a:solidFill>
            <a:schemeClr val="tx1"/>
          </a:solidFill>
        </p:spPr>
        <p:txBody>
          <a:bodyPr wrap="square" rtlCol="0">
            <a:spAutoFit/>
          </a:bodyPr>
          <a:lstStyle/>
          <a:p>
            <a:endParaRPr lang="en-US" dirty="0">
              <a:highlight>
                <a:srgbClr val="FFFF00"/>
              </a:highlight>
            </a:endParaRPr>
          </a:p>
        </p:txBody>
      </p:sp>
      <p:sp>
        <p:nvSpPr>
          <p:cNvPr id="18" name="TextBox 17">
            <a:extLst>
              <a:ext uri="{FF2B5EF4-FFF2-40B4-BE49-F238E27FC236}">
                <a16:creationId xmlns:a16="http://schemas.microsoft.com/office/drawing/2014/main" id="{7E99B9C8-7BA2-2BF8-69F6-AF05B8A88AF5}"/>
              </a:ext>
            </a:extLst>
          </p:cNvPr>
          <p:cNvSpPr txBox="1"/>
          <p:nvPr/>
        </p:nvSpPr>
        <p:spPr>
          <a:xfrm>
            <a:off x="3651873" y="1933335"/>
            <a:ext cx="1593999" cy="369332"/>
          </a:xfrm>
          <a:prstGeom prst="rect">
            <a:avLst/>
          </a:prstGeom>
          <a:solidFill>
            <a:schemeClr val="tx1"/>
          </a:solidFill>
        </p:spPr>
        <p:txBody>
          <a:bodyPr wrap="square" rtlCol="0">
            <a:spAutoFit/>
          </a:bodyPr>
          <a:lstStyle/>
          <a:p>
            <a:endParaRPr lang="en-US" dirty="0">
              <a:highlight>
                <a:srgbClr val="FFFF00"/>
              </a:highlight>
            </a:endParaRPr>
          </a:p>
        </p:txBody>
      </p:sp>
      <p:pic>
        <p:nvPicPr>
          <p:cNvPr id="19" name="Picture 18">
            <a:extLst>
              <a:ext uri="{FF2B5EF4-FFF2-40B4-BE49-F238E27FC236}">
                <a16:creationId xmlns:a16="http://schemas.microsoft.com/office/drawing/2014/main" id="{2AF2EFEB-BD39-C7A0-4B6B-8B1C1C420944}"/>
              </a:ext>
            </a:extLst>
          </p:cNvPr>
          <p:cNvPicPr>
            <a:picLocks noChangeAspect="1"/>
          </p:cNvPicPr>
          <p:nvPr/>
        </p:nvPicPr>
        <p:blipFill>
          <a:blip r:embed="rId4"/>
          <a:stretch>
            <a:fillRect/>
          </a:stretch>
        </p:blipFill>
        <p:spPr>
          <a:xfrm>
            <a:off x="2731747" y="2844335"/>
            <a:ext cx="1840253" cy="371888"/>
          </a:xfrm>
          <a:prstGeom prst="rect">
            <a:avLst/>
          </a:prstGeom>
        </p:spPr>
      </p:pic>
    </p:spTree>
    <p:extLst>
      <p:ext uri="{BB962C8B-B14F-4D97-AF65-F5344CB8AC3E}">
        <p14:creationId xmlns:p14="http://schemas.microsoft.com/office/powerpoint/2010/main" val="2586806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32AB989-1A8A-4C96-B273-A5F2125757A5}" type="slidenum">
              <a:rPr lang="en-US" smtClean="0">
                <a:solidFill>
                  <a:srgbClr val="FFFFFF"/>
                </a:solidFill>
              </a:rPr>
              <a:pPr>
                <a:defRPr/>
              </a:pPr>
              <a:t>36</a:t>
            </a:fld>
            <a:endParaRPr lang="en-US" dirty="0">
              <a:solidFill>
                <a:srgbClr val="FFFFFF"/>
              </a:solidFill>
            </a:endParaRPr>
          </a:p>
        </p:txBody>
      </p:sp>
      <p:sp>
        <p:nvSpPr>
          <p:cNvPr id="4" name="Title 3">
            <a:extLst>
              <a:ext uri="{FF2B5EF4-FFF2-40B4-BE49-F238E27FC236}">
                <a16:creationId xmlns:a16="http://schemas.microsoft.com/office/drawing/2014/main" id="{AB5E69D0-786E-F72E-68B2-5A926D42ED82}"/>
              </a:ext>
            </a:extLst>
          </p:cNvPr>
          <p:cNvSpPr>
            <a:spLocks noGrp="1"/>
          </p:cNvSpPr>
          <p:nvPr>
            <p:ph type="title"/>
          </p:nvPr>
        </p:nvSpPr>
        <p:spPr>
          <a:xfrm>
            <a:off x="457200" y="274638"/>
            <a:ext cx="8229600" cy="873678"/>
          </a:xfrm>
        </p:spPr>
        <p:txBody>
          <a:bodyPr/>
          <a:lstStyle/>
          <a:p>
            <a:r>
              <a:rPr lang="en-US" sz="2400" b="1" dirty="0">
                <a:latin typeface="Aptos" panose="020B0004020202020204" pitchFamily="34" charset="0"/>
              </a:rPr>
              <a:t>Clean Hands Certification</a:t>
            </a:r>
          </a:p>
        </p:txBody>
      </p:sp>
      <p:sp>
        <p:nvSpPr>
          <p:cNvPr id="5" name="Line 4">
            <a:extLst>
              <a:ext uri="{FF2B5EF4-FFF2-40B4-BE49-F238E27FC236}">
                <a16:creationId xmlns:a16="http://schemas.microsoft.com/office/drawing/2014/main" id="{EEB35972-1776-4761-3945-ADA535FEF5F7}"/>
              </a:ext>
            </a:extLst>
          </p:cNvPr>
          <p:cNvSpPr>
            <a:spLocks noChangeShapeType="1"/>
          </p:cNvSpPr>
          <p:nvPr/>
        </p:nvSpPr>
        <p:spPr bwMode="auto">
          <a:xfrm flipH="1" flipV="1">
            <a:off x="711200" y="879349"/>
            <a:ext cx="7721600" cy="33868"/>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sz="1350" dirty="0">
              <a:solidFill>
                <a:srgbClr val="000000"/>
              </a:solidFill>
            </a:endParaRPr>
          </a:p>
        </p:txBody>
      </p:sp>
      <p:pic>
        <p:nvPicPr>
          <p:cNvPr id="6" name="Picture 5">
            <a:extLst>
              <a:ext uri="{FF2B5EF4-FFF2-40B4-BE49-F238E27FC236}">
                <a16:creationId xmlns:a16="http://schemas.microsoft.com/office/drawing/2014/main" id="{534ADB74-B4E3-9C47-F46D-AA4B1B312374}"/>
              </a:ext>
            </a:extLst>
          </p:cNvPr>
          <p:cNvPicPr>
            <a:picLocks noChangeAspect="1"/>
          </p:cNvPicPr>
          <p:nvPr/>
        </p:nvPicPr>
        <p:blipFill>
          <a:blip r:embed="rId2"/>
          <a:stretch>
            <a:fillRect/>
          </a:stretch>
        </p:blipFill>
        <p:spPr>
          <a:xfrm>
            <a:off x="2963041" y="1069739"/>
            <a:ext cx="3217915" cy="3523526"/>
          </a:xfrm>
          <a:prstGeom prst="rect">
            <a:avLst/>
          </a:prstGeom>
        </p:spPr>
      </p:pic>
      <p:sp>
        <p:nvSpPr>
          <p:cNvPr id="8" name="Content Placeholder 2">
            <a:extLst>
              <a:ext uri="{FF2B5EF4-FFF2-40B4-BE49-F238E27FC236}">
                <a16:creationId xmlns:a16="http://schemas.microsoft.com/office/drawing/2014/main" id="{3A541653-F0A3-31EF-9EC0-156EA2B09A4E}"/>
              </a:ext>
            </a:extLst>
          </p:cNvPr>
          <p:cNvSpPr txBox="1">
            <a:spLocks/>
          </p:cNvSpPr>
          <p:nvPr/>
        </p:nvSpPr>
        <p:spPr>
          <a:xfrm>
            <a:off x="289737" y="4738513"/>
            <a:ext cx="8564525" cy="1240138"/>
          </a:xfrm>
          <a:prstGeom prst="rect">
            <a:avLst/>
          </a:prstGeom>
        </p:spPr>
        <p:txBody>
          <a:bodyPr/>
          <a:lstStyle>
            <a:lvl1pPr marL="342820" indent="-342820" algn="l" rtl="0" eaLnBrk="0" fontAlgn="base" hangingPunct="0">
              <a:spcBef>
                <a:spcPct val="20000"/>
              </a:spcBef>
              <a:spcAft>
                <a:spcPct val="0"/>
              </a:spcAft>
              <a:buChar char="•"/>
              <a:defRPr sz="3200">
                <a:solidFill>
                  <a:schemeClr val="tx1"/>
                </a:solidFill>
                <a:latin typeface="Cambria" panose="02040503050406030204" pitchFamily="18" charset="0"/>
                <a:ea typeface="+mn-ea"/>
                <a:cs typeface="+mn-cs"/>
              </a:defRPr>
            </a:lvl1pPr>
            <a:lvl2pPr marL="742776" indent="-285684" algn="l" rtl="0" eaLnBrk="0" fontAlgn="base" hangingPunct="0">
              <a:spcBef>
                <a:spcPct val="20000"/>
              </a:spcBef>
              <a:spcAft>
                <a:spcPct val="0"/>
              </a:spcAft>
              <a:buChar char="–"/>
              <a:defRPr sz="2800">
                <a:solidFill>
                  <a:schemeClr val="tx1"/>
                </a:solidFill>
                <a:latin typeface="Cambria" panose="02040503050406030204" pitchFamily="18" charset="0"/>
              </a:defRPr>
            </a:lvl2pPr>
            <a:lvl3pPr marL="1142733" indent="-228546" algn="l" rtl="0" eaLnBrk="0" fontAlgn="base" hangingPunct="0">
              <a:spcBef>
                <a:spcPct val="20000"/>
              </a:spcBef>
              <a:spcAft>
                <a:spcPct val="0"/>
              </a:spcAft>
              <a:buChar char="•"/>
              <a:defRPr sz="2400">
                <a:solidFill>
                  <a:schemeClr val="tx1"/>
                </a:solidFill>
                <a:latin typeface="Cambria" panose="02040503050406030204" pitchFamily="18" charset="0"/>
              </a:defRPr>
            </a:lvl3pPr>
            <a:lvl4pPr marL="1599825" indent="-228546"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6919" indent="-228546"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012" indent="-228546" algn="l" rtl="0" fontAlgn="base">
              <a:spcBef>
                <a:spcPct val="20000"/>
              </a:spcBef>
              <a:spcAft>
                <a:spcPct val="0"/>
              </a:spcAft>
              <a:buChar char="»"/>
              <a:defRPr sz="2000">
                <a:solidFill>
                  <a:schemeClr val="tx1"/>
                </a:solidFill>
                <a:latin typeface="+mn-lt"/>
              </a:defRPr>
            </a:lvl6pPr>
            <a:lvl7pPr marL="2971106" indent="-228546" algn="l" rtl="0" fontAlgn="base">
              <a:spcBef>
                <a:spcPct val="20000"/>
              </a:spcBef>
              <a:spcAft>
                <a:spcPct val="0"/>
              </a:spcAft>
              <a:buChar char="»"/>
              <a:defRPr sz="2000">
                <a:solidFill>
                  <a:schemeClr val="tx1"/>
                </a:solidFill>
                <a:latin typeface="+mn-lt"/>
              </a:defRPr>
            </a:lvl7pPr>
            <a:lvl8pPr marL="3428198" indent="-228546" algn="l" rtl="0" fontAlgn="base">
              <a:spcBef>
                <a:spcPct val="20000"/>
              </a:spcBef>
              <a:spcAft>
                <a:spcPct val="0"/>
              </a:spcAft>
              <a:buChar char="»"/>
              <a:defRPr sz="2000">
                <a:solidFill>
                  <a:schemeClr val="tx1"/>
                </a:solidFill>
                <a:latin typeface="+mn-lt"/>
              </a:defRPr>
            </a:lvl8pPr>
            <a:lvl9pPr marL="3885292" indent="-228546" algn="l" rtl="0" fontAlgn="base">
              <a:spcBef>
                <a:spcPct val="20000"/>
              </a:spcBef>
              <a:spcAft>
                <a:spcPct val="0"/>
              </a:spcAft>
              <a:buChar char="»"/>
              <a:defRPr sz="2000">
                <a:solidFill>
                  <a:schemeClr val="tx1"/>
                </a:solidFill>
                <a:latin typeface="+mn-lt"/>
              </a:defRPr>
            </a:lvl9pPr>
          </a:lstStyle>
          <a:p>
            <a:pPr marL="0" indent="0" defTabSz="914400">
              <a:buNone/>
            </a:pPr>
            <a:r>
              <a:rPr lang="en-US" sz="1400" kern="0" dirty="0">
                <a:latin typeface="Aptos" panose="020B0004020202020204" pitchFamily="34" charset="0"/>
              </a:rPr>
              <a:t>Each applicant must submit a current Clean Hands Certification from the District of Columbia Office of Tax Revenue. DBH requires that the submitted Clean Hands Certification reflect a date within a thirty-day period immediately preceding the application’s submission. Self-Certification is not acceptable</a:t>
            </a:r>
            <a:r>
              <a:rPr lang="en-US" sz="1800" kern="0" dirty="0">
                <a:latin typeface="Aptos" panose="020B0004020202020204" pitchFamily="34" charset="0"/>
              </a:rPr>
              <a:t>. </a:t>
            </a:r>
          </a:p>
        </p:txBody>
      </p:sp>
    </p:spTree>
    <p:extLst>
      <p:ext uri="{BB962C8B-B14F-4D97-AF65-F5344CB8AC3E}">
        <p14:creationId xmlns:p14="http://schemas.microsoft.com/office/powerpoint/2010/main" val="1574268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38995"/>
            <a:ext cx="8229600" cy="983221"/>
          </a:xfrm>
        </p:spPr>
        <p:txBody>
          <a:bodyPr/>
          <a:lstStyle/>
          <a:p>
            <a:r>
              <a:rPr lang="en-US" altLang="en-US" sz="2400" b="1" dirty="0">
                <a:latin typeface="Aptos" panose="020B0004020202020204" pitchFamily="34" charset="0"/>
              </a:rPr>
              <a:t>IRS 990 FORM</a:t>
            </a:r>
            <a:br>
              <a:rPr lang="en-US" altLang="en-US" sz="2400" b="1" dirty="0">
                <a:latin typeface="Aptos" panose="020B0004020202020204" pitchFamily="34" charset="0"/>
              </a:rPr>
            </a:br>
            <a:r>
              <a:rPr lang="en-US" altLang="en-US" sz="2400" b="1" dirty="0">
                <a:latin typeface="Aptos" panose="020B0004020202020204" pitchFamily="34" charset="0"/>
              </a:rPr>
              <a:t>(Non-Profits Only)</a:t>
            </a:r>
          </a:p>
        </p:txBody>
      </p:sp>
      <p:sp>
        <p:nvSpPr>
          <p:cNvPr id="24580" name="Line 4"/>
          <p:cNvSpPr>
            <a:spLocks noChangeShapeType="1"/>
          </p:cNvSpPr>
          <p:nvPr/>
        </p:nvSpPr>
        <p:spPr bwMode="auto">
          <a:xfrm flipH="1">
            <a:off x="1600200" y="1038175"/>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37</a:t>
            </a:fld>
            <a:endParaRPr lang="en-US" dirty="0"/>
          </a:p>
        </p:txBody>
      </p:sp>
      <p:sp>
        <p:nvSpPr>
          <p:cNvPr id="2" name="TextBox 1"/>
          <p:cNvSpPr txBox="1"/>
          <p:nvPr/>
        </p:nvSpPr>
        <p:spPr>
          <a:xfrm>
            <a:off x="1600200" y="1401287"/>
            <a:ext cx="7116417" cy="584775"/>
          </a:xfrm>
          <a:prstGeom prst="rect">
            <a:avLst/>
          </a:prstGeom>
          <a:noFill/>
        </p:spPr>
        <p:txBody>
          <a:bodyPr wrap="square" rtlCol="0">
            <a:spAutoFit/>
          </a:bodyPr>
          <a:lstStyle/>
          <a:p>
            <a:r>
              <a:rPr lang="en-US" sz="1600" dirty="0">
                <a:latin typeface="Aptos" panose="020B0004020202020204" pitchFamily="34" charset="0"/>
              </a:rPr>
              <a:t>The applicant must submit the organization’s 990 form from the most recent tax year.</a:t>
            </a:r>
          </a:p>
        </p:txBody>
      </p:sp>
      <p:pic>
        <p:nvPicPr>
          <p:cNvPr id="4" name="Picture 3">
            <a:extLst>
              <a:ext uri="{FF2B5EF4-FFF2-40B4-BE49-F238E27FC236}">
                <a16:creationId xmlns:a16="http://schemas.microsoft.com/office/drawing/2014/main" id="{EC628FDA-0B54-2329-545B-5EFF951E616A}"/>
              </a:ext>
            </a:extLst>
          </p:cNvPr>
          <p:cNvPicPr>
            <a:picLocks noChangeAspect="1"/>
          </p:cNvPicPr>
          <p:nvPr/>
        </p:nvPicPr>
        <p:blipFill>
          <a:blip r:embed="rId3"/>
          <a:stretch>
            <a:fillRect/>
          </a:stretch>
        </p:blipFill>
        <p:spPr>
          <a:xfrm>
            <a:off x="2700366" y="2078830"/>
            <a:ext cx="3743268" cy="2810500"/>
          </a:xfrm>
          <a:prstGeom prst="rect">
            <a:avLst/>
          </a:prstGeom>
        </p:spPr>
      </p:pic>
      <p:pic>
        <p:nvPicPr>
          <p:cNvPr id="7" name="Picture 6">
            <a:extLst>
              <a:ext uri="{FF2B5EF4-FFF2-40B4-BE49-F238E27FC236}">
                <a16:creationId xmlns:a16="http://schemas.microsoft.com/office/drawing/2014/main" id="{B73CF541-2A16-1F89-0C83-0261D65B7CB4}"/>
              </a:ext>
            </a:extLst>
          </p:cNvPr>
          <p:cNvPicPr>
            <a:picLocks noChangeAspect="1"/>
          </p:cNvPicPr>
          <p:nvPr/>
        </p:nvPicPr>
        <p:blipFill>
          <a:blip r:embed="rId4"/>
          <a:stretch>
            <a:fillRect/>
          </a:stretch>
        </p:blipFill>
        <p:spPr>
          <a:xfrm>
            <a:off x="1849865" y="4965894"/>
            <a:ext cx="5840474" cy="847417"/>
          </a:xfrm>
          <a:prstGeom prst="rect">
            <a:avLst/>
          </a:prstGeom>
        </p:spPr>
      </p:pic>
    </p:spTree>
    <p:extLst>
      <p:ext uri="{BB962C8B-B14F-4D97-AF65-F5344CB8AC3E}">
        <p14:creationId xmlns:p14="http://schemas.microsoft.com/office/powerpoint/2010/main" val="3342514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84747"/>
            <a:ext cx="8229600" cy="1143000"/>
          </a:xfrm>
        </p:spPr>
        <p:txBody>
          <a:bodyPr/>
          <a:lstStyle/>
          <a:p>
            <a:r>
              <a:rPr lang="en-US" altLang="en-US" sz="2400" b="1" dirty="0">
                <a:latin typeface="Aptos" panose="020B0004020202020204" pitchFamily="34" charset="0"/>
              </a:rPr>
              <a:t>IRS Tax –Exempt Determination Letter &amp; 501 (c)(3) Letter    (Non-Profits Only)</a:t>
            </a:r>
          </a:p>
        </p:txBody>
      </p:sp>
      <p:sp>
        <p:nvSpPr>
          <p:cNvPr id="24580" name="Line 4"/>
          <p:cNvSpPr>
            <a:spLocks noChangeShapeType="1"/>
          </p:cNvSpPr>
          <p:nvPr/>
        </p:nvSpPr>
        <p:spPr bwMode="auto">
          <a:xfrm flipH="1">
            <a:off x="1028700" y="9300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38</a:t>
            </a:fld>
            <a:endParaRPr lang="en-US" dirty="0"/>
          </a:p>
        </p:txBody>
      </p:sp>
      <p:pic>
        <p:nvPicPr>
          <p:cNvPr id="3" name="Picture 2" descr="Determining the Date of Assessment for IRS Collection Purposes">
            <a:extLst>
              <a:ext uri="{FF2B5EF4-FFF2-40B4-BE49-F238E27FC236}">
                <a16:creationId xmlns:a16="http://schemas.microsoft.com/office/drawing/2014/main" id="{A6B6FF74-7F0B-7DA6-1918-29ABCE75D1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096" y="1186446"/>
            <a:ext cx="2049519" cy="12297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0D81253-C10F-A2CC-7D77-A10EFFFB7600}"/>
              </a:ext>
            </a:extLst>
          </p:cNvPr>
          <p:cNvPicPr>
            <a:picLocks noChangeAspect="1"/>
          </p:cNvPicPr>
          <p:nvPr/>
        </p:nvPicPr>
        <p:blipFill>
          <a:blip r:embed="rId4"/>
          <a:stretch>
            <a:fillRect/>
          </a:stretch>
        </p:blipFill>
        <p:spPr>
          <a:xfrm>
            <a:off x="2729590" y="974291"/>
            <a:ext cx="4046770" cy="5240287"/>
          </a:xfrm>
          <a:prstGeom prst="rect">
            <a:avLst/>
          </a:prstGeom>
        </p:spPr>
      </p:pic>
    </p:spTree>
    <p:extLst>
      <p:ext uri="{BB962C8B-B14F-4D97-AF65-F5344CB8AC3E}">
        <p14:creationId xmlns:p14="http://schemas.microsoft.com/office/powerpoint/2010/main" val="178024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0 L -0.00052 0.4669 " pathEditMode="relative" rAng="0" ptsTypes="AA">
                                      <p:cBhvr>
                                        <p:cTn id="6" dur="2000" fill="hold"/>
                                        <p:tgtEl>
                                          <p:spTgt spid="3"/>
                                        </p:tgtEl>
                                        <p:attrNameLst>
                                          <p:attrName>ppt_x</p:attrName>
                                          <p:attrName>ppt_y</p:attrName>
                                        </p:attrNameLst>
                                      </p:cBhvr>
                                      <p:rCtr x="-35" y="2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Religious Organizations</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39</a:t>
            </a:fld>
            <a:endParaRPr lang="en-US" dirty="0"/>
          </a:p>
        </p:txBody>
      </p:sp>
      <p:sp>
        <p:nvSpPr>
          <p:cNvPr id="3" name="Content Placeholder 2">
            <a:extLst>
              <a:ext uri="{FF2B5EF4-FFF2-40B4-BE49-F238E27FC236}">
                <a16:creationId xmlns:a16="http://schemas.microsoft.com/office/drawing/2014/main" id="{0FA856CB-D442-E4FC-2078-7A18F1F8023B}"/>
              </a:ext>
            </a:extLst>
          </p:cNvPr>
          <p:cNvSpPr>
            <a:spLocks noGrp="1"/>
          </p:cNvSpPr>
          <p:nvPr>
            <p:ph idx="1"/>
          </p:nvPr>
        </p:nvSpPr>
        <p:spPr>
          <a:xfrm>
            <a:off x="1086556" y="784119"/>
            <a:ext cx="7066844" cy="2309161"/>
          </a:xfrm>
        </p:spPr>
        <p:txBody>
          <a:bodyPr/>
          <a:lstStyle/>
          <a:p>
            <a:pPr marL="0" indent="0">
              <a:buNone/>
            </a:pPr>
            <a:r>
              <a:rPr lang="en-US" sz="1800" dirty="0">
                <a:latin typeface="Aptos" panose="020B0004020202020204" pitchFamily="34" charset="0"/>
              </a:rPr>
              <a:t>Best Evidence of IRS Tax Exemption Examples:</a:t>
            </a:r>
          </a:p>
          <a:p>
            <a:pPr marL="557142" lvl="1" indent="-257175">
              <a:buFont typeface="+mj-lt"/>
              <a:buAutoNum type="arabicPeriod"/>
            </a:pPr>
            <a:r>
              <a:rPr lang="en-US" sz="1800" dirty="0">
                <a:latin typeface="Aptos" panose="020B0004020202020204" pitchFamily="34" charset="0"/>
              </a:rPr>
              <a:t> A letter from the leader of the organization verifying that the organization is a religious group; </a:t>
            </a:r>
          </a:p>
          <a:p>
            <a:pPr marL="557142" lvl="1" indent="-257175">
              <a:buAutoNum type="arabicPeriod"/>
            </a:pPr>
            <a:r>
              <a:rPr lang="en-US" sz="1800" dirty="0">
                <a:latin typeface="Aptos" panose="020B0004020202020204" pitchFamily="34" charset="0"/>
              </a:rPr>
              <a:t>A letter from the group’s board chair or similar official, verifying that the organization is a religious group; </a:t>
            </a:r>
          </a:p>
          <a:p>
            <a:pPr marL="557142" lvl="1" indent="-257175">
              <a:buAutoNum type="arabicPeriod"/>
            </a:pPr>
            <a:r>
              <a:rPr lang="en-US" sz="1800" dirty="0">
                <a:latin typeface="Aptos" panose="020B0004020202020204" pitchFamily="34" charset="0"/>
              </a:rPr>
              <a:t>The applicant’s most recently submitted state sales or other tax exemption form, if it exists (Form 164 in the District of Columbia); or </a:t>
            </a:r>
          </a:p>
          <a:p>
            <a:pPr marL="557142" lvl="1" indent="-257175">
              <a:buAutoNum type="arabicPeriod"/>
            </a:pPr>
            <a:r>
              <a:rPr lang="en-US" sz="1800" dirty="0">
                <a:latin typeface="Aptos" panose="020B0004020202020204" pitchFamily="34" charset="0"/>
              </a:rPr>
              <a:t>The state’s issued tax exemption certificate or card, if it exists. (See IRS publication no. 1828, Tax Guide for Churches and Religious Organizations).</a:t>
            </a:r>
          </a:p>
        </p:txBody>
      </p:sp>
      <p:pic>
        <p:nvPicPr>
          <p:cNvPr id="4" name="Picture 3">
            <a:extLst>
              <a:ext uri="{FF2B5EF4-FFF2-40B4-BE49-F238E27FC236}">
                <a16:creationId xmlns:a16="http://schemas.microsoft.com/office/drawing/2014/main" id="{C960B741-4CBE-3B79-B615-424F6ADEFA88}"/>
              </a:ext>
            </a:extLst>
          </p:cNvPr>
          <p:cNvPicPr>
            <a:picLocks noChangeAspect="1"/>
          </p:cNvPicPr>
          <p:nvPr/>
        </p:nvPicPr>
        <p:blipFill>
          <a:blip r:embed="rId3"/>
          <a:stretch>
            <a:fillRect/>
          </a:stretch>
        </p:blipFill>
        <p:spPr>
          <a:xfrm>
            <a:off x="2960651" y="4091973"/>
            <a:ext cx="3318653" cy="2064569"/>
          </a:xfrm>
          <a:prstGeom prst="rect">
            <a:avLst/>
          </a:prstGeom>
        </p:spPr>
      </p:pic>
    </p:spTree>
    <p:extLst>
      <p:ext uri="{BB962C8B-B14F-4D97-AF65-F5344CB8AC3E}">
        <p14:creationId xmlns:p14="http://schemas.microsoft.com/office/powerpoint/2010/main" val="313571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2055D5D-1616-41D2-A810-F138318299A1}" type="slidenum">
              <a:rPr lang="en-US" smtClean="0"/>
              <a:pPr>
                <a:defRPr/>
              </a:pPr>
              <a:t>4</a:t>
            </a:fld>
            <a:endParaRPr lang="en-US" dirty="0"/>
          </a:p>
        </p:txBody>
      </p:sp>
      <p:sp>
        <p:nvSpPr>
          <p:cNvPr id="5" name="TextBox 4"/>
          <p:cNvSpPr txBox="1"/>
          <p:nvPr/>
        </p:nvSpPr>
        <p:spPr>
          <a:xfrm>
            <a:off x="231820" y="212397"/>
            <a:ext cx="2704563" cy="369332"/>
          </a:xfrm>
          <a:prstGeom prst="rect">
            <a:avLst/>
          </a:prstGeom>
          <a:noFill/>
        </p:spPr>
        <p:txBody>
          <a:bodyPr wrap="square" rtlCol="0">
            <a:spAutoFit/>
          </a:bodyPr>
          <a:lstStyle/>
          <a:p>
            <a:r>
              <a:rPr lang="en-US" dirty="0">
                <a:latin typeface="Aptos" panose="020B0004020202020204" pitchFamily="34" charset="0"/>
              </a:rPr>
              <a:t>Please Note:</a:t>
            </a:r>
          </a:p>
        </p:txBody>
      </p:sp>
      <p:pic>
        <p:nvPicPr>
          <p:cNvPr id="10" name="Picture 9">
            <a:extLst>
              <a:ext uri="{FF2B5EF4-FFF2-40B4-BE49-F238E27FC236}">
                <a16:creationId xmlns:a16="http://schemas.microsoft.com/office/drawing/2014/main" id="{7525FF2E-D66E-2DC6-C4BA-74384C9CA460}"/>
              </a:ext>
            </a:extLst>
          </p:cNvPr>
          <p:cNvPicPr>
            <a:picLocks noChangeAspect="1"/>
          </p:cNvPicPr>
          <p:nvPr/>
        </p:nvPicPr>
        <p:blipFill>
          <a:blip r:embed="rId2"/>
          <a:stretch>
            <a:fillRect/>
          </a:stretch>
        </p:blipFill>
        <p:spPr>
          <a:xfrm>
            <a:off x="231820" y="581729"/>
            <a:ext cx="8382727" cy="4633362"/>
          </a:xfrm>
          <a:prstGeom prst="rect">
            <a:avLst/>
          </a:prstGeom>
        </p:spPr>
      </p:pic>
      <p:pic>
        <p:nvPicPr>
          <p:cNvPr id="11" name="Picture 10">
            <a:extLst>
              <a:ext uri="{FF2B5EF4-FFF2-40B4-BE49-F238E27FC236}">
                <a16:creationId xmlns:a16="http://schemas.microsoft.com/office/drawing/2014/main" id="{486A976D-7519-975A-9BB6-B3D0929A972B}"/>
              </a:ext>
            </a:extLst>
          </p:cNvPr>
          <p:cNvPicPr>
            <a:picLocks noChangeAspect="1"/>
          </p:cNvPicPr>
          <p:nvPr/>
        </p:nvPicPr>
        <p:blipFill>
          <a:blip r:embed="rId3"/>
          <a:stretch>
            <a:fillRect/>
          </a:stretch>
        </p:blipFill>
        <p:spPr>
          <a:xfrm>
            <a:off x="529453" y="2599840"/>
            <a:ext cx="7004911" cy="1042506"/>
          </a:xfrm>
          <a:prstGeom prst="rect">
            <a:avLst/>
          </a:prstGeom>
        </p:spPr>
      </p:pic>
      <p:pic>
        <p:nvPicPr>
          <p:cNvPr id="12" name="Picture 11">
            <a:extLst>
              <a:ext uri="{FF2B5EF4-FFF2-40B4-BE49-F238E27FC236}">
                <a16:creationId xmlns:a16="http://schemas.microsoft.com/office/drawing/2014/main" id="{106F646B-C259-5A95-8BBD-921BA4BC3529}"/>
              </a:ext>
            </a:extLst>
          </p:cNvPr>
          <p:cNvPicPr>
            <a:picLocks noChangeAspect="1"/>
          </p:cNvPicPr>
          <p:nvPr/>
        </p:nvPicPr>
        <p:blipFill>
          <a:blip r:embed="rId4"/>
          <a:stretch>
            <a:fillRect/>
          </a:stretch>
        </p:blipFill>
        <p:spPr>
          <a:xfrm>
            <a:off x="3879408" y="548471"/>
            <a:ext cx="1310754" cy="1048603"/>
          </a:xfrm>
          <a:prstGeom prst="rect">
            <a:avLst/>
          </a:prstGeom>
        </p:spPr>
      </p:pic>
      <p:pic>
        <p:nvPicPr>
          <p:cNvPr id="13" name="Picture 12">
            <a:extLst>
              <a:ext uri="{FF2B5EF4-FFF2-40B4-BE49-F238E27FC236}">
                <a16:creationId xmlns:a16="http://schemas.microsoft.com/office/drawing/2014/main" id="{2E9D3C3D-6D00-E5A5-678E-2397E34E98D3}"/>
              </a:ext>
            </a:extLst>
          </p:cNvPr>
          <p:cNvPicPr>
            <a:picLocks noChangeAspect="1"/>
          </p:cNvPicPr>
          <p:nvPr/>
        </p:nvPicPr>
        <p:blipFill>
          <a:blip r:embed="rId5"/>
          <a:stretch>
            <a:fillRect/>
          </a:stretch>
        </p:blipFill>
        <p:spPr>
          <a:xfrm rot="10246639">
            <a:off x="5233839" y="970042"/>
            <a:ext cx="2010564" cy="707197"/>
          </a:xfrm>
          <a:prstGeom prst="rect">
            <a:avLst/>
          </a:prstGeom>
        </p:spPr>
      </p:pic>
      <p:pic>
        <p:nvPicPr>
          <p:cNvPr id="14" name="Picture 13">
            <a:extLst>
              <a:ext uri="{FF2B5EF4-FFF2-40B4-BE49-F238E27FC236}">
                <a16:creationId xmlns:a16="http://schemas.microsoft.com/office/drawing/2014/main" id="{037C68D8-A32D-B751-4645-F0626893CE5A}"/>
              </a:ext>
            </a:extLst>
          </p:cNvPr>
          <p:cNvPicPr>
            <a:picLocks noChangeAspect="1"/>
          </p:cNvPicPr>
          <p:nvPr/>
        </p:nvPicPr>
        <p:blipFill>
          <a:blip r:embed="rId6"/>
          <a:stretch>
            <a:fillRect/>
          </a:stretch>
        </p:blipFill>
        <p:spPr>
          <a:xfrm>
            <a:off x="4855224" y="4721272"/>
            <a:ext cx="2261812" cy="493819"/>
          </a:xfrm>
          <a:prstGeom prst="rect">
            <a:avLst/>
          </a:prstGeom>
        </p:spPr>
      </p:pic>
      <p:pic>
        <p:nvPicPr>
          <p:cNvPr id="15" name="Picture 14">
            <a:extLst>
              <a:ext uri="{FF2B5EF4-FFF2-40B4-BE49-F238E27FC236}">
                <a16:creationId xmlns:a16="http://schemas.microsoft.com/office/drawing/2014/main" id="{AB969833-E57E-7EE4-7EC5-7F353B926143}"/>
              </a:ext>
            </a:extLst>
          </p:cNvPr>
          <p:cNvPicPr>
            <a:picLocks noChangeAspect="1"/>
          </p:cNvPicPr>
          <p:nvPr/>
        </p:nvPicPr>
        <p:blipFill>
          <a:blip r:embed="rId7"/>
          <a:stretch>
            <a:fillRect/>
          </a:stretch>
        </p:blipFill>
        <p:spPr>
          <a:xfrm>
            <a:off x="7610444" y="3784225"/>
            <a:ext cx="542591" cy="1012024"/>
          </a:xfrm>
          <a:prstGeom prst="rect">
            <a:avLst/>
          </a:prstGeom>
        </p:spPr>
      </p:pic>
      <p:pic>
        <p:nvPicPr>
          <p:cNvPr id="17" name="Picture 16">
            <a:extLst>
              <a:ext uri="{FF2B5EF4-FFF2-40B4-BE49-F238E27FC236}">
                <a16:creationId xmlns:a16="http://schemas.microsoft.com/office/drawing/2014/main" id="{1F7D17E8-8E72-7D60-7CB3-82DAD24DF944}"/>
              </a:ext>
            </a:extLst>
          </p:cNvPr>
          <p:cNvPicPr>
            <a:picLocks noChangeAspect="1"/>
          </p:cNvPicPr>
          <p:nvPr/>
        </p:nvPicPr>
        <p:blipFill>
          <a:blip r:embed="rId7"/>
          <a:stretch>
            <a:fillRect/>
          </a:stretch>
        </p:blipFill>
        <p:spPr>
          <a:xfrm rot="13382700">
            <a:off x="6494605" y="1381969"/>
            <a:ext cx="542591" cy="1272965"/>
          </a:xfrm>
          <a:prstGeom prst="rect">
            <a:avLst/>
          </a:prstGeom>
        </p:spPr>
      </p:pic>
      <p:pic>
        <p:nvPicPr>
          <p:cNvPr id="18" name="Picture 17">
            <a:extLst>
              <a:ext uri="{FF2B5EF4-FFF2-40B4-BE49-F238E27FC236}">
                <a16:creationId xmlns:a16="http://schemas.microsoft.com/office/drawing/2014/main" id="{07F6CAED-6142-213C-CF5F-9CA375224B96}"/>
              </a:ext>
            </a:extLst>
          </p:cNvPr>
          <p:cNvPicPr>
            <a:picLocks noChangeAspect="1"/>
          </p:cNvPicPr>
          <p:nvPr/>
        </p:nvPicPr>
        <p:blipFill>
          <a:blip r:embed="rId8"/>
          <a:stretch>
            <a:fillRect/>
          </a:stretch>
        </p:blipFill>
        <p:spPr>
          <a:xfrm>
            <a:off x="8010990" y="548471"/>
            <a:ext cx="603557" cy="658425"/>
          </a:xfrm>
          <a:prstGeom prst="rect">
            <a:avLst/>
          </a:prstGeom>
        </p:spPr>
      </p:pic>
      <p:pic>
        <p:nvPicPr>
          <p:cNvPr id="19" name="Picture 18">
            <a:extLst>
              <a:ext uri="{FF2B5EF4-FFF2-40B4-BE49-F238E27FC236}">
                <a16:creationId xmlns:a16="http://schemas.microsoft.com/office/drawing/2014/main" id="{BC6144BB-6BC3-DA51-B5B1-8221AC6F38E2}"/>
              </a:ext>
            </a:extLst>
          </p:cNvPr>
          <p:cNvPicPr>
            <a:picLocks noChangeAspect="1"/>
          </p:cNvPicPr>
          <p:nvPr/>
        </p:nvPicPr>
        <p:blipFill>
          <a:blip r:embed="rId9"/>
          <a:stretch>
            <a:fillRect/>
          </a:stretch>
        </p:blipFill>
        <p:spPr>
          <a:xfrm rot="10353636">
            <a:off x="7564664" y="433440"/>
            <a:ext cx="594832" cy="506709"/>
          </a:xfrm>
          <a:prstGeom prst="rect">
            <a:avLst/>
          </a:prstGeom>
        </p:spPr>
      </p:pic>
    </p:spTree>
    <p:extLst>
      <p:ext uri="{BB962C8B-B14F-4D97-AF65-F5344CB8AC3E}">
        <p14:creationId xmlns:p14="http://schemas.microsoft.com/office/powerpoint/2010/main" val="2163005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IRS W-9 Tax </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40</a:t>
            </a:fld>
            <a:endParaRPr lang="en-US" dirty="0"/>
          </a:p>
        </p:txBody>
      </p:sp>
      <p:sp>
        <p:nvSpPr>
          <p:cNvPr id="2" name="TextBox 1">
            <a:extLst>
              <a:ext uri="{FF2B5EF4-FFF2-40B4-BE49-F238E27FC236}">
                <a16:creationId xmlns:a16="http://schemas.microsoft.com/office/drawing/2014/main" id="{56756CCC-BBFE-06C1-B1B0-C1548CD94D14}"/>
              </a:ext>
            </a:extLst>
          </p:cNvPr>
          <p:cNvSpPr txBox="1"/>
          <p:nvPr/>
        </p:nvSpPr>
        <p:spPr>
          <a:xfrm>
            <a:off x="838200" y="1059349"/>
            <a:ext cx="7315200" cy="1200329"/>
          </a:xfrm>
          <a:prstGeom prst="rect">
            <a:avLst/>
          </a:prstGeom>
          <a:noFill/>
        </p:spPr>
        <p:txBody>
          <a:bodyPr wrap="square" rtlCol="0">
            <a:spAutoFit/>
          </a:body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dirty="0">
                <a:latin typeface="Aptos" panose="020B0004020202020204" pitchFamily="34" charset="0"/>
              </a:rPr>
              <a:t>If you are not currently registered as a vendor with DBH or if your existing information has changed, please visit the DIFS Supplier Portal at  </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hlinkClick r:id="rId3"/>
              </a:rPr>
              <a:t>https://cfo.dc.gov/page/supplier-portal</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rPr>
              <a:t> </a:t>
            </a:r>
          </a:p>
          <a:p>
            <a:r>
              <a:rPr lang="en-US" dirty="0">
                <a:latin typeface="Aptos" panose="020B0004020202020204" pitchFamily="34" charset="0"/>
              </a:rPr>
              <a:t> to register or update your details. </a:t>
            </a:r>
          </a:p>
        </p:txBody>
      </p:sp>
      <p:pic>
        <p:nvPicPr>
          <p:cNvPr id="8" name="Picture 7">
            <a:extLst>
              <a:ext uri="{FF2B5EF4-FFF2-40B4-BE49-F238E27FC236}">
                <a16:creationId xmlns:a16="http://schemas.microsoft.com/office/drawing/2014/main" id="{E97BEE14-0D1B-CDB9-9728-D0E40D54D0D5}"/>
              </a:ext>
            </a:extLst>
          </p:cNvPr>
          <p:cNvPicPr>
            <a:picLocks noChangeAspect="1"/>
          </p:cNvPicPr>
          <p:nvPr/>
        </p:nvPicPr>
        <p:blipFill>
          <a:blip r:embed="rId4"/>
          <a:stretch>
            <a:fillRect/>
          </a:stretch>
        </p:blipFill>
        <p:spPr>
          <a:xfrm>
            <a:off x="2376181" y="2388969"/>
            <a:ext cx="4391638" cy="3536535"/>
          </a:xfrm>
          <a:prstGeom prst="rect">
            <a:avLst/>
          </a:prstGeom>
        </p:spPr>
      </p:pic>
      <p:sp>
        <p:nvSpPr>
          <p:cNvPr id="10" name="Arrow: Right 9">
            <a:extLst>
              <a:ext uri="{FF2B5EF4-FFF2-40B4-BE49-F238E27FC236}">
                <a16:creationId xmlns:a16="http://schemas.microsoft.com/office/drawing/2014/main" id="{644C4A65-6CF1-6252-C6DA-701A743F6D2D}"/>
              </a:ext>
            </a:extLst>
          </p:cNvPr>
          <p:cNvSpPr/>
          <p:nvPr/>
        </p:nvSpPr>
        <p:spPr>
          <a:xfrm>
            <a:off x="1346200" y="224799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E908D400-15E3-83CE-A369-CB429965D26E}"/>
              </a:ext>
            </a:extLst>
          </p:cNvPr>
          <p:cNvSpPr/>
          <p:nvPr/>
        </p:nvSpPr>
        <p:spPr>
          <a:xfrm>
            <a:off x="3517392" y="469096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1837F-F0E9-1B36-44F0-CD7537D58029}"/>
              </a:ext>
            </a:extLst>
          </p:cNvPr>
          <p:cNvPicPr>
            <a:picLocks noChangeAspect="1"/>
          </p:cNvPicPr>
          <p:nvPr/>
        </p:nvPicPr>
        <p:blipFill>
          <a:blip r:embed="rId5"/>
          <a:stretch>
            <a:fillRect/>
          </a:stretch>
        </p:blipFill>
        <p:spPr>
          <a:xfrm>
            <a:off x="3416300" y="5482553"/>
            <a:ext cx="1012024" cy="542591"/>
          </a:xfrm>
          <a:prstGeom prst="rect">
            <a:avLst/>
          </a:prstGeom>
        </p:spPr>
      </p:pic>
    </p:spTree>
    <p:extLst>
      <p:ext uri="{BB962C8B-B14F-4D97-AF65-F5344CB8AC3E}">
        <p14:creationId xmlns:p14="http://schemas.microsoft.com/office/powerpoint/2010/main" val="2478008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12942"/>
            <a:ext cx="8229600" cy="1143000"/>
          </a:xfrm>
        </p:spPr>
        <p:txBody>
          <a:bodyPr/>
          <a:lstStyle/>
          <a:p>
            <a:r>
              <a:rPr lang="en-US" altLang="en-US" sz="2400" b="1" dirty="0">
                <a:latin typeface="Aptos" panose="020B0004020202020204" pitchFamily="34" charset="0"/>
              </a:rPr>
              <a:t>Audited Financial Statements</a:t>
            </a:r>
          </a:p>
        </p:txBody>
      </p:sp>
      <p:sp>
        <p:nvSpPr>
          <p:cNvPr id="24580"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41</a:t>
            </a:fld>
            <a:endParaRPr lang="en-US" dirty="0"/>
          </a:p>
        </p:txBody>
      </p:sp>
      <p:sp>
        <p:nvSpPr>
          <p:cNvPr id="3" name="Content Placeholder 2">
            <a:extLst>
              <a:ext uri="{FF2B5EF4-FFF2-40B4-BE49-F238E27FC236}">
                <a16:creationId xmlns:a16="http://schemas.microsoft.com/office/drawing/2014/main" id="{2B29789E-F10B-53C5-644F-28E510BED39F}"/>
              </a:ext>
            </a:extLst>
          </p:cNvPr>
          <p:cNvSpPr>
            <a:spLocks noGrp="1"/>
          </p:cNvSpPr>
          <p:nvPr>
            <p:ph idx="1"/>
          </p:nvPr>
        </p:nvSpPr>
        <p:spPr>
          <a:xfrm>
            <a:off x="1049865" y="857250"/>
            <a:ext cx="7134577" cy="2800350"/>
          </a:xfrm>
        </p:spPr>
        <p:txBody>
          <a:bodyPr/>
          <a:lstStyle/>
          <a:p>
            <a:pPr marL="85785" indent="0">
              <a:spcBef>
                <a:spcPts val="0"/>
              </a:spcBef>
              <a:spcAft>
                <a:spcPts val="600"/>
              </a:spcAft>
              <a:buNone/>
            </a:pPr>
            <a:r>
              <a:rPr lang="en-US" sz="1600" dirty="0">
                <a:solidFill>
                  <a:srgbClr val="000000"/>
                </a:solidFill>
                <a:latin typeface="Aptos" panose="020B0004020202020204" pitchFamily="34" charset="0"/>
                <a:ea typeface="Cambria" panose="02040503050406030204" pitchFamily="18" charset="0"/>
                <a:cs typeface="Times New Roman" panose="02020603050405020304" pitchFamily="18" charset="0"/>
              </a:rPr>
              <a:t>If audited financial statements or reviews are not available, the applicant must provide:</a:t>
            </a:r>
          </a:p>
          <a:p>
            <a:pPr marL="1028620" lvl="2" indent="-342900">
              <a:spcBef>
                <a:spcPts val="0"/>
              </a:spcBef>
              <a:spcAft>
                <a:spcPts val="600"/>
              </a:spcAft>
              <a:buFont typeface="+mj-lt"/>
              <a:buAutoNum type="alphaLcPeriod"/>
            </a:pPr>
            <a:r>
              <a:rPr lang="en-US" sz="1600" dirty="0">
                <a:solidFill>
                  <a:srgbClr val="000000"/>
                </a:solidFill>
                <a:latin typeface="Aptos" panose="020B0004020202020204" pitchFamily="34" charset="0"/>
                <a:ea typeface="Cambria" panose="02040503050406030204" pitchFamily="18" charset="0"/>
                <a:cs typeface="Times New Roman" panose="02020603050405020304" pitchFamily="18" charset="0"/>
              </a:rPr>
              <a:t>the Organizational Budget, </a:t>
            </a:r>
          </a:p>
          <a:p>
            <a:pPr marL="1028620" lvl="2" indent="-342900">
              <a:spcBef>
                <a:spcPts val="0"/>
              </a:spcBef>
              <a:spcAft>
                <a:spcPts val="600"/>
              </a:spcAft>
              <a:buFont typeface="+mj-lt"/>
              <a:buAutoNum type="alphaLcPeriod"/>
            </a:pPr>
            <a:r>
              <a:rPr lang="en-US" sz="1600" dirty="0">
                <a:solidFill>
                  <a:srgbClr val="000000"/>
                </a:solidFill>
                <a:latin typeface="Aptos" panose="020B0004020202020204" pitchFamily="34" charset="0"/>
                <a:ea typeface="Cambria" panose="02040503050406030204" pitchFamily="18" charset="0"/>
                <a:cs typeface="Times New Roman" panose="02020603050405020304" pitchFamily="18" charset="0"/>
              </a:rPr>
              <a:t>Income Statement (Profit and Loss Statement),</a:t>
            </a:r>
          </a:p>
          <a:p>
            <a:pPr marL="1028620" lvl="2" indent="-342900">
              <a:spcBef>
                <a:spcPts val="0"/>
              </a:spcBef>
              <a:spcAft>
                <a:spcPts val="600"/>
              </a:spcAft>
              <a:buFont typeface="+mj-lt"/>
              <a:buAutoNum type="alphaLcPeriod"/>
            </a:pPr>
            <a:r>
              <a:rPr lang="en-US" sz="1600" dirty="0">
                <a:solidFill>
                  <a:srgbClr val="000000"/>
                </a:solidFill>
                <a:latin typeface="Aptos" panose="020B0004020202020204" pitchFamily="34" charset="0"/>
                <a:ea typeface="Cambria" panose="02040503050406030204" pitchFamily="18" charset="0"/>
                <a:cs typeface="Times New Roman" panose="02020603050405020304" pitchFamily="18" charset="0"/>
              </a:rPr>
              <a:t>Certified Balance Sheet (certified by an authorized representative of the organization), and </a:t>
            </a:r>
          </a:p>
          <a:p>
            <a:pPr marL="1028620" lvl="2" indent="-342900">
              <a:spcBef>
                <a:spcPts val="0"/>
              </a:spcBef>
              <a:spcAft>
                <a:spcPts val="600"/>
              </a:spcAft>
              <a:buFont typeface="+mj-lt"/>
              <a:buAutoNum type="alphaLcPeriod"/>
            </a:pPr>
            <a:r>
              <a:rPr lang="en-US" sz="1600" dirty="0">
                <a:solidFill>
                  <a:srgbClr val="000000"/>
                </a:solidFill>
                <a:latin typeface="Aptos" panose="020B0004020202020204" pitchFamily="34" charset="0"/>
                <a:ea typeface="Cambria" panose="02040503050406030204" pitchFamily="18" charset="0"/>
                <a:cs typeface="Times New Roman" panose="02020603050405020304" pitchFamily="18" charset="0"/>
              </a:rPr>
              <a:t>any letters, filings, etc. submitted to the IRS within the three (3) years before date of grant application</a:t>
            </a:r>
            <a:r>
              <a:rPr lang="en-US" sz="1600" dirty="0">
                <a:solidFill>
                  <a:srgbClr val="000000"/>
                </a:solidFill>
                <a:latin typeface="Tw Cen MT" panose="020B0602020104020603" pitchFamily="34" charset="0"/>
                <a:ea typeface="Cambria" panose="020405030504060302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3DB5791C-7941-6486-A357-5AB2837E40C2}"/>
              </a:ext>
            </a:extLst>
          </p:cNvPr>
          <p:cNvPicPr>
            <a:picLocks noChangeAspect="1"/>
          </p:cNvPicPr>
          <p:nvPr/>
        </p:nvPicPr>
        <p:blipFill>
          <a:blip r:embed="rId3"/>
          <a:stretch>
            <a:fillRect/>
          </a:stretch>
        </p:blipFill>
        <p:spPr>
          <a:xfrm>
            <a:off x="2423528" y="3429000"/>
            <a:ext cx="4387250" cy="2513529"/>
          </a:xfrm>
          <a:prstGeom prst="rect">
            <a:avLst/>
          </a:prstGeom>
        </p:spPr>
      </p:pic>
    </p:spTree>
    <p:extLst>
      <p:ext uri="{BB962C8B-B14F-4D97-AF65-F5344CB8AC3E}">
        <p14:creationId xmlns:p14="http://schemas.microsoft.com/office/powerpoint/2010/main" val="726619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91102"/>
            <a:ext cx="8229600" cy="1143000"/>
          </a:xfrm>
        </p:spPr>
        <p:txBody>
          <a:bodyPr/>
          <a:lstStyle/>
          <a:p>
            <a:r>
              <a:rPr lang="en-US" altLang="en-US" sz="2400" b="1" dirty="0">
                <a:latin typeface="Aptos" panose="020B0004020202020204" pitchFamily="34" charset="0"/>
              </a:rPr>
              <a:t>Separation of Duties Policy</a:t>
            </a:r>
          </a:p>
        </p:txBody>
      </p:sp>
      <p:sp>
        <p:nvSpPr>
          <p:cNvPr id="27652" name="Line 4"/>
          <p:cNvSpPr>
            <a:spLocks noChangeShapeType="1"/>
          </p:cNvSpPr>
          <p:nvPr/>
        </p:nvSpPr>
        <p:spPr bwMode="auto">
          <a:xfrm flipH="1">
            <a:off x="1066800" y="676406"/>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42</a:t>
            </a:fld>
            <a:endParaRPr lang="en-US" dirty="0"/>
          </a:p>
        </p:txBody>
      </p:sp>
      <p:sp>
        <p:nvSpPr>
          <p:cNvPr id="3" name="Content Placeholder 2">
            <a:extLst>
              <a:ext uri="{FF2B5EF4-FFF2-40B4-BE49-F238E27FC236}">
                <a16:creationId xmlns:a16="http://schemas.microsoft.com/office/drawing/2014/main" id="{2E5EA42B-828C-12EB-8001-62737EA14779}"/>
              </a:ext>
            </a:extLst>
          </p:cNvPr>
          <p:cNvSpPr>
            <a:spLocks noGrp="1"/>
          </p:cNvSpPr>
          <p:nvPr>
            <p:ph idx="1"/>
          </p:nvPr>
        </p:nvSpPr>
        <p:spPr>
          <a:xfrm>
            <a:off x="861390" y="826604"/>
            <a:ext cx="7324804" cy="2494665"/>
          </a:xfrm>
        </p:spPr>
        <p:txBody>
          <a:bodyPr/>
          <a:lstStyle/>
          <a:p>
            <a:pPr marL="0" indent="0">
              <a:buNone/>
            </a:pPr>
            <a:r>
              <a:rPr lang="en-US" sz="1600" dirty="0">
                <a:latin typeface="Aptos" panose="020B0004020202020204" pitchFamily="34" charset="0"/>
                <a:ea typeface="Cambria" panose="02040503050406030204" pitchFamily="18" charset="0"/>
              </a:rPr>
              <a:t>The applicant should state which of these situations apply and provide the following information</a:t>
            </a:r>
          </a:p>
          <a:p>
            <a:pPr marL="642867" lvl="1" indent="-342900">
              <a:spcBef>
                <a:spcPts val="0"/>
              </a:spcBef>
              <a:spcAft>
                <a:spcPts val="0"/>
              </a:spcAft>
              <a:buFont typeface="+mj-lt"/>
              <a:buAutoNum type="arabicPeriod"/>
            </a:pPr>
            <a:r>
              <a:rPr lang="en-US" sz="1600" dirty="0">
                <a:latin typeface="Aptos" panose="020B0004020202020204" pitchFamily="34" charset="0"/>
                <a:ea typeface="Cambria" panose="02040503050406030204" pitchFamily="18" charset="0"/>
                <a:cs typeface="Times New Roman" panose="02020603050405020304" pitchFamily="18" charset="0"/>
              </a:rPr>
              <a:t>Describe how financial transactions are handled and recorded;</a:t>
            </a:r>
          </a:p>
          <a:p>
            <a:pPr marL="642867" lvl="1" indent="-342900">
              <a:spcBef>
                <a:spcPts val="0"/>
              </a:spcBef>
              <a:spcAft>
                <a:spcPts val="0"/>
              </a:spcAft>
              <a:buFont typeface="+mj-lt"/>
              <a:buAutoNum type="arabicPeriod"/>
            </a:pPr>
            <a:r>
              <a:rPr lang="en-US" sz="1600" dirty="0">
                <a:latin typeface="Aptos" panose="020B0004020202020204" pitchFamily="34" charset="0"/>
                <a:ea typeface="Cambria" panose="02040503050406030204" pitchFamily="18" charset="0"/>
                <a:cs typeface="Times New Roman" panose="02020603050405020304" pitchFamily="18" charset="0"/>
              </a:rPr>
              <a:t>Provide the names and titles of personnel involved in handling money;</a:t>
            </a:r>
          </a:p>
          <a:p>
            <a:pPr marL="642867" lvl="1" indent="-342900">
              <a:spcBef>
                <a:spcPts val="0"/>
              </a:spcBef>
              <a:spcAft>
                <a:spcPts val="0"/>
              </a:spcAft>
              <a:buFont typeface="+mj-lt"/>
              <a:buAutoNum type="arabicPeriod"/>
            </a:pPr>
            <a:r>
              <a:rPr lang="en-US" sz="1600" dirty="0">
                <a:latin typeface="Aptos" panose="020B0004020202020204" pitchFamily="34" charset="0"/>
                <a:ea typeface="Cambria" panose="02040503050406030204" pitchFamily="18" charset="0"/>
                <a:cs typeface="Times New Roman" panose="02020603050405020304" pitchFamily="18" charset="0"/>
              </a:rPr>
              <a:t>Identify how many signatures the financial institution(s) require on the organization’s checks and withdrawal slips; and,</a:t>
            </a:r>
          </a:p>
          <a:p>
            <a:pPr marL="642867" lvl="1" indent="-342900">
              <a:spcBef>
                <a:spcPts val="0"/>
              </a:spcBef>
              <a:spcAft>
                <a:spcPts val="0"/>
              </a:spcAft>
              <a:buFont typeface="+mj-lt"/>
              <a:buAutoNum type="arabicPeriod"/>
            </a:pPr>
            <a:r>
              <a:rPr lang="en-US" sz="1600" dirty="0">
                <a:latin typeface="Aptos" panose="020B0004020202020204" pitchFamily="34" charset="0"/>
                <a:ea typeface="Cambria" panose="02040503050406030204" pitchFamily="18" charset="0"/>
                <a:cs typeface="Times New Roman" panose="02020603050405020304" pitchFamily="18" charset="0"/>
              </a:rPr>
              <a:t>Address other limits on staff and board members’ handling of the organization’s money. </a:t>
            </a:r>
            <a:br>
              <a:rPr lang="en-US" sz="1600" dirty="0">
                <a:latin typeface="Aptos" panose="020B0004020202020204" pitchFamily="34" charset="0"/>
                <a:ea typeface="Times New Roman" panose="02020603050405020304" pitchFamily="18" charset="0"/>
                <a:cs typeface="Times New Roman" panose="02020603050405020304" pitchFamily="18" charset="0"/>
              </a:rPr>
            </a:br>
            <a:endParaRPr lang="en-US" sz="1600" dirty="0">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US" sz="1350" dirty="0"/>
          </a:p>
        </p:txBody>
      </p:sp>
      <p:pic>
        <p:nvPicPr>
          <p:cNvPr id="4" name="Picture 2" descr="Public Policy Statements">
            <a:extLst>
              <a:ext uri="{FF2B5EF4-FFF2-40B4-BE49-F238E27FC236}">
                <a16:creationId xmlns:a16="http://schemas.microsoft.com/office/drawing/2014/main" id="{B155DA42-403C-3BC2-1354-D287E70B1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040" y="3151957"/>
            <a:ext cx="4325919" cy="287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347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95300" y="-200416"/>
            <a:ext cx="8229600" cy="1143000"/>
          </a:xfrm>
        </p:spPr>
        <p:txBody>
          <a:bodyPr/>
          <a:lstStyle/>
          <a:p>
            <a:r>
              <a:rPr lang="en-US" altLang="en-US" sz="2400" b="1" dirty="0">
                <a:latin typeface="Aptos" panose="020B0004020202020204" pitchFamily="34" charset="0"/>
              </a:rPr>
              <a:t>Board of Directors</a:t>
            </a:r>
          </a:p>
        </p:txBody>
      </p:sp>
      <p:sp>
        <p:nvSpPr>
          <p:cNvPr id="29700" name="Line 4"/>
          <p:cNvSpPr>
            <a:spLocks noChangeShapeType="1"/>
          </p:cNvSpPr>
          <p:nvPr/>
        </p:nvSpPr>
        <p:spPr bwMode="auto">
          <a:xfrm flipH="1">
            <a:off x="1066800" y="71398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43</a:t>
            </a:fld>
            <a:endParaRPr lang="en-US" dirty="0"/>
          </a:p>
        </p:txBody>
      </p:sp>
      <p:pic>
        <p:nvPicPr>
          <p:cNvPr id="2" name="Picture 2" descr="Why Do Boards Have So Few Black Directors?">
            <a:extLst>
              <a:ext uri="{FF2B5EF4-FFF2-40B4-BE49-F238E27FC236}">
                <a16:creationId xmlns:a16="http://schemas.microsoft.com/office/drawing/2014/main" id="{42339009-E683-4540-A699-E8ED52771F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3087" y="831798"/>
            <a:ext cx="6737825" cy="3790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160A13-7FCA-86A7-FABA-83835DEFB138}"/>
              </a:ext>
            </a:extLst>
          </p:cNvPr>
          <p:cNvSpPr txBox="1"/>
          <p:nvPr/>
        </p:nvSpPr>
        <p:spPr>
          <a:xfrm>
            <a:off x="2543838" y="5048726"/>
            <a:ext cx="4056321" cy="338554"/>
          </a:xfrm>
          <a:prstGeom prst="rect">
            <a:avLst/>
          </a:prstGeom>
          <a:noFill/>
        </p:spPr>
        <p:txBody>
          <a:bodyPr wrap="square" rtlCol="0">
            <a:spAutoFit/>
          </a:bodyPr>
          <a:lstStyle/>
          <a:p>
            <a:pPr algn="ctr"/>
            <a:r>
              <a:rPr lang="en-US" sz="1600" b="1" dirty="0">
                <a:latin typeface="Tw Cen MT" panose="020B0602020104020603" pitchFamily="34" charset="0"/>
              </a:rPr>
              <a:t>(</a:t>
            </a:r>
            <a:r>
              <a:rPr lang="en-US" sz="1600" b="1" dirty="0">
                <a:latin typeface="Aptos" panose="020B0004020202020204" pitchFamily="34" charset="0"/>
              </a:rPr>
              <a:t>No Template Provided)</a:t>
            </a:r>
          </a:p>
        </p:txBody>
      </p:sp>
    </p:spTree>
    <p:extLst>
      <p:ext uri="{BB962C8B-B14F-4D97-AF65-F5344CB8AC3E}">
        <p14:creationId xmlns:p14="http://schemas.microsoft.com/office/powerpoint/2010/main" val="2360063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09109"/>
            <a:ext cx="8229600" cy="1143000"/>
          </a:xfrm>
        </p:spPr>
        <p:txBody>
          <a:bodyPr/>
          <a:lstStyle/>
          <a:p>
            <a:r>
              <a:rPr lang="en-US" altLang="en-US" sz="2400" b="1" dirty="0">
                <a:latin typeface="Aptos" panose="020B0004020202020204" pitchFamily="34" charset="0"/>
              </a:rPr>
              <a:t>System for Award Management (SAM)</a:t>
            </a:r>
            <a:br>
              <a:rPr lang="en-US" altLang="en-US" sz="2400" b="1" dirty="0">
                <a:latin typeface="Aptos" panose="020B0004020202020204" pitchFamily="34" charset="0"/>
              </a:rPr>
            </a:br>
            <a:r>
              <a:rPr lang="en-US" altLang="en-US" sz="2400" b="1" dirty="0">
                <a:latin typeface="Aptos" panose="020B0004020202020204" pitchFamily="34" charset="0"/>
              </a:rPr>
              <a:t>Registration </a:t>
            </a:r>
            <a:br>
              <a:rPr lang="en-US" altLang="en-US" sz="2400" b="1" dirty="0">
                <a:latin typeface="Aptos" panose="020B0004020202020204" pitchFamily="34" charset="0"/>
              </a:rPr>
            </a:br>
            <a:r>
              <a:rPr lang="en-US" altLang="en-US" sz="2400" b="1" dirty="0">
                <a:latin typeface="Aptos" panose="020B0004020202020204" pitchFamily="34" charset="0"/>
              </a:rPr>
              <a:t>(Unique Entity ID)</a:t>
            </a:r>
          </a:p>
        </p:txBody>
      </p:sp>
      <p:sp>
        <p:nvSpPr>
          <p:cNvPr id="28676" name="Line 4"/>
          <p:cNvSpPr>
            <a:spLocks noChangeShapeType="1"/>
          </p:cNvSpPr>
          <p:nvPr/>
        </p:nvSpPr>
        <p:spPr bwMode="auto">
          <a:xfrm flipH="1">
            <a:off x="1080716" y="135105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44</a:t>
            </a:fld>
            <a:endParaRPr lang="en-US" dirty="0"/>
          </a:p>
        </p:txBody>
      </p:sp>
      <p:pic>
        <p:nvPicPr>
          <p:cNvPr id="3" name="Picture 2" descr="What Is SAM Registration and Why Is It Important? - Rafael Marrero">
            <a:extLst>
              <a:ext uri="{FF2B5EF4-FFF2-40B4-BE49-F238E27FC236}">
                <a16:creationId xmlns:a16="http://schemas.microsoft.com/office/drawing/2014/main" id="{36FDACCD-0BDA-980F-86D2-CA40E4D4E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56262"/>
            <a:ext cx="7100516" cy="3647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7C184A-D6E7-DF49-8B8A-EDF7D85B107F}"/>
              </a:ext>
            </a:extLst>
          </p:cNvPr>
          <p:cNvSpPr txBox="1"/>
          <p:nvPr/>
        </p:nvSpPr>
        <p:spPr>
          <a:xfrm>
            <a:off x="2276697" y="5697449"/>
            <a:ext cx="4590606" cy="369332"/>
          </a:xfrm>
          <a:prstGeom prst="rect">
            <a:avLst/>
          </a:prstGeom>
          <a:noFill/>
        </p:spPr>
        <p:txBody>
          <a:bodyPr wrap="square">
            <a:spAutoFit/>
          </a:bodyPr>
          <a:lstStyle/>
          <a:p>
            <a:r>
              <a:rPr lang="en-US" sz="1800" b="1" dirty="0">
                <a:latin typeface="Aptos" panose="020B0004020202020204" pitchFamily="34" charset="0"/>
              </a:rPr>
              <a:t>Visit </a:t>
            </a:r>
            <a:r>
              <a:rPr lang="en-US" sz="1800" b="1" dirty="0">
                <a:latin typeface="Aptos" panose="020B0004020202020204" pitchFamily="34" charset="0"/>
                <a:hlinkClick r:id="rId4"/>
              </a:rPr>
              <a:t>www.sam.gov</a:t>
            </a:r>
            <a:r>
              <a:rPr lang="en-US" sz="1800" b="1" dirty="0">
                <a:latin typeface="Aptos" panose="020B0004020202020204" pitchFamily="34" charset="0"/>
              </a:rPr>
              <a:t> for more information</a:t>
            </a:r>
            <a:endParaRPr lang="en-US" dirty="0">
              <a:latin typeface="Aptos" panose="020B0004020202020204" pitchFamily="34" charset="0"/>
            </a:endParaRPr>
          </a:p>
        </p:txBody>
      </p:sp>
    </p:spTree>
    <p:extLst>
      <p:ext uri="{BB962C8B-B14F-4D97-AF65-F5344CB8AC3E}">
        <p14:creationId xmlns:p14="http://schemas.microsoft.com/office/powerpoint/2010/main" val="1546936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00416"/>
            <a:ext cx="8229600" cy="1143000"/>
          </a:xfrm>
        </p:spPr>
        <p:txBody>
          <a:bodyPr/>
          <a:lstStyle/>
          <a:p>
            <a:r>
              <a:rPr lang="en-US" altLang="en-US" sz="2400" b="1" dirty="0">
                <a:latin typeface="Aptos" panose="020B0004020202020204" pitchFamily="34" charset="0"/>
              </a:rPr>
              <a:t>Partner Documents</a:t>
            </a:r>
          </a:p>
        </p:txBody>
      </p:sp>
      <p:sp>
        <p:nvSpPr>
          <p:cNvPr id="27652" name="Line 4"/>
          <p:cNvSpPr>
            <a:spLocks noChangeShapeType="1"/>
          </p:cNvSpPr>
          <p:nvPr/>
        </p:nvSpPr>
        <p:spPr bwMode="auto">
          <a:xfrm flipH="1">
            <a:off x="1066800" y="71398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45</a:t>
            </a:fld>
            <a:endParaRPr lang="en-US" dirty="0"/>
          </a:p>
        </p:txBody>
      </p:sp>
      <p:pic>
        <p:nvPicPr>
          <p:cNvPr id="3" name="Picture 2">
            <a:extLst>
              <a:ext uri="{FF2B5EF4-FFF2-40B4-BE49-F238E27FC236}">
                <a16:creationId xmlns:a16="http://schemas.microsoft.com/office/drawing/2014/main" id="{E1256413-C9CE-9E83-BB30-849D997A7655}"/>
              </a:ext>
            </a:extLst>
          </p:cNvPr>
          <p:cNvPicPr>
            <a:picLocks noChangeAspect="1"/>
          </p:cNvPicPr>
          <p:nvPr/>
        </p:nvPicPr>
        <p:blipFill>
          <a:blip r:embed="rId3"/>
          <a:stretch>
            <a:fillRect/>
          </a:stretch>
        </p:blipFill>
        <p:spPr>
          <a:xfrm>
            <a:off x="1568961" y="1276870"/>
            <a:ext cx="6006078" cy="3378419"/>
          </a:xfrm>
          <a:prstGeom prst="rect">
            <a:avLst/>
          </a:prstGeom>
        </p:spPr>
      </p:pic>
    </p:spTree>
    <p:extLst>
      <p:ext uri="{BB962C8B-B14F-4D97-AF65-F5344CB8AC3E}">
        <p14:creationId xmlns:p14="http://schemas.microsoft.com/office/powerpoint/2010/main" val="3458302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86036"/>
            <a:ext cx="8229600" cy="1143000"/>
          </a:xfrm>
        </p:spPr>
        <p:txBody>
          <a:bodyPr/>
          <a:lstStyle/>
          <a:p>
            <a:pPr lvl="0"/>
            <a:r>
              <a:rPr lang="en-US" sz="2400" b="1" dirty="0">
                <a:latin typeface="Aptos" panose="020B0004020202020204" pitchFamily="34" charset="0"/>
              </a:rPr>
              <a:t>Commercial, General Liability, Professional Liability, Comprehensive Automobile and Worker’s Compensation</a:t>
            </a:r>
            <a:endParaRPr lang="en-US" sz="2400" dirty="0">
              <a:latin typeface="Aptos" panose="020B0004020202020204" pitchFamily="34" charset="0"/>
            </a:endParaRPr>
          </a:p>
        </p:txBody>
      </p:sp>
      <p:sp>
        <p:nvSpPr>
          <p:cNvPr id="25603" name="Content Placeholder 2"/>
          <p:cNvSpPr>
            <a:spLocks noGrp="1"/>
          </p:cNvSpPr>
          <p:nvPr>
            <p:ph idx="1"/>
          </p:nvPr>
        </p:nvSpPr>
        <p:spPr>
          <a:xfrm>
            <a:off x="637462" y="1229036"/>
            <a:ext cx="8342416" cy="1512585"/>
          </a:xfrm>
        </p:spPr>
        <p:txBody>
          <a:bodyPr/>
          <a:lstStyle/>
          <a:p>
            <a:pPr marL="0" lvl="0" indent="0">
              <a:buNone/>
            </a:pPr>
            <a:r>
              <a:rPr lang="en-US" sz="1400" dirty="0">
                <a:solidFill>
                  <a:srgbClr val="000000"/>
                </a:solidFill>
                <a:latin typeface="Aptos" panose="020B0004020202020204" pitchFamily="34" charset="0"/>
              </a:rPr>
              <a:t>During the term of the grant, all organizations will be required to obtain and keep in force insurance coverage as listed below and must provide in writing the name of all its insurance carriers and the type of insurance provided:</a:t>
            </a:r>
          </a:p>
          <a:p>
            <a:pPr marL="342820" lvl="0" indent="-342820"/>
            <a:r>
              <a:rPr lang="en-US" sz="1400" dirty="0">
                <a:solidFill>
                  <a:srgbClr val="000000"/>
                </a:solidFill>
                <a:latin typeface="Aptos" panose="020B0004020202020204" pitchFamily="34" charset="0"/>
              </a:rPr>
              <a:t>The Organization shall carry employer's liability coverage of at least one hundred thousand dollars ($100,000), if applicable.</a:t>
            </a:r>
          </a:p>
          <a:p>
            <a:pPr marL="342820" lvl="0" indent="-342820"/>
            <a:r>
              <a:rPr lang="en-US" sz="1400" dirty="0">
                <a:solidFill>
                  <a:srgbClr val="000000"/>
                </a:solidFill>
                <a:latin typeface="Aptos" panose="020B0004020202020204" pitchFamily="34" charset="0"/>
              </a:rPr>
              <a:t>The Organization shall carry bodily injury liability insurance coverage written on the comprehensive form of policy of at least five hundred thousand dollars ($500,000) per occurrence.</a:t>
            </a:r>
          </a:p>
          <a:p>
            <a:pPr marL="342820" lvl="0" indent="-342820"/>
            <a:r>
              <a:rPr lang="en-US" sz="1400" dirty="0">
                <a:solidFill>
                  <a:srgbClr val="000000"/>
                </a:solidFill>
                <a:latin typeface="Aptos" panose="020B0004020202020204" pitchFamily="34" charset="0"/>
              </a:rPr>
              <a:t>The Organization shall carry automobile liability insurance written on the comprehensive form of policy, if applicable. The policy shall provide for bodily injury and property damage liability covering the operation of all automobiles used in connection with performing grant activities. Policies covering automobiles shall provide coverage of at least two hundred thousand dollars ($200,000) per person and five hundred thousand dollars ($500,000) per occurrence for bodily injury and one hundred thousand dollars ($100,000) per occurrence for property damage.</a:t>
            </a:r>
          </a:p>
          <a:p>
            <a:pPr marL="0" indent="0">
              <a:buNone/>
            </a:pPr>
            <a:endParaRPr lang="en-US" sz="1600" dirty="0"/>
          </a:p>
        </p:txBody>
      </p:sp>
      <p:sp>
        <p:nvSpPr>
          <p:cNvPr id="24580" name="Line 4"/>
          <p:cNvSpPr>
            <a:spLocks noChangeShapeType="1"/>
          </p:cNvSpPr>
          <p:nvPr/>
        </p:nvSpPr>
        <p:spPr bwMode="auto">
          <a:xfrm flipH="1">
            <a:off x="1028700" y="106140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46</a:t>
            </a:fld>
            <a:endParaRPr lang="en-US" dirty="0">
              <a:solidFill>
                <a:srgbClr val="FFFFFF"/>
              </a:solidFill>
            </a:endParaRPr>
          </a:p>
        </p:txBody>
      </p:sp>
      <p:pic>
        <p:nvPicPr>
          <p:cNvPr id="3" name="Picture 2" descr="Business Insurance in Japan | SME Japan | Business in Japan">
            <a:extLst>
              <a:ext uri="{FF2B5EF4-FFF2-40B4-BE49-F238E27FC236}">
                <a16:creationId xmlns:a16="http://schemas.microsoft.com/office/drawing/2014/main" id="{16087650-84E6-193E-DD00-5BC212C7E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120" y="4204531"/>
            <a:ext cx="3233759" cy="205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950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34071" y="68922"/>
            <a:ext cx="8229600" cy="1143000"/>
          </a:xfrm>
        </p:spPr>
        <p:txBody>
          <a:bodyPr/>
          <a:lstStyle/>
          <a:p>
            <a:pPr lvl="0"/>
            <a:r>
              <a:rPr lang="en-US" sz="2400" b="1" dirty="0">
                <a:latin typeface="Aptos" panose="020B0004020202020204" pitchFamily="34" charset="0"/>
              </a:rPr>
              <a:t>Fillable Attachments 2-8</a:t>
            </a:r>
            <a:endParaRPr lang="en-US" sz="2400" dirty="0">
              <a:latin typeface="Aptos" panose="020B0004020202020204" pitchFamily="34" charset="0"/>
            </a:endParaRPr>
          </a:p>
        </p:txBody>
      </p:sp>
      <p:sp>
        <p:nvSpPr>
          <p:cNvPr id="24580" name="Line 4"/>
          <p:cNvSpPr>
            <a:spLocks noChangeShapeType="1"/>
          </p:cNvSpPr>
          <p:nvPr/>
        </p:nvSpPr>
        <p:spPr bwMode="auto">
          <a:xfrm flipH="1">
            <a:off x="1491017" y="9300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47</a:t>
            </a:fld>
            <a:endParaRPr lang="en-US" dirty="0">
              <a:solidFill>
                <a:srgbClr val="FFFFFF"/>
              </a:solidFill>
            </a:endParaRPr>
          </a:p>
        </p:txBody>
      </p:sp>
      <p:sp>
        <p:nvSpPr>
          <p:cNvPr id="3" name="Content Placeholder 2">
            <a:extLst>
              <a:ext uri="{FF2B5EF4-FFF2-40B4-BE49-F238E27FC236}">
                <a16:creationId xmlns:a16="http://schemas.microsoft.com/office/drawing/2014/main" id="{3B699258-42F7-DEB3-7BAC-D1A0CB2E2F46}"/>
              </a:ext>
            </a:extLst>
          </p:cNvPr>
          <p:cNvSpPr>
            <a:spLocks noGrp="1"/>
          </p:cNvSpPr>
          <p:nvPr>
            <p:ph idx="1"/>
          </p:nvPr>
        </p:nvSpPr>
        <p:spPr>
          <a:xfrm>
            <a:off x="1404964" y="1493785"/>
            <a:ext cx="7258707" cy="4242655"/>
          </a:xfrm>
        </p:spPr>
        <p:txBody>
          <a:bodyPr/>
          <a:lstStyle/>
          <a:p>
            <a:pPr marL="385763" indent="-385763" eaLnBrk="1" fontAlgn="auto" hangingPunct="1">
              <a:spcAft>
                <a:spcPts val="0"/>
              </a:spcAft>
              <a:buFont typeface="+mj-lt"/>
              <a:buAutoNum type="arabicPeriod" startAt="2"/>
              <a:defRPr/>
            </a:pPr>
            <a:r>
              <a:rPr lang="en-US" sz="1800" dirty="0">
                <a:latin typeface="Aptos" panose="020B0004020202020204" pitchFamily="34" charset="0"/>
              </a:rPr>
              <a:t>Assurances, Certifications and Disclosures</a:t>
            </a:r>
          </a:p>
          <a:p>
            <a:pPr marL="385763" indent="-385763" eaLnBrk="1" fontAlgn="auto" hangingPunct="1">
              <a:spcAft>
                <a:spcPts val="0"/>
              </a:spcAft>
              <a:buAutoNum type="arabicPeriod" startAt="2"/>
              <a:defRPr/>
            </a:pPr>
            <a:r>
              <a:rPr lang="en-US" sz="1800" dirty="0">
                <a:latin typeface="Aptos" panose="020B0004020202020204" pitchFamily="34" charset="0"/>
              </a:rPr>
              <a:t>Program Income and Financial Disclosure</a:t>
            </a:r>
          </a:p>
          <a:p>
            <a:pPr marL="385763" indent="-385763" eaLnBrk="1" fontAlgn="auto" hangingPunct="1">
              <a:spcAft>
                <a:spcPts val="0"/>
              </a:spcAft>
              <a:buAutoNum type="arabicPeriod" startAt="2"/>
              <a:defRPr/>
            </a:pPr>
            <a:r>
              <a:rPr lang="en-US" sz="1800" dirty="0">
                <a:latin typeface="Aptos" panose="020B0004020202020204" pitchFamily="34" charset="0"/>
              </a:rPr>
              <a:t>DC Contribution and Solicitation Certification</a:t>
            </a:r>
          </a:p>
          <a:p>
            <a:pPr marL="385763" indent="-385763" eaLnBrk="1" fontAlgn="auto" hangingPunct="1">
              <a:spcAft>
                <a:spcPts val="0"/>
              </a:spcAft>
              <a:buAutoNum type="arabicPeriod" startAt="2"/>
              <a:defRPr/>
            </a:pPr>
            <a:r>
              <a:rPr lang="en-US" sz="1800" dirty="0">
                <a:latin typeface="Aptos" panose="020B0004020202020204" pitchFamily="34" charset="0"/>
              </a:rPr>
              <a:t>Federal Assurances and Certifications</a:t>
            </a:r>
          </a:p>
          <a:p>
            <a:pPr marL="385763" indent="-385763" eaLnBrk="1" fontAlgn="auto" hangingPunct="1">
              <a:spcAft>
                <a:spcPts val="0"/>
              </a:spcAft>
              <a:buAutoNum type="arabicPeriod" startAt="2"/>
              <a:defRPr/>
            </a:pPr>
            <a:r>
              <a:rPr lang="en-US" sz="1800" dirty="0">
                <a:latin typeface="Aptos" panose="020B0004020202020204" pitchFamily="34" charset="0"/>
              </a:rPr>
              <a:t>Tax Certification</a:t>
            </a:r>
          </a:p>
          <a:p>
            <a:pPr marL="385763" indent="-385763" eaLnBrk="1" fontAlgn="auto" hangingPunct="1">
              <a:spcAft>
                <a:spcPts val="0"/>
              </a:spcAft>
              <a:buAutoNum type="arabicPeriod" startAt="2"/>
              <a:defRPr/>
            </a:pPr>
            <a:r>
              <a:rPr lang="en-US" sz="1800" dirty="0">
                <a:latin typeface="Aptos" panose="020B0004020202020204" pitchFamily="34" charset="0"/>
              </a:rPr>
              <a:t>Sub-Grantee Single Audit Certification</a:t>
            </a:r>
          </a:p>
          <a:p>
            <a:pPr marL="385763" indent="-385763" eaLnBrk="1" fontAlgn="auto" hangingPunct="1">
              <a:spcAft>
                <a:spcPts val="0"/>
              </a:spcAft>
              <a:buAutoNum type="arabicPeriod" startAt="2"/>
              <a:defRPr/>
            </a:pPr>
            <a:r>
              <a:rPr lang="en-US" sz="1800" dirty="0">
                <a:latin typeface="Aptos" panose="020B0004020202020204" pitchFamily="34" charset="0"/>
              </a:rPr>
              <a:t>DBH Grant Terms and Conditions</a:t>
            </a:r>
          </a:p>
        </p:txBody>
      </p:sp>
    </p:spTree>
    <p:extLst>
      <p:ext uri="{BB962C8B-B14F-4D97-AF65-F5344CB8AC3E}">
        <p14:creationId xmlns:p14="http://schemas.microsoft.com/office/powerpoint/2010/main" val="3535309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25980" y="-64827"/>
            <a:ext cx="8229600" cy="1143000"/>
          </a:xfrm>
        </p:spPr>
        <p:txBody>
          <a:bodyPr/>
          <a:lstStyle/>
          <a:p>
            <a:pPr lvl="0"/>
            <a:r>
              <a:rPr lang="en-US" sz="2400" b="1" dirty="0"/>
              <a:t>              </a:t>
            </a:r>
            <a:endParaRPr lang="en-US" sz="2400" dirty="0"/>
          </a:p>
        </p:txBody>
      </p:sp>
      <p:sp>
        <p:nvSpPr>
          <p:cNvPr id="24580" name="Line 4"/>
          <p:cNvSpPr>
            <a:spLocks noChangeShapeType="1"/>
          </p:cNvSpPr>
          <p:nvPr/>
        </p:nvSpPr>
        <p:spPr bwMode="auto">
          <a:xfrm flipH="1">
            <a:off x="1188624" y="755070"/>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48</a:t>
            </a:fld>
            <a:endParaRPr lang="en-US" dirty="0">
              <a:solidFill>
                <a:srgbClr val="FFFFFF"/>
              </a:solidFill>
            </a:endParaRPr>
          </a:p>
        </p:txBody>
      </p:sp>
      <p:sp>
        <p:nvSpPr>
          <p:cNvPr id="3" name="TextBox 2">
            <a:extLst>
              <a:ext uri="{FF2B5EF4-FFF2-40B4-BE49-F238E27FC236}">
                <a16:creationId xmlns:a16="http://schemas.microsoft.com/office/drawing/2014/main" id="{4FB4B28C-E876-0A59-5333-91DB0A547FC0}"/>
              </a:ext>
            </a:extLst>
          </p:cNvPr>
          <p:cNvSpPr txBox="1"/>
          <p:nvPr/>
        </p:nvSpPr>
        <p:spPr>
          <a:xfrm>
            <a:off x="1812851" y="385738"/>
            <a:ext cx="5263117" cy="369332"/>
          </a:xfrm>
          <a:prstGeom prst="rect">
            <a:avLst/>
          </a:prstGeom>
          <a:noFill/>
        </p:spPr>
        <p:txBody>
          <a:bodyPr wrap="square" rtlCol="0">
            <a:spAutoFit/>
          </a:bodyPr>
          <a:lstStyle/>
          <a:p>
            <a:pPr algn="ctr"/>
            <a:r>
              <a:rPr lang="en-US" b="1" dirty="0">
                <a:latin typeface="Aptos" panose="020B0004020202020204" pitchFamily="34" charset="0"/>
              </a:rPr>
              <a:t>Checklist For RFA Application</a:t>
            </a:r>
          </a:p>
        </p:txBody>
      </p:sp>
      <p:sp>
        <p:nvSpPr>
          <p:cNvPr id="10" name="TextBox 9">
            <a:extLst>
              <a:ext uri="{FF2B5EF4-FFF2-40B4-BE49-F238E27FC236}">
                <a16:creationId xmlns:a16="http://schemas.microsoft.com/office/drawing/2014/main" id="{A49E350A-3B84-573F-ABA2-6DF6710AC318}"/>
              </a:ext>
            </a:extLst>
          </p:cNvPr>
          <p:cNvSpPr txBox="1"/>
          <p:nvPr/>
        </p:nvSpPr>
        <p:spPr>
          <a:xfrm>
            <a:off x="519950" y="1078545"/>
            <a:ext cx="4880992" cy="4878259"/>
          </a:xfrm>
          <a:prstGeom prst="rect">
            <a:avLst/>
          </a:prstGeom>
          <a:noFill/>
        </p:spPr>
        <p:txBody>
          <a:bodyPr wrap="square">
            <a:spAutoFit/>
          </a:bodyPr>
          <a:lstStyle/>
          <a:p>
            <a:pPr marL="0" marR="0">
              <a:spcBef>
                <a:spcPts val="1200"/>
              </a:spcBef>
              <a:spcAft>
                <a:spcPts val="1200"/>
              </a:spcAft>
            </a:pPr>
            <a:r>
              <a:rPr lang="en-US" sz="800" b="1" u="sng"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CHECKLIST FOR RFA APPLICATION</a:t>
            </a:r>
            <a:endParaRPr lang="en-US" sz="800" b="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spcBef>
                <a:spcPts val="0"/>
              </a:spcBef>
              <a:spcAft>
                <a:spcPts val="800"/>
              </a:spcAft>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 complete DBH RFA Application Package shall </a:t>
            </a: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adhere</a:t>
            </a: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to the following guidance:</a:t>
            </a:r>
          </a:p>
          <a:p>
            <a:pPr marL="342900" marR="0" lvl="0" indent="-342900">
              <a:spcBef>
                <a:spcPts val="0"/>
              </a:spcBef>
              <a:spcAft>
                <a:spcPts val="0"/>
              </a:spcAft>
              <a:buFont typeface="Symbol" panose="05050102010706020507" pitchFamily="18" charset="2"/>
              <a:buChar char=""/>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Documents requiring signature have been signed by the agency head or </a:t>
            </a: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AUTHORIZED</a:t>
            </a: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Representative of the applicant’s organization.</a:t>
            </a:r>
          </a:p>
          <a:p>
            <a:pPr marL="342900" marR="0" lvl="0" indent="-342900">
              <a:spcBef>
                <a:spcPts val="0"/>
              </a:spcBef>
              <a:spcAft>
                <a:spcPts val="0"/>
              </a:spcAft>
              <a:buFont typeface="Symbol" panose="05050102010706020507" pitchFamily="18" charset="2"/>
              <a:buChar char=""/>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The application must have a UEI number to be awarded funds. Go to SAM.gov to apply for and obtain a UEI # if needed. (</a:t>
            </a:r>
            <a:r>
              <a:rPr lang="en-US" sz="700" u="sng" dirty="0">
                <a:solidFill>
                  <a:srgbClr val="0563C1"/>
                </a:solidFill>
                <a:effectLst/>
                <a:latin typeface="Aptos" panose="020B0004020202020204" pitchFamily="34" charset="0"/>
                <a:ea typeface="Calibri" panose="020F0502020204030204" pitchFamily="34" charset="0"/>
                <a:cs typeface="Times New Roman" panose="02020603050405020304" pitchFamily="18" charset="0"/>
              </a:rPr>
              <a:t>https://sam.gov/content/home</a:t>
            </a: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t>
            </a:r>
            <a:r>
              <a:rPr lang="en-US" sz="700" u="sng"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hlinkClick r:id="rId3"/>
              </a:rPr>
              <a:t>https://sam.gov/content/home</a:t>
            </a: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The Project Narrative is typed using the following formats:  8-½ by 11-inch paper, 1.0 spaced, Arial or Times New Roman font 12-point type (10-point font for tables and figures), and a minimum of one-inch margins. </a:t>
            </a: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Applications that do not conform to these requirements will not be forwarded to the review panel.</a:t>
            </a: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The application proposal format conforms to the “Application Requirements” listed in the RFA.</a:t>
            </a:r>
          </a:p>
          <a:p>
            <a:pPr marL="342900" marR="0" lvl="0" indent="-342900">
              <a:spcBef>
                <a:spcPts val="0"/>
              </a:spcBef>
              <a:spcAft>
                <a:spcPts val="0"/>
              </a:spcAft>
              <a:buFont typeface="Symbol" panose="05050102010706020507" pitchFamily="18" charset="2"/>
              <a:buChar char=""/>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The proposed budget is complete and complies with the allowable items provided in the RFA. All data is captured using the “Budget and Budget Justification” (Attachment F) provided with the RFA. The budget justifications are complete and describe the items proposed in each category. </a:t>
            </a:r>
          </a:p>
          <a:p>
            <a:pPr marL="342900" marR="0" lvl="0" indent="-342900">
              <a:spcBef>
                <a:spcPts val="0"/>
              </a:spcBef>
              <a:spcAft>
                <a:spcPts val="0"/>
              </a:spcAft>
              <a:buFont typeface="Symbol" panose="05050102010706020507" pitchFamily="18" charset="2"/>
              <a:buChar char=""/>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The proposed work plan, staffing plan, Work Plan (Attachment D), Staffing Plan (Attachment E), and any other requested attachments are complete and comply with the forms and format provided in the RFA. </a:t>
            </a:r>
          </a:p>
          <a:p>
            <a:pPr marL="342900" marR="0" lvl="0" indent="-342900">
              <a:spcBef>
                <a:spcPts val="0"/>
              </a:spcBef>
              <a:spcAft>
                <a:spcPts val="800"/>
              </a:spcAft>
              <a:buFont typeface="Symbol" panose="05050102010706020507" pitchFamily="18" charset="2"/>
              <a:buChar char=""/>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Submit your application via email to DBH Grants, </a:t>
            </a:r>
            <a:r>
              <a:rPr lang="en-US" sz="700" u="sng"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hlinkClick r:id="rId4"/>
              </a:rPr>
              <a:t>DBH.Grants@dc.gov</a:t>
            </a: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by  ET on the deadline of . </a:t>
            </a: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Applications will not be accepted late. Applicants are encouraged to submit their applications 24 hours prior to the deadline for any necessary electronic/technical troubleshooting.</a:t>
            </a:r>
            <a:endPar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 complete DBH RFA Application Package shall </a:t>
            </a: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include</a:t>
            </a:r>
            <a:r>
              <a:rPr lang="en-US" sz="7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the following:</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Notice of Eligibility and Experience Requirements (Attachment A)</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Application Profile (Attachment C)</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Project Abstract (Attachment C)</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Table of Contents</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Project Narrative</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Work Plan (Attachment D)</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Staffing Plan (Attachment E)</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Budget and Budget Justification (Attachment F)</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Advance Payment Request Form (Attachment G)</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Letters of Agreement</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Organizational Required Documents:</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Business License</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Certificate of Clean Hands </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IRS Tax-Exempt Determination Letter (for nonprofits only)</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IRS 990 Form from most recent tax year (for nonprofits only)</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IRS W-9 Form, if applicable </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Audited Financial Statements</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Separation of Duties Policy</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Board of Directors </a:t>
            </a:r>
          </a:p>
          <a:p>
            <a:pPr marL="742950" marR="0" lvl="1" indent="-285750">
              <a:spcBef>
                <a:spcPts val="0"/>
              </a:spcBef>
              <a:spcAft>
                <a:spcPts val="80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Active UEI Number (Unique Entity ID via System for Award Management (SAM))</a:t>
            </a:r>
          </a:p>
        </p:txBody>
      </p:sp>
      <p:sp>
        <p:nvSpPr>
          <p:cNvPr id="12" name="TextBox 11">
            <a:extLst>
              <a:ext uri="{FF2B5EF4-FFF2-40B4-BE49-F238E27FC236}">
                <a16:creationId xmlns:a16="http://schemas.microsoft.com/office/drawing/2014/main" id="{71A53559-6F2B-3EAD-57F3-7C0972358496}"/>
              </a:ext>
            </a:extLst>
          </p:cNvPr>
          <p:cNvSpPr txBox="1"/>
          <p:nvPr/>
        </p:nvSpPr>
        <p:spPr>
          <a:xfrm>
            <a:off x="5400942" y="1574967"/>
            <a:ext cx="3746648" cy="1487587"/>
          </a:xfrm>
          <a:prstGeom prst="rect">
            <a:avLst/>
          </a:prstGeom>
          <a:noFill/>
        </p:spPr>
        <p:txBody>
          <a:bodyPr wrap="square">
            <a:spAutoFit/>
          </a:bodyPr>
          <a:lstStyle/>
          <a:p>
            <a:pPr marL="742950" marR="0" lvl="1" indent="-285750">
              <a:spcBef>
                <a:spcPts val="0"/>
              </a:spcBef>
              <a:spcAft>
                <a:spcPts val="80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Partner Document(s) (if applicable)</a:t>
            </a:r>
          </a:p>
          <a:p>
            <a:pPr marL="742950" marR="0" lvl="1" indent="-285750">
              <a:spcBef>
                <a:spcPts val="0"/>
              </a:spcBef>
              <a:spcAft>
                <a:spcPts val="0"/>
              </a:spcAft>
              <a:buFont typeface="Courier New" panose="02070309020205020404" pitchFamily="49" charset="0"/>
              <a:buChar char="o"/>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Proof of Insurance for Commercial, General Liability, Professional Liability, Comprehensive Automobile and Worker’s Compensation</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General Terms and Conditions (Attachment 1)</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Assurances, Certifications, &amp; Disclosures (Attachment 2)</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Program Income and Financial Disclosure (Attachment 3)</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DC Contribution and Solicitation Certification (Attachment 4)</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Federal Assurances and Certifications (Attachment 5)</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Special Terms of Award Funding (Attachment 6)</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DC Tax Certification (Attachment 7)</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Sub-Grantee Single Audit Certification (Attachment 8)</a:t>
            </a:r>
          </a:p>
          <a:p>
            <a:pPr marL="342900" marR="0" lvl="0" indent="-342900">
              <a:spcBef>
                <a:spcPts val="0"/>
              </a:spcBef>
              <a:spcAft>
                <a:spcPts val="0"/>
              </a:spcAft>
              <a:buFont typeface="Symbol" panose="05050102010706020507" pitchFamily="18" charset="2"/>
              <a:buChar char=""/>
            </a:pPr>
            <a:r>
              <a:rPr lang="en-US" sz="700" b="1"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DBH Grant Terms and Conditions (Attachment 9)</a:t>
            </a:r>
          </a:p>
        </p:txBody>
      </p:sp>
    </p:spTree>
    <p:extLst>
      <p:ext uri="{BB962C8B-B14F-4D97-AF65-F5344CB8AC3E}">
        <p14:creationId xmlns:p14="http://schemas.microsoft.com/office/powerpoint/2010/main" val="752669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8878"/>
            <a:ext cx="8229600" cy="1143000"/>
          </a:xfrm>
        </p:spPr>
        <p:txBody>
          <a:bodyPr/>
          <a:lstStyle/>
          <a:p>
            <a:pPr lvl="0"/>
            <a:r>
              <a:rPr lang="en-US" sz="2400" b="1" dirty="0">
                <a:latin typeface="Aptos" panose="020B0004020202020204" pitchFamily="34" charset="0"/>
              </a:rPr>
              <a:t>Application Submission and Deadline</a:t>
            </a:r>
          </a:p>
        </p:txBody>
      </p:sp>
      <p:sp>
        <p:nvSpPr>
          <p:cNvPr id="24580" name="Line 4"/>
          <p:cNvSpPr>
            <a:spLocks noChangeShapeType="1"/>
          </p:cNvSpPr>
          <p:nvPr/>
        </p:nvSpPr>
        <p:spPr bwMode="auto">
          <a:xfrm flipH="1">
            <a:off x="1311614" y="783291"/>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49</a:t>
            </a:fld>
            <a:endParaRPr lang="en-US" dirty="0">
              <a:solidFill>
                <a:srgbClr val="FFFFFF"/>
              </a:solidFill>
            </a:endParaRPr>
          </a:p>
        </p:txBody>
      </p:sp>
      <p:sp>
        <p:nvSpPr>
          <p:cNvPr id="3" name="TextBox 2">
            <a:extLst>
              <a:ext uri="{FF2B5EF4-FFF2-40B4-BE49-F238E27FC236}">
                <a16:creationId xmlns:a16="http://schemas.microsoft.com/office/drawing/2014/main" id="{7AF270F5-D179-252A-E189-4A3D0BE20A9C}"/>
              </a:ext>
            </a:extLst>
          </p:cNvPr>
          <p:cNvSpPr txBox="1"/>
          <p:nvPr/>
        </p:nvSpPr>
        <p:spPr>
          <a:xfrm>
            <a:off x="1028700" y="1035643"/>
            <a:ext cx="7277100" cy="5447645"/>
          </a:xfrm>
          <a:prstGeom prst="rect">
            <a:avLst/>
          </a:prstGeom>
          <a:noFill/>
        </p:spPr>
        <p:txBody>
          <a:bodyPr wrap="square" rtlCol="0">
            <a:spAutoFit/>
          </a:bodyPr>
          <a:lstStyle/>
          <a:p>
            <a:r>
              <a:rPr lang="en-US" sz="1400" dirty="0">
                <a:latin typeface="Aptos" panose="020B0004020202020204" pitchFamily="34" charset="0"/>
              </a:rPr>
              <a:t>Applications are Due: </a:t>
            </a:r>
            <a:r>
              <a:rPr lang="en-US" sz="1400" b="1" dirty="0">
                <a:solidFill>
                  <a:srgbClr val="FF0000"/>
                </a:solidFill>
                <a:latin typeface="Aptos" panose="020B0004020202020204" pitchFamily="34" charset="0"/>
              </a:rPr>
              <a:t>Friday, December 19, 2025,</a:t>
            </a:r>
            <a:r>
              <a:rPr lang="en-US" sz="1400" dirty="0">
                <a:latin typeface="Aptos" panose="020B0004020202020204" pitchFamily="34" charset="0"/>
              </a:rPr>
              <a:t> must be submitted no later than 12:00 PM.</a:t>
            </a:r>
            <a:endParaRPr lang="en-US" sz="1400" b="1" dirty="0">
              <a:solidFill>
                <a:srgbClr val="FF0000"/>
              </a:solidFill>
              <a:latin typeface="Aptos" panose="020B0004020202020204" pitchFamily="34" charset="0"/>
            </a:endParaRPr>
          </a:p>
          <a:p>
            <a:pPr marL="0" indent="0">
              <a:buNone/>
            </a:pPr>
            <a:r>
              <a:rPr lang="en-US" sz="1400" dirty="0">
                <a:solidFill>
                  <a:srgbClr val="000000"/>
                </a:solidFill>
                <a:latin typeface="Aptos" panose="020B0004020202020204" pitchFamily="34" charset="0"/>
              </a:rPr>
              <a:t>Proper submission requires the applicant to attach all files as PDF’s and split documents within each as follows: </a:t>
            </a:r>
          </a:p>
          <a:p>
            <a:pPr marL="342900" marR="0" lvl="0" indent="-342900">
              <a:spcBef>
                <a:spcPts val="0"/>
              </a:spcBef>
              <a:spcAft>
                <a:spcPts val="0"/>
              </a:spcAft>
              <a:buFont typeface="+mj-lt"/>
              <a:buAutoNum type="romanLcPeriod"/>
            </a:pP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File #1 – Table of Contents</a:t>
            </a:r>
            <a:r>
              <a:rPr lang="en-US" sz="1400" b="1" dirty="0">
                <a:solidFill>
                  <a:srgbClr val="000000"/>
                </a:solidFill>
                <a:effectLst/>
                <a:latin typeface="Aptos" panose="020B0004020202020204" pitchFamily="34" charset="0"/>
                <a:ea typeface="Calibri" panose="020F0502020204030204" pitchFamily="34" charset="0"/>
                <a:cs typeface="Arial" panose="020B0604020202020204" pitchFamily="34" charset="0"/>
              </a:rPr>
              <a:t>, </a:t>
            </a: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Notice of Eligibility and Experience Requirements, Applicant Profile, Abstract and Project Narrative. </a:t>
            </a:r>
          </a:p>
          <a:p>
            <a:pPr marL="342900" marR="0" lvl="0" indent="-342900">
              <a:spcBef>
                <a:spcPts val="0"/>
              </a:spcBef>
              <a:spcAft>
                <a:spcPts val="0"/>
              </a:spcAft>
              <a:buFont typeface="+mj-lt"/>
              <a:buAutoNum type="romanLcPeriod"/>
            </a:pP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File #2 – Work Plan, Staffing Plan, Budget &amp; Budget Justification and Advance Payment Request Form (if applicable).  </a:t>
            </a:r>
          </a:p>
          <a:p>
            <a:pPr marL="342900" marR="0" lvl="0" indent="-342900">
              <a:spcBef>
                <a:spcPts val="0"/>
              </a:spcBef>
              <a:spcAft>
                <a:spcPts val="0"/>
              </a:spcAft>
              <a:buFont typeface="+mj-lt"/>
              <a:buAutoNum type="romanLcPeriod"/>
            </a:pP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File #3 – Letters of Agreement (if applicable), Partner Documents (if applicable), Business License, Active UEI Number, Certificate of Clean Hands.</a:t>
            </a:r>
          </a:p>
          <a:p>
            <a:pPr marL="342900" marR="0" lvl="0" indent="-342900">
              <a:spcBef>
                <a:spcPts val="0"/>
              </a:spcBef>
              <a:spcAft>
                <a:spcPts val="0"/>
              </a:spcAft>
              <a:buFont typeface="+mj-lt"/>
              <a:buAutoNum type="romanLcPeriod"/>
            </a:pP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File #4 – 501(c)(3) Letter, IRS W-9 Form (if applicable), IRS Tax Exemption Letter, Current Fiscal Year Budget, Financial Statements, Separation of Duties Policy, Board of Directors and Certificate of Insurance. </a:t>
            </a:r>
          </a:p>
          <a:p>
            <a:pPr marL="342900" marR="0" lvl="0" indent="-342900">
              <a:spcBef>
                <a:spcPts val="0"/>
              </a:spcBef>
              <a:spcAft>
                <a:spcPts val="1200"/>
              </a:spcAft>
              <a:buFont typeface="+mj-lt"/>
              <a:buAutoNum type="romanLcPeriod"/>
            </a:pP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File #5 –</a:t>
            </a:r>
            <a:r>
              <a:rPr lang="en-US" sz="1400" b="1" dirty="0">
                <a:solidFill>
                  <a:srgbClr val="000000"/>
                </a:solidFill>
                <a:effectLst/>
                <a:latin typeface="Aptos" panose="020B0004020202020204" pitchFamily="34" charset="0"/>
                <a:ea typeface="Calibri" panose="020F0502020204030204" pitchFamily="34" charset="0"/>
                <a:cs typeface="Arial" panose="020B0604020202020204" pitchFamily="34" charset="0"/>
              </a:rPr>
              <a:t> </a:t>
            </a: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Attachment 2*, Attachment 3*, Attachment 4*, Attachment 5*, Attachment 6*, Attachment 7*, and Attachment 8*. </a:t>
            </a:r>
            <a:b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br>
            <a:r>
              <a:rPr lang="en-US" sz="1400" b="1" dirty="0">
                <a:solidFill>
                  <a:srgbClr val="000000"/>
                </a:solidFill>
                <a:effectLst/>
                <a:latin typeface="Aptos" panose="020B0004020202020204" pitchFamily="34" charset="0"/>
                <a:ea typeface="Calibri" panose="020F0502020204030204" pitchFamily="34" charset="0"/>
                <a:cs typeface="Arial" panose="020B0604020202020204" pitchFamily="34" charset="0"/>
              </a:rPr>
              <a:t>*These Attachments are in a fillable PDF. Complete the PDF, “Save” and provide PDF.</a:t>
            </a:r>
            <a:endPar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1400" b="1" dirty="0">
                <a:solidFill>
                  <a:srgbClr val="000000"/>
                </a:solidFill>
                <a:effectLst/>
                <a:latin typeface="Aptos" panose="020B0004020202020204" pitchFamily="34" charset="0"/>
                <a:ea typeface="Calibri" panose="020F0502020204030204" pitchFamily="34" charset="0"/>
                <a:cs typeface="Arial" panose="020B0604020202020204" pitchFamily="34" charset="0"/>
              </a:rPr>
              <a:t>Please note: Attachment 1, Terms and Conditions does not have to be provided in the application submission.</a:t>
            </a:r>
            <a:endPar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a:solidFill>
                  <a:srgbClr val="000000"/>
                </a:solidFill>
                <a:effectLst/>
                <a:latin typeface="Aptos" panose="020B0004020202020204" pitchFamily="34" charset="0"/>
                <a:ea typeface="Calibri" panose="020F0502020204030204" pitchFamily="34" charset="0"/>
                <a:cs typeface="Arial" panose="020B0604020202020204" pitchFamily="34" charset="0"/>
              </a:rPr>
              <a:t> </a:t>
            </a:r>
          </a:p>
          <a:p>
            <a:endParaRPr lang="en-US" sz="1400" dirty="0">
              <a:solidFill>
                <a:srgbClr val="000000"/>
              </a:solidFill>
              <a:latin typeface="Aptos" panose="020B0004020202020204" pitchFamily="34" charset="0"/>
            </a:endParaRPr>
          </a:p>
          <a:p>
            <a:pPr marL="0" indent="0">
              <a:buNone/>
            </a:pPr>
            <a:r>
              <a:rPr lang="en-US" sz="1400" b="1" dirty="0">
                <a:solidFill>
                  <a:srgbClr val="000000"/>
                </a:solidFill>
                <a:latin typeface="Aptos" panose="020B0004020202020204" pitchFamily="34" charset="0"/>
              </a:rPr>
              <a:t>*These Attachments are in a fillable PDF. Complete the PDF, “Save As” with organization’s name, and send that PDF. </a:t>
            </a:r>
            <a:endParaRPr lang="en-US" sz="1400" b="1" dirty="0">
              <a:solidFill>
                <a:srgbClr val="FF0000"/>
              </a:solidFill>
              <a:latin typeface="Aptos" panose="020B0004020202020204" pitchFamily="34" charset="0"/>
            </a:endParaRPr>
          </a:p>
          <a:p>
            <a:endParaRPr lang="en-US" sz="1600" b="1" dirty="0">
              <a:solidFill>
                <a:srgbClr val="FF0000"/>
              </a:solidFill>
              <a:latin typeface="Walbaum Display" panose="020F0502020204030204" pitchFamily="18" charset="0"/>
            </a:endParaRPr>
          </a:p>
        </p:txBody>
      </p:sp>
    </p:spTree>
    <p:extLst>
      <p:ext uri="{BB962C8B-B14F-4D97-AF65-F5344CB8AC3E}">
        <p14:creationId xmlns:p14="http://schemas.microsoft.com/office/powerpoint/2010/main" val="307546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85806" y="56775"/>
            <a:ext cx="8382000" cy="1143000"/>
          </a:xfrm>
        </p:spPr>
        <p:txBody>
          <a:bodyPr/>
          <a:lstStyle/>
          <a:p>
            <a:r>
              <a:rPr lang="en-US" altLang="en-US" sz="2400" b="1" dirty="0">
                <a:solidFill>
                  <a:schemeClr val="tx1"/>
                </a:solidFill>
                <a:latin typeface="Aptos" panose="020B0004020202020204" pitchFamily="34" charset="0"/>
                <a:ea typeface="Cambria" panose="02040503050406030204" pitchFamily="18" charset="0"/>
                <a:cs typeface="Calibri" panose="020F0502020204030204" pitchFamily="34" charset="0"/>
              </a:rPr>
              <a:t>Overview (pgs. 12-13) </a:t>
            </a:r>
          </a:p>
        </p:txBody>
      </p:sp>
      <p:sp>
        <p:nvSpPr>
          <p:cNvPr id="2" name="Slide Number Placeholder 1"/>
          <p:cNvSpPr>
            <a:spLocks noGrp="1"/>
          </p:cNvSpPr>
          <p:nvPr>
            <p:ph type="sldNum" sz="quarter" idx="12"/>
          </p:nvPr>
        </p:nvSpPr>
        <p:spPr>
          <a:xfrm>
            <a:off x="7929028" y="6517619"/>
            <a:ext cx="1019083" cy="411215"/>
          </a:xfrm>
        </p:spPr>
        <p:txBody>
          <a:bodyPr/>
          <a:lstStyle/>
          <a:p>
            <a:pPr>
              <a:defRPr/>
            </a:pPr>
            <a:r>
              <a:rPr lang="en-US" dirty="0"/>
              <a:t>5</a:t>
            </a:r>
          </a:p>
        </p:txBody>
      </p:sp>
      <p:sp>
        <p:nvSpPr>
          <p:cNvPr id="6" name="Line 4"/>
          <p:cNvSpPr>
            <a:spLocks noChangeShapeType="1"/>
          </p:cNvSpPr>
          <p:nvPr/>
        </p:nvSpPr>
        <p:spPr bwMode="auto">
          <a:xfrm flipH="1" flipV="1">
            <a:off x="568162" y="873604"/>
            <a:ext cx="7817287" cy="32963"/>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 name="TextBox 3">
            <a:extLst>
              <a:ext uri="{FF2B5EF4-FFF2-40B4-BE49-F238E27FC236}">
                <a16:creationId xmlns:a16="http://schemas.microsoft.com/office/drawing/2014/main" id="{383A9348-0495-B989-4C6F-F06721BCDAC2}"/>
              </a:ext>
            </a:extLst>
          </p:cNvPr>
          <p:cNvSpPr txBox="1"/>
          <p:nvPr/>
        </p:nvSpPr>
        <p:spPr>
          <a:xfrm>
            <a:off x="568163" y="889843"/>
            <a:ext cx="7817286" cy="3693319"/>
          </a:xfrm>
          <a:prstGeom prst="rect">
            <a:avLst/>
          </a:prstGeom>
          <a:noFill/>
        </p:spPr>
        <p:txBody>
          <a:bodyPr wrap="square">
            <a:spAutoFit/>
          </a:bodyPr>
          <a:lstStyle/>
          <a:p>
            <a:r>
              <a:rPr lang="en-US" dirty="0">
                <a:latin typeface="Aptos" panose="020B0004020202020204" pitchFamily="34" charset="0"/>
              </a:rPr>
              <a:t>The Government of the District of Columbia, Department of Behavioral Health, Child, Adolescent, and Family Services, is soliciting applications from qualified organizations to implement school behavioral health telehealth services. The purpose is to implement efficient and effective school behavioral health telehealth services and support the integration of telehealth services into the school community. Only clinical treatment  (Tier 3) services  will be provided through this effort.  The grantee shall ensure that linkages to community resources are made based on student and family needs. The Grantee shall be responsible for the implementation of school behavioral health telehealth services for high school, adult learners, or on-line school students who attend District of Columbia Public Schools (DCPS) or District of Columbia Public Charter Schools (DCPCS).  Eligible residents are covered under DHCF Medicaid and DBH benefit plans.</a:t>
            </a:r>
          </a:p>
        </p:txBody>
      </p:sp>
    </p:spTree>
    <p:extLst>
      <p:ext uri="{BB962C8B-B14F-4D97-AF65-F5344CB8AC3E}">
        <p14:creationId xmlns:p14="http://schemas.microsoft.com/office/powerpoint/2010/main" val="2696481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38884"/>
            <a:ext cx="8229600" cy="1143000"/>
          </a:xfrm>
        </p:spPr>
        <p:txBody>
          <a:bodyPr/>
          <a:lstStyle/>
          <a:p>
            <a:pPr lvl="0"/>
            <a:r>
              <a:rPr lang="en-US" sz="2400" dirty="0">
                <a:latin typeface="Aptos" panose="020B0004020202020204" pitchFamily="34" charset="0"/>
              </a:rPr>
              <a:t>Review and Scoring</a:t>
            </a:r>
          </a:p>
        </p:txBody>
      </p:sp>
      <p:sp>
        <p:nvSpPr>
          <p:cNvPr id="24580" name="Line 4"/>
          <p:cNvSpPr>
            <a:spLocks noChangeShapeType="1"/>
          </p:cNvSpPr>
          <p:nvPr/>
        </p:nvSpPr>
        <p:spPr bwMode="auto">
          <a:xfrm flipH="1">
            <a:off x="1106975"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50</a:t>
            </a:fld>
            <a:endParaRPr lang="en-US" dirty="0">
              <a:solidFill>
                <a:srgbClr val="FFFFFF"/>
              </a:solidFill>
            </a:endParaRPr>
          </a:p>
        </p:txBody>
      </p:sp>
      <p:sp>
        <p:nvSpPr>
          <p:cNvPr id="3" name="Content Placeholder 2">
            <a:extLst>
              <a:ext uri="{FF2B5EF4-FFF2-40B4-BE49-F238E27FC236}">
                <a16:creationId xmlns:a16="http://schemas.microsoft.com/office/drawing/2014/main" id="{7A71FAEE-3590-BE1C-B759-86084B838A56}"/>
              </a:ext>
            </a:extLst>
          </p:cNvPr>
          <p:cNvSpPr>
            <a:spLocks noGrp="1"/>
          </p:cNvSpPr>
          <p:nvPr>
            <p:ph idx="1"/>
          </p:nvPr>
        </p:nvSpPr>
        <p:spPr>
          <a:xfrm>
            <a:off x="1066800" y="701458"/>
            <a:ext cx="7185378" cy="2998183"/>
          </a:xfrm>
        </p:spPr>
        <p:txBody>
          <a:bodyPr/>
          <a:lstStyle/>
          <a:p>
            <a:pPr marL="0" indent="0">
              <a:buNone/>
            </a:pPr>
            <a:endParaRPr lang="en-US" sz="1400" dirty="0">
              <a:latin typeface="Tw Cen MT" panose="020B0602020104020603" pitchFamily="34" charset="0"/>
            </a:endParaRPr>
          </a:p>
          <a:p>
            <a:pPr marL="0" indent="0">
              <a:buNone/>
            </a:pPr>
            <a:r>
              <a:rPr lang="en-US" sz="1400" dirty="0">
                <a:latin typeface="Aptos" panose="020B0004020202020204" pitchFamily="34" charset="0"/>
              </a:rPr>
              <a:t>Application submissions will be confirmed according to the date and time received in the Grants inbox. </a:t>
            </a:r>
          </a:p>
          <a:p>
            <a:pPr marL="0" indent="0">
              <a:buNone/>
            </a:pPr>
            <a:endParaRPr lang="en-US" sz="1400" dirty="0">
              <a:latin typeface="Aptos" panose="020B0004020202020204" pitchFamily="34" charset="0"/>
            </a:endParaRPr>
          </a:p>
          <a:p>
            <a:pPr marL="0" indent="0">
              <a:buNone/>
            </a:pPr>
            <a:endParaRPr lang="en-US" sz="1400" dirty="0">
              <a:latin typeface="Aptos" panose="020B0004020202020204" pitchFamily="34" charset="0"/>
            </a:endParaRPr>
          </a:p>
          <a:p>
            <a:pPr marL="0" indent="0">
              <a:buNone/>
            </a:pPr>
            <a:endParaRPr lang="en-US" sz="1400" dirty="0">
              <a:latin typeface="Aptos" panose="020B0004020202020204" pitchFamily="34" charset="0"/>
            </a:endParaRPr>
          </a:p>
          <a:p>
            <a:pPr marL="0" indent="0">
              <a:buNone/>
            </a:pPr>
            <a:endParaRPr lang="en-US" sz="1400" dirty="0">
              <a:latin typeface="Aptos" panose="020B0004020202020204" pitchFamily="34" charset="0"/>
            </a:endParaRPr>
          </a:p>
          <a:p>
            <a:pPr marL="0" indent="0">
              <a:buNone/>
            </a:pPr>
            <a:endParaRPr lang="en-US" sz="1400" dirty="0">
              <a:latin typeface="Aptos" panose="020B0004020202020204" pitchFamily="34" charset="0"/>
            </a:endParaRPr>
          </a:p>
          <a:p>
            <a:pPr marL="0" indent="0">
              <a:buNone/>
            </a:pPr>
            <a:endParaRPr lang="en-US" sz="1400" b="1" dirty="0">
              <a:latin typeface="Aptos" panose="020B0004020202020204" pitchFamily="34" charset="0"/>
            </a:endParaRPr>
          </a:p>
          <a:p>
            <a:pPr marL="0" indent="0">
              <a:buNone/>
            </a:pPr>
            <a:r>
              <a:rPr lang="en-US" sz="1400" b="1" dirty="0">
                <a:latin typeface="Aptos" panose="020B0004020202020204" pitchFamily="34" charset="0"/>
              </a:rPr>
              <a:t>*An automated reply email message will be sent to the submitting email address confirming only the “receipt” of a submission</a:t>
            </a:r>
            <a:r>
              <a:rPr lang="en-US" sz="1400" dirty="0">
                <a:latin typeface="Aptos" panose="020B0004020202020204" pitchFamily="34" charset="0"/>
              </a:rPr>
              <a:t>. </a:t>
            </a:r>
            <a:endParaRPr lang="en-US" altLang="en-US" sz="1400" dirty="0">
              <a:latin typeface="Aptos" panose="020B0004020202020204" pitchFamily="34" charset="0"/>
            </a:endParaRPr>
          </a:p>
          <a:p>
            <a:pPr marL="0" indent="0" eaLnBrk="1" hangingPunct="1">
              <a:buFont typeface="Arial" charset="0"/>
              <a:buNone/>
            </a:pPr>
            <a:endParaRPr lang="en-US" altLang="en-US" sz="1400" dirty="0">
              <a:latin typeface="Tw Cen MT" panose="020B0602020104020603" pitchFamily="34" charset="0"/>
            </a:endParaRPr>
          </a:p>
        </p:txBody>
      </p:sp>
      <p:pic>
        <p:nvPicPr>
          <p:cNvPr id="4" name="Picture 3">
            <a:extLst>
              <a:ext uri="{FF2B5EF4-FFF2-40B4-BE49-F238E27FC236}">
                <a16:creationId xmlns:a16="http://schemas.microsoft.com/office/drawing/2014/main" id="{B2C456BD-25D5-1D7D-E12F-5A6154C75345}"/>
              </a:ext>
            </a:extLst>
          </p:cNvPr>
          <p:cNvPicPr>
            <a:picLocks noChangeAspect="1"/>
          </p:cNvPicPr>
          <p:nvPr/>
        </p:nvPicPr>
        <p:blipFill>
          <a:blip r:embed="rId3"/>
          <a:stretch>
            <a:fillRect/>
          </a:stretch>
        </p:blipFill>
        <p:spPr>
          <a:xfrm>
            <a:off x="1681662" y="1566739"/>
            <a:ext cx="5939028" cy="1319057"/>
          </a:xfrm>
          <a:prstGeom prst="rect">
            <a:avLst/>
          </a:prstGeom>
        </p:spPr>
      </p:pic>
    </p:spTree>
    <p:extLst>
      <p:ext uri="{BB962C8B-B14F-4D97-AF65-F5344CB8AC3E}">
        <p14:creationId xmlns:p14="http://schemas.microsoft.com/office/powerpoint/2010/main" val="1522565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38884"/>
            <a:ext cx="8229600" cy="1143000"/>
          </a:xfrm>
        </p:spPr>
        <p:txBody>
          <a:bodyPr/>
          <a:lstStyle/>
          <a:p>
            <a:pPr lvl="0"/>
            <a:r>
              <a:rPr lang="en-US" sz="2400" b="1" dirty="0">
                <a:latin typeface="Aptos" panose="020B0004020202020204" pitchFamily="34" charset="0"/>
              </a:rPr>
              <a:t>Remember!</a:t>
            </a:r>
            <a:endParaRPr lang="en-US" sz="2400" dirty="0">
              <a:latin typeface="Aptos" panose="020B0004020202020204" pitchFamily="34" charset="0"/>
            </a:endParaRPr>
          </a:p>
        </p:txBody>
      </p:sp>
      <p:sp>
        <p:nvSpPr>
          <p:cNvPr id="24580" name="Line 4"/>
          <p:cNvSpPr>
            <a:spLocks noChangeShapeType="1"/>
          </p:cNvSpPr>
          <p:nvPr/>
        </p:nvSpPr>
        <p:spPr bwMode="auto">
          <a:xfrm flipH="1">
            <a:off x="1293044" y="66424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51</a:t>
            </a:fld>
            <a:endParaRPr lang="en-US" dirty="0">
              <a:solidFill>
                <a:srgbClr val="FFFFFF"/>
              </a:solidFill>
            </a:endParaRPr>
          </a:p>
        </p:txBody>
      </p:sp>
      <p:sp>
        <p:nvSpPr>
          <p:cNvPr id="3" name="Content Placeholder 2">
            <a:extLst>
              <a:ext uri="{FF2B5EF4-FFF2-40B4-BE49-F238E27FC236}">
                <a16:creationId xmlns:a16="http://schemas.microsoft.com/office/drawing/2014/main" id="{43967508-F682-37C2-76BD-BCE2C27B0CED}"/>
              </a:ext>
            </a:extLst>
          </p:cNvPr>
          <p:cNvSpPr>
            <a:spLocks noGrp="1"/>
          </p:cNvSpPr>
          <p:nvPr>
            <p:ph idx="1"/>
          </p:nvPr>
        </p:nvSpPr>
        <p:spPr>
          <a:xfrm>
            <a:off x="1001405" y="1004116"/>
            <a:ext cx="7563555" cy="4206882"/>
          </a:xfrm>
        </p:spPr>
        <p:txBody>
          <a:bodyPr/>
          <a:lstStyle/>
          <a:p>
            <a:pPr>
              <a:buFont typeface="Wingdings" pitchFamily="2" charset="2"/>
              <a:buChar char="q"/>
            </a:pPr>
            <a:r>
              <a:rPr lang="en-US" sz="1800" b="1" dirty="0">
                <a:latin typeface="Aptos" panose="020B0004020202020204" pitchFamily="34" charset="0"/>
              </a:rPr>
              <a:t>Read the entire RFA, including the attachments! </a:t>
            </a:r>
          </a:p>
          <a:p>
            <a:pPr>
              <a:buFont typeface="Wingdings" pitchFamily="2" charset="2"/>
              <a:buChar char="q"/>
            </a:pPr>
            <a:endParaRPr lang="en-US" sz="1800" b="1" dirty="0">
              <a:latin typeface="Aptos" panose="020B0004020202020204" pitchFamily="34" charset="0"/>
            </a:endParaRPr>
          </a:p>
          <a:p>
            <a:pPr>
              <a:buFont typeface="Wingdings" pitchFamily="2" charset="2"/>
              <a:buChar char="q"/>
            </a:pPr>
            <a:r>
              <a:rPr lang="en-US" sz="1800" b="1" dirty="0">
                <a:latin typeface="Aptos" panose="020B0004020202020204" pitchFamily="34" charset="0"/>
              </a:rPr>
              <a:t>The last opportunity to submit questions is Monday, December 15, 2025, four days prior to the RFA’s closing. Friday, December 19, 2025</a:t>
            </a:r>
          </a:p>
          <a:p>
            <a:pPr marL="0" indent="0" algn="ctr">
              <a:buNone/>
            </a:pPr>
            <a:r>
              <a:rPr lang="en-US" sz="1800" b="1" dirty="0">
                <a:latin typeface="Aptos" panose="020B0004020202020204" pitchFamily="34" charset="0"/>
              </a:rPr>
              <a:t> (When emailing questions please copy </a:t>
            </a:r>
            <a:r>
              <a:rPr lang="en-US" sz="1800" b="1" dirty="0">
                <a:latin typeface="Aptos" panose="020B0004020202020204" pitchFamily="34" charset="0"/>
                <a:hlinkClick r:id="rId3"/>
              </a:rPr>
              <a:t>DBH.Grants@dc.gov</a:t>
            </a:r>
            <a:r>
              <a:rPr lang="en-US" sz="1800" b="1" dirty="0">
                <a:latin typeface="Aptos" panose="020B0004020202020204" pitchFamily="34" charset="0"/>
              </a:rPr>
              <a:t> )</a:t>
            </a:r>
          </a:p>
          <a:p>
            <a:pPr marL="0" indent="0">
              <a:buNone/>
            </a:pPr>
            <a:endParaRPr lang="en-US" sz="1800" b="1" dirty="0">
              <a:latin typeface="Aptos" panose="020B0004020202020204" pitchFamily="34" charset="0"/>
            </a:endParaRPr>
          </a:p>
          <a:p>
            <a:pPr>
              <a:buFont typeface="Wingdings" pitchFamily="2" charset="2"/>
              <a:buChar char="q"/>
            </a:pPr>
            <a:r>
              <a:rPr lang="en-US" sz="1800" b="1" dirty="0">
                <a:latin typeface="Aptos" panose="020B0004020202020204" pitchFamily="34" charset="0"/>
              </a:rPr>
              <a:t>Before submitting, review the Checklist and the Submission Requirements.</a:t>
            </a:r>
          </a:p>
          <a:p>
            <a:pPr>
              <a:buFont typeface="Wingdings" pitchFamily="2" charset="2"/>
              <a:buChar char="q"/>
            </a:pPr>
            <a:endParaRPr lang="en-US" sz="1800" b="1" dirty="0">
              <a:latin typeface="Aptos" panose="020B0004020202020204" pitchFamily="34" charset="0"/>
            </a:endParaRPr>
          </a:p>
          <a:p>
            <a:pPr>
              <a:buFont typeface="Wingdings" pitchFamily="2" charset="2"/>
              <a:buChar char="q"/>
            </a:pPr>
            <a:r>
              <a:rPr lang="en-US" sz="1800" b="1" dirty="0">
                <a:latin typeface="Aptos" panose="020B0004020202020204" pitchFamily="34" charset="0"/>
              </a:rPr>
              <a:t>Have a second reader to review your application before submitting.</a:t>
            </a:r>
          </a:p>
          <a:p>
            <a:pPr marL="0" indent="0">
              <a:buNone/>
            </a:pPr>
            <a:endParaRPr lang="en-US" sz="1800" b="1" dirty="0">
              <a:latin typeface="Aptos" panose="020B0004020202020204" pitchFamily="34" charset="0"/>
            </a:endParaRPr>
          </a:p>
          <a:p>
            <a:pPr>
              <a:buFont typeface="Wingdings" pitchFamily="2" charset="2"/>
              <a:buChar char="q"/>
            </a:pPr>
            <a:r>
              <a:rPr lang="en-US" sz="1800" b="1" dirty="0">
                <a:latin typeface="Aptos" panose="020B0004020202020204" pitchFamily="34" charset="0"/>
              </a:rPr>
              <a:t>Don’t wait until the last minute to submit! </a:t>
            </a:r>
          </a:p>
          <a:p>
            <a:pPr marL="0" indent="0">
              <a:buNone/>
            </a:pPr>
            <a:endParaRPr lang="en-US" sz="2000" b="1" dirty="0">
              <a:latin typeface="+mn-lt"/>
            </a:endParaRPr>
          </a:p>
        </p:txBody>
      </p:sp>
    </p:spTree>
    <p:extLst>
      <p:ext uri="{BB962C8B-B14F-4D97-AF65-F5344CB8AC3E}">
        <p14:creationId xmlns:p14="http://schemas.microsoft.com/office/powerpoint/2010/main" val="4204174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00416"/>
            <a:ext cx="8229600" cy="1143000"/>
          </a:xfrm>
        </p:spPr>
        <p:txBody>
          <a:bodyPr/>
          <a:lstStyle/>
          <a:p>
            <a:r>
              <a:rPr lang="en-US" altLang="en-US" sz="2400" b="1" dirty="0">
                <a:latin typeface="Aptos" panose="020B0004020202020204" pitchFamily="34" charset="0"/>
              </a:rPr>
              <a:t>Remember!</a:t>
            </a:r>
          </a:p>
        </p:txBody>
      </p:sp>
      <p:sp>
        <p:nvSpPr>
          <p:cNvPr id="27652" name="Line 4"/>
          <p:cNvSpPr>
            <a:spLocks noChangeShapeType="1"/>
          </p:cNvSpPr>
          <p:nvPr/>
        </p:nvSpPr>
        <p:spPr bwMode="auto">
          <a:xfrm flipH="1">
            <a:off x="1066800" y="71398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52</a:t>
            </a:fld>
            <a:endParaRPr lang="en-US" dirty="0">
              <a:solidFill>
                <a:srgbClr val="FFFFFF"/>
              </a:solidFill>
            </a:endParaRPr>
          </a:p>
        </p:txBody>
      </p:sp>
      <p:sp>
        <p:nvSpPr>
          <p:cNvPr id="7" name="TextBox 6">
            <a:extLst>
              <a:ext uri="{FF2B5EF4-FFF2-40B4-BE49-F238E27FC236}">
                <a16:creationId xmlns:a16="http://schemas.microsoft.com/office/drawing/2014/main" id="{F1F88ADF-FDB4-F26E-2BA9-83248E990DBC}"/>
              </a:ext>
            </a:extLst>
          </p:cNvPr>
          <p:cNvSpPr txBox="1"/>
          <p:nvPr/>
        </p:nvSpPr>
        <p:spPr>
          <a:xfrm>
            <a:off x="953233" y="1162771"/>
            <a:ext cx="7381875" cy="4413516"/>
          </a:xfrm>
          <a:prstGeom prst="rect">
            <a:avLst/>
          </a:prstGeom>
          <a:noFill/>
        </p:spPr>
        <p:txBody>
          <a:bodyPr wrap="square">
            <a:spAutoFit/>
          </a:bodyPr>
          <a:lstStyle/>
          <a:p>
            <a:pPr marL="342820" marR="0" lvl="0" indent="-34282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RFA and Attachments can be found on either the Mayor’s Office of Community Affairs or Department of Behavioral Health websites: </a:t>
            </a:r>
          </a:p>
          <a:p>
            <a:pPr marL="399956" marR="0" lvl="1"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hlinkClick r:id="rId3"/>
              </a:rPr>
              <a:t>https://communityaffairs.dc.gov/content/community-grant-program#4</a:t>
            </a: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  </a:t>
            </a:r>
            <a:br>
              <a:rPr kumimoji="0" lang="en-US" sz="1800" b="1" i="0" u="none" strike="noStrike" kern="0" cap="none" spc="0" normalizeH="0" baseline="0" noProof="0" dirty="0">
                <a:ln>
                  <a:noFill/>
                </a:ln>
                <a:solidFill>
                  <a:srgbClr val="000000"/>
                </a:solidFill>
                <a:effectLst/>
                <a:uLnTx/>
                <a:uFillTx/>
                <a:latin typeface="Aptos" panose="020B0004020202020204" pitchFamily="34" charset="0"/>
              </a:rPr>
            </a:br>
            <a:r>
              <a:rPr kumimoji="0" lang="en-US" sz="1800" b="1" i="0" u="none" strike="noStrike" kern="0" cap="none" spc="0" normalizeH="0" baseline="0" noProof="0" dirty="0">
                <a:ln>
                  <a:noFill/>
                </a:ln>
                <a:solidFill>
                  <a:srgbClr val="000000"/>
                </a:solidFill>
                <a:effectLst/>
                <a:uLnTx/>
                <a:uFillTx/>
                <a:latin typeface="Aptos" panose="020B0004020202020204" pitchFamily="34" charset="0"/>
                <a:hlinkClick r:id="rId4"/>
              </a:rPr>
              <a:t>https://dbh.dc.gov/page/request-applications-01</a:t>
            </a: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  </a:t>
            </a:r>
            <a:br>
              <a:rPr kumimoji="0" lang="en-US" sz="1800" b="1" i="0" u="none" strike="noStrike" kern="0" cap="none" spc="0" normalizeH="0" baseline="0" noProof="0" dirty="0">
                <a:ln>
                  <a:noFill/>
                </a:ln>
                <a:solidFill>
                  <a:srgbClr val="000000"/>
                </a:solidFill>
                <a:effectLst/>
                <a:uLnTx/>
                <a:uFillTx/>
                <a:latin typeface="Aptos" panose="020B0004020202020204" pitchFamily="34" charset="0"/>
              </a:rPr>
            </a:br>
            <a:endParaRPr kumimoji="0" lang="en-US" sz="1800" b="1" i="0" u="none" strike="noStrike" kern="0" cap="none" spc="0" normalizeH="0" baseline="0" noProof="0" dirty="0">
              <a:ln>
                <a:noFill/>
              </a:ln>
              <a:solidFill>
                <a:srgbClr val="000000"/>
              </a:solidFill>
              <a:effectLst/>
              <a:uLnTx/>
              <a:uFillTx/>
              <a:latin typeface="Aptos" panose="020B0004020202020204" pitchFamily="34" charset="0"/>
            </a:endParaRPr>
          </a:p>
          <a:p>
            <a:pPr marL="342820" marR="0" lvl="0" indent="-34282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Complete and sign attachments as requested.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ptos" panose="020B0004020202020204" pitchFamily="34" charset="0"/>
            </a:endParaRPr>
          </a:p>
          <a:p>
            <a:pPr marL="342820" marR="0" lvl="0" indent="-34282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Email subject line should include RFA # and File #. </a:t>
            </a:r>
          </a:p>
          <a:p>
            <a:pPr marL="342820" marR="0" lvl="0" indent="-342820" algn="l" defTabSz="914400" rtl="0" eaLnBrk="0" fontAlgn="base" latinLnBrk="0" hangingPunct="0">
              <a:lnSpc>
                <a:spcPct val="100000"/>
              </a:lnSpc>
              <a:spcBef>
                <a:spcPct val="20000"/>
              </a:spcBef>
              <a:spcAft>
                <a:spcPct val="0"/>
              </a:spcAft>
              <a:buClrTx/>
              <a:buSzTx/>
              <a:buFont typeface="Wingdings" pitchFamily="2" charset="2"/>
              <a:buChar char="q"/>
              <a:tabLst/>
              <a:defRPr/>
            </a:pPr>
            <a:endParaRPr kumimoji="0" lang="en-US" sz="1800" b="1" i="0" u="none" strike="noStrike" kern="0" cap="none" spc="0" normalizeH="0" baseline="0" noProof="0" dirty="0">
              <a:ln>
                <a:noFill/>
              </a:ln>
              <a:solidFill>
                <a:srgbClr val="000000"/>
              </a:solidFill>
              <a:effectLst/>
              <a:uLnTx/>
              <a:uFillTx/>
              <a:latin typeface="Aptos" panose="020B0004020202020204" pitchFamily="34" charset="0"/>
            </a:endParaRPr>
          </a:p>
          <a:p>
            <a:pPr marL="342820" marR="0" lvl="0" indent="-34282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Applications are to be emailed to </a:t>
            </a:r>
            <a:r>
              <a:rPr kumimoji="0" lang="en-US" sz="1800" b="1" i="0" u="none" strike="noStrike" kern="0" cap="none" spc="0" normalizeH="0" baseline="0" noProof="0" dirty="0">
                <a:ln>
                  <a:noFill/>
                </a:ln>
                <a:solidFill>
                  <a:srgbClr val="000000"/>
                </a:solidFill>
                <a:effectLst/>
                <a:uLnTx/>
                <a:uFillTx/>
                <a:latin typeface="Aptos" panose="020B0004020202020204" pitchFamily="34" charset="0"/>
                <a:hlinkClick r:id="rId5"/>
              </a:rPr>
              <a:t>DBH.Grants@dc.gov</a:t>
            </a: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 </a:t>
            </a:r>
          </a:p>
          <a:p>
            <a:pPr marL="342820" marR="0" lvl="0" indent="-342820" algn="l" defTabSz="914400" rtl="0" eaLnBrk="0" fontAlgn="base" latinLnBrk="0" hangingPunct="0">
              <a:lnSpc>
                <a:spcPct val="100000"/>
              </a:lnSpc>
              <a:spcBef>
                <a:spcPct val="20000"/>
              </a:spcBef>
              <a:spcAft>
                <a:spcPct val="0"/>
              </a:spcAft>
              <a:buClrTx/>
              <a:buSzTx/>
              <a:buFont typeface="Wingdings" pitchFamily="2" charset="2"/>
              <a:buChar char="q"/>
              <a:tabLst/>
              <a:defRPr/>
            </a:pPr>
            <a:endParaRPr kumimoji="0" lang="en-US" sz="1800" b="1" i="0" u="none" strike="noStrike" kern="0" cap="none" spc="0" normalizeH="0" baseline="0" noProof="0" dirty="0">
              <a:ln>
                <a:noFill/>
              </a:ln>
              <a:solidFill>
                <a:srgbClr val="000000"/>
              </a:solidFill>
              <a:effectLst/>
              <a:uLnTx/>
              <a:uFillTx/>
              <a:latin typeface="Aptos" panose="020B0004020202020204" pitchFamily="34" charset="0"/>
            </a:endParaRPr>
          </a:p>
          <a:p>
            <a:pPr marL="342820" marR="0" lvl="0" indent="-342820" algn="l" defTabSz="914400" rtl="0" eaLnBrk="0" fontAlgn="base" latinLnBrk="0" hangingPunct="0">
              <a:lnSpc>
                <a:spcPct val="100000"/>
              </a:lnSpc>
              <a:spcBef>
                <a:spcPct val="20000"/>
              </a:spcBef>
              <a:spcAft>
                <a:spcPct val="0"/>
              </a:spcAft>
              <a:buClrTx/>
              <a:buSzTx/>
              <a:buFont typeface="Wingdings" pitchFamily="2" charset="2"/>
              <a:buChar char="q"/>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Meet the submission deadline</a:t>
            </a:r>
            <a:r>
              <a:rPr lang="en-US" b="1" kern="0" dirty="0">
                <a:solidFill>
                  <a:srgbClr val="000000"/>
                </a:solidFill>
                <a:latin typeface="Aptos" panose="020B0004020202020204" pitchFamily="34" charset="0"/>
              </a:rPr>
              <a:t> </a:t>
            </a:r>
            <a:r>
              <a:rPr kumimoji="0" lang="en-US" sz="1800" b="1" i="0" u="none" strike="noStrike" kern="0" cap="none" spc="0" normalizeH="0" baseline="0" noProof="0" dirty="0">
                <a:ln>
                  <a:noFill/>
                </a:ln>
                <a:solidFill>
                  <a:srgbClr val="000000"/>
                </a:solidFill>
                <a:effectLst/>
                <a:uLnTx/>
                <a:uFillTx/>
                <a:latin typeface="Aptos" panose="020B0004020202020204" pitchFamily="34" charset="0"/>
              </a:rPr>
              <a:t> </a:t>
            </a:r>
            <a:r>
              <a:rPr lang="en-US" b="1" kern="0" dirty="0">
                <a:solidFill>
                  <a:srgbClr val="C00000"/>
                </a:solidFill>
                <a:latin typeface="Aptos" panose="020B0004020202020204" pitchFamily="34" charset="0"/>
              </a:rPr>
              <a:t>Friday, December 19, 2025, by 12:00 P.M. ET</a:t>
            </a:r>
            <a:endParaRPr lang="en-US" dirty="0">
              <a:latin typeface="Aptos" panose="020B0004020202020204" pitchFamily="34" charset="0"/>
            </a:endParaRPr>
          </a:p>
        </p:txBody>
      </p:sp>
    </p:spTree>
    <p:extLst>
      <p:ext uri="{BB962C8B-B14F-4D97-AF65-F5344CB8AC3E}">
        <p14:creationId xmlns:p14="http://schemas.microsoft.com/office/powerpoint/2010/main" val="3238990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19AB-3DCA-7EEC-28FF-A9C96D9BA24F}"/>
              </a:ext>
            </a:extLst>
          </p:cNvPr>
          <p:cNvSpPr>
            <a:spLocks noGrp="1"/>
          </p:cNvSpPr>
          <p:nvPr>
            <p:ph type="title"/>
          </p:nvPr>
        </p:nvSpPr>
        <p:spPr/>
        <p:txBody>
          <a:bodyPr/>
          <a:lstStyle/>
          <a:p>
            <a:r>
              <a:rPr lang="en-US" sz="2400" b="1" dirty="0">
                <a:latin typeface="Aptos" panose="020B0004020202020204" pitchFamily="34" charset="0"/>
              </a:rPr>
              <a:t>Upcoming Key Dates</a:t>
            </a:r>
          </a:p>
        </p:txBody>
      </p:sp>
      <p:sp>
        <p:nvSpPr>
          <p:cNvPr id="4" name="Slide Number Placeholder 3">
            <a:extLst>
              <a:ext uri="{FF2B5EF4-FFF2-40B4-BE49-F238E27FC236}">
                <a16:creationId xmlns:a16="http://schemas.microsoft.com/office/drawing/2014/main" id="{7BBE496D-B01E-211D-E971-785CEF450C78}"/>
              </a:ext>
            </a:extLst>
          </p:cNvPr>
          <p:cNvSpPr>
            <a:spLocks noGrp="1"/>
          </p:cNvSpPr>
          <p:nvPr>
            <p:ph type="sldNum" sz="quarter" idx="12"/>
          </p:nvPr>
        </p:nvSpPr>
        <p:spPr/>
        <p:txBody>
          <a:bodyPr/>
          <a:lstStyle/>
          <a:p>
            <a:pPr>
              <a:defRPr/>
            </a:pPr>
            <a:fld id="{62E25340-54C0-4D97-AA52-D61C6E857B51}" type="slidenum">
              <a:rPr lang="en-US" smtClean="0"/>
              <a:pPr>
                <a:defRPr/>
              </a:pPr>
              <a:t>53</a:t>
            </a:fld>
            <a:endParaRPr lang="en-US" dirty="0"/>
          </a:p>
        </p:txBody>
      </p:sp>
      <p:pic>
        <p:nvPicPr>
          <p:cNvPr id="5" name="Picture 4">
            <a:extLst>
              <a:ext uri="{FF2B5EF4-FFF2-40B4-BE49-F238E27FC236}">
                <a16:creationId xmlns:a16="http://schemas.microsoft.com/office/drawing/2014/main" id="{6020E00B-165F-383C-F3EC-C593D0433784}"/>
              </a:ext>
            </a:extLst>
          </p:cNvPr>
          <p:cNvPicPr>
            <a:picLocks noChangeAspect="1"/>
          </p:cNvPicPr>
          <p:nvPr/>
        </p:nvPicPr>
        <p:blipFill>
          <a:blip r:embed="rId2"/>
          <a:stretch>
            <a:fillRect/>
          </a:stretch>
        </p:blipFill>
        <p:spPr>
          <a:xfrm>
            <a:off x="457200" y="1487255"/>
            <a:ext cx="7986095" cy="3883489"/>
          </a:xfrm>
          <a:prstGeom prst="rect">
            <a:avLst/>
          </a:prstGeom>
        </p:spPr>
      </p:pic>
      <p:sp>
        <p:nvSpPr>
          <p:cNvPr id="6" name="Content Placeholder 2">
            <a:extLst>
              <a:ext uri="{FF2B5EF4-FFF2-40B4-BE49-F238E27FC236}">
                <a16:creationId xmlns:a16="http://schemas.microsoft.com/office/drawing/2014/main" id="{0AA46E7E-649E-6C86-8597-B8BE680FB40C}"/>
              </a:ext>
            </a:extLst>
          </p:cNvPr>
          <p:cNvSpPr>
            <a:spLocks noGrp="1"/>
          </p:cNvSpPr>
          <p:nvPr>
            <p:ph idx="1"/>
          </p:nvPr>
        </p:nvSpPr>
        <p:spPr>
          <a:xfrm>
            <a:off x="527306" y="1487255"/>
            <a:ext cx="8089385" cy="5493892"/>
          </a:xfrm>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br>
              <a:rPr lang="en-US" sz="1800" dirty="0">
                <a:solidFill>
                  <a:srgbClr val="000000"/>
                </a:solidFill>
                <a:effectLst/>
                <a:latin typeface="Tw Cen MT" panose="020B0602020104020603" pitchFamily="34" charset="0"/>
                <a:ea typeface="Cambria" panose="02040503050406030204" pitchFamily="18" charset="0"/>
                <a:cs typeface="Times New Roman" panose="02020603050405020304" pitchFamily="18" charset="0"/>
              </a:rPr>
            </a:br>
            <a:r>
              <a:rPr lang="en-US" sz="1800" dirty="0">
                <a:solidFill>
                  <a:srgbClr val="000000"/>
                </a:solidFill>
                <a:effectLst/>
                <a:latin typeface="Tw Cen MT" panose="020B0602020104020603" pitchFamily="34" charset="0"/>
                <a:ea typeface="Cambria" panose="02040503050406030204" pitchFamily="18" charset="0"/>
                <a:cs typeface="Times New Roman" panose="02020603050405020304" pitchFamily="18" charset="0"/>
              </a:rPr>
              <a:t> 	</a:t>
            </a:r>
            <a:r>
              <a:rPr kumimoji="0" lang="en-US" sz="3200" b="1" i="0" u="none" strike="noStrike" kern="0" cap="none" spc="0" normalizeH="0" baseline="0" noProof="0" dirty="0">
                <a:ln>
                  <a:noFill/>
                </a:ln>
                <a:solidFill>
                  <a:srgbClr val="FF0000"/>
                </a:solidFill>
                <a:effectLst/>
                <a:uLnTx/>
                <a:uFillTx/>
                <a:latin typeface="Aptos" panose="020B0004020202020204" pitchFamily="34" charset="0"/>
                <a:ea typeface="Cambria" panose="02040503050406030204" pitchFamily="18" charset="0"/>
                <a:cs typeface="Times New Roman" panose="02020603050405020304" pitchFamily="18" charset="0"/>
              </a:rPr>
              <a:t>Application Submission Deadline:</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Aptos" panose="020B0004020202020204" pitchFamily="34" charset="0"/>
                <a:ea typeface="Cambria" panose="02040503050406030204" pitchFamily="18" charset="0"/>
                <a:cs typeface="Times New Roman" panose="02020603050405020304" pitchFamily="18" charset="0"/>
              </a:rPr>
              <a:t>	</a:t>
            </a:r>
          </a:p>
          <a:p>
            <a:pPr marL="0" marR="0" lvl="0" indent="0" algn="ctr" defTabSz="914400" rtl="0" eaLnBrk="0" fontAlgn="base" latinLnBrk="0" hangingPunct="0">
              <a:lnSpc>
                <a:spcPct val="100000"/>
              </a:lnSpc>
              <a:spcBef>
                <a:spcPts val="0"/>
              </a:spcBef>
              <a:spcAft>
                <a:spcPts val="0"/>
              </a:spcAft>
              <a:buClrTx/>
              <a:buSzTx/>
              <a:buFontTx/>
              <a:buNone/>
              <a:tabLst/>
              <a:defRPr/>
            </a:pPr>
            <a:r>
              <a:rPr lang="en-US" b="1" dirty="0">
                <a:solidFill>
                  <a:srgbClr val="FF0000"/>
                </a:solidFill>
                <a:latin typeface="Aptos" panose="020B0004020202020204" pitchFamily="34" charset="0"/>
                <a:ea typeface="Cambria" panose="02040503050406030204" pitchFamily="18" charset="0"/>
                <a:cs typeface="Times New Roman" panose="02020603050405020304" pitchFamily="18" charset="0"/>
              </a:rPr>
              <a:t>December</a:t>
            </a:r>
            <a:r>
              <a:rPr kumimoji="0" lang="en-US" b="1" i="0" u="none" strike="noStrike" kern="0" cap="none" spc="0" normalizeH="0" baseline="0" noProof="0" dirty="0">
                <a:ln>
                  <a:noFill/>
                </a:ln>
                <a:solidFill>
                  <a:srgbClr val="FF0000"/>
                </a:solidFill>
                <a:effectLst/>
                <a:uLnTx/>
                <a:uFillTx/>
                <a:latin typeface="Aptos" panose="020B0004020202020204" pitchFamily="34" charset="0"/>
                <a:ea typeface="Cambria" panose="02040503050406030204" pitchFamily="18" charset="0"/>
                <a:cs typeface="Times New Roman" panose="02020603050405020304" pitchFamily="18" charset="0"/>
              </a:rPr>
              <a:t> 19, 2025, by 12:00pm ET</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sz="2100" b="1" i="0" u="none" strike="noStrike" kern="0" cap="none" spc="0" normalizeH="0" baseline="0" noProof="0" dirty="0">
              <a:ln>
                <a:noFill/>
              </a:ln>
              <a:solidFill>
                <a:srgbClr val="FF0000"/>
              </a:solidFill>
              <a:effectLst/>
              <a:uLnTx/>
              <a:uFillTx/>
              <a:latin typeface="Aptos" panose="020B0004020202020204" pitchFamily="34"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sz="2100" b="1" i="0" u="none" strike="noStrike" kern="0" cap="none" spc="0" normalizeH="0" baseline="0" noProof="0" dirty="0">
              <a:ln>
                <a:noFill/>
              </a:ln>
              <a:solidFill>
                <a:srgbClr val="FF0000"/>
              </a:solidFill>
              <a:effectLst/>
              <a:uLnTx/>
              <a:uFillTx/>
              <a:latin typeface="Aptos" panose="020B0004020202020204" pitchFamily="34"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sz="2100" b="1" i="0" u="none" strike="noStrike" kern="0" cap="none" spc="0" normalizeH="0" baseline="0" noProof="0" dirty="0">
              <a:ln>
                <a:noFill/>
              </a:ln>
              <a:solidFill>
                <a:srgbClr val="FF0000"/>
              </a:solidFill>
              <a:effectLst/>
              <a:uLnTx/>
              <a:uFillTx/>
              <a:latin typeface="Aptos" panose="020B0004020202020204" pitchFamily="34"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	Anticipated Award Start Date:</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	</a:t>
            </a:r>
            <a:r>
              <a:rPr lang="en-US" b="1" dirty="0">
                <a:solidFill>
                  <a:srgbClr val="000000"/>
                </a:solidFill>
                <a:latin typeface="Aptos" panose="020B0004020202020204" pitchFamily="34" charset="0"/>
                <a:ea typeface="Cambria" panose="02040503050406030204" pitchFamily="18" charset="0"/>
                <a:cs typeface="Times New Roman" panose="02020603050405020304" pitchFamily="18" charset="0"/>
              </a:rPr>
              <a:t>January</a:t>
            </a:r>
            <a:r>
              <a:rPr kumimoji="0" lang="en-US" sz="3200" b="1"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 5, 2026</a:t>
            </a:r>
          </a:p>
          <a:p>
            <a:pPr marL="0" marR="0" indent="0">
              <a:spcBef>
                <a:spcPts val="0"/>
              </a:spcBef>
              <a:spcAft>
                <a:spcPts val="0"/>
              </a:spcAft>
              <a:buNone/>
            </a:pPr>
            <a:endParaRPr lang="en-US" sz="1800" b="1" dirty="0">
              <a:solidFill>
                <a:srgbClr val="000000"/>
              </a:solidFill>
              <a:effectLst/>
              <a:highlight>
                <a:srgbClr val="FFFF00"/>
              </a:highlight>
              <a:latin typeface="Tw Cen MT" panose="020B0602020104020603" pitchFamily="34" charset="0"/>
              <a:ea typeface="Cambria" panose="0204050305040603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29B65-3FDF-43E7-11FA-CC3062A35ADE}"/>
              </a:ext>
            </a:extLst>
          </p:cNvPr>
          <p:cNvPicPr>
            <a:picLocks noChangeAspect="1"/>
          </p:cNvPicPr>
          <p:nvPr/>
        </p:nvPicPr>
        <p:blipFill>
          <a:blip r:embed="rId3"/>
          <a:stretch>
            <a:fillRect/>
          </a:stretch>
        </p:blipFill>
        <p:spPr>
          <a:xfrm>
            <a:off x="1214363" y="1102992"/>
            <a:ext cx="7120745" cy="60965"/>
          </a:xfrm>
          <a:prstGeom prst="rect">
            <a:avLst/>
          </a:prstGeom>
        </p:spPr>
      </p:pic>
    </p:spTree>
    <p:extLst>
      <p:ext uri="{BB962C8B-B14F-4D97-AF65-F5344CB8AC3E}">
        <p14:creationId xmlns:p14="http://schemas.microsoft.com/office/powerpoint/2010/main" val="1727269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D2CF-EF24-C5EB-DF12-354AB2B74239}"/>
              </a:ext>
            </a:extLst>
          </p:cNvPr>
          <p:cNvSpPr>
            <a:spLocks noGrp="1"/>
          </p:cNvSpPr>
          <p:nvPr>
            <p:ph type="title"/>
          </p:nvPr>
        </p:nvSpPr>
        <p:spPr/>
        <p:txBody>
          <a:bodyPr/>
          <a:lstStyle/>
          <a:p>
            <a:r>
              <a:rPr lang="en-US" sz="2400" b="1" dirty="0">
                <a:latin typeface="Aptos" panose="020B0004020202020204" pitchFamily="34" charset="0"/>
              </a:rPr>
              <a:t>Program Contact Information</a:t>
            </a:r>
          </a:p>
        </p:txBody>
      </p:sp>
      <p:sp>
        <p:nvSpPr>
          <p:cNvPr id="4" name="Slide Number Placeholder 3">
            <a:extLst>
              <a:ext uri="{FF2B5EF4-FFF2-40B4-BE49-F238E27FC236}">
                <a16:creationId xmlns:a16="http://schemas.microsoft.com/office/drawing/2014/main" id="{C35F7C6E-2118-C21F-A4F6-B447E7D7F807}"/>
              </a:ext>
            </a:extLst>
          </p:cNvPr>
          <p:cNvSpPr>
            <a:spLocks noGrp="1"/>
          </p:cNvSpPr>
          <p:nvPr>
            <p:ph type="sldNum" sz="quarter" idx="12"/>
          </p:nvPr>
        </p:nvSpPr>
        <p:spPr/>
        <p:txBody>
          <a:bodyPr/>
          <a:lstStyle/>
          <a:p>
            <a:pPr>
              <a:defRPr/>
            </a:pPr>
            <a:fld id="{62E25340-54C0-4D97-AA52-D61C6E857B51}" type="slidenum">
              <a:rPr lang="en-US" smtClean="0"/>
              <a:pPr>
                <a:defRPr/>
              </a:pPr>
              <a:t>54</a:t>
            </a:fld>
            <a:endParaRPr lang="en-US" dirty="0"/>
          </a:p>
        </p:txBody>
      </p:sp>
      <p:pic>
        <p:nvPicPr>
          <p:cNvPr id="5" name="Picture 4">
            <a:extLst>
              <a:ext uri="{FF2B5EF4-FFF2-40B4-BE49-F238E27FC236}">
                <a16:creationId xmlns:a16="http://schemas.microsoft.com/office/drawing/2014/main" id="{188989E9-4E4E-DC8E-85FA-EEF54F1558F8}"/>
              </a:ext>
            </a:extLst>
          </p:cNvPr>
          <p:cNvPicPr>
            <a:picLocks noChangeAspect="1"/>
          </p:cNvPicPr>
          <p:nvPr/>
        </p:nvPicPr>
        <p:blipFill>
          <a:blip r:embed="rId2"/>
          <a:stretch>
            <a:fillRect/>
          </a:stretch>
        </p:blipFill>
        <p:spPr>
          <a:xfrm>
            <a:off x="766928" y="1076803"/>
            <a:ext cx="7120745" cy="60965"/>
          </a:xfrm>
          <a:prstGeom prst="rect">
            <a:avLst/>
          </a:prstGeom>
        </p:spPr>
      </p:pic>
      <p:sp>
        <p:nvSpPr>
          <p:cNvPr id="8" name="TextBox 7">
            <a:extLst>
              <a:ext uri="{FF2B5EF4-FFF2-40B4-BE49-F238E27FC236}">
                <a16:creationId xmlns:a16="http://schemas.microsoft.com/office/drawing/2014/main" id="{90063856-70FE-DDDC-A979-A749B2CC15FD}"/>
              </a:ext>
            </a:extLst>
          </p:cNvPr>
          <p:cNvSpPr txBox="1"/>
          <p:nvPr/>
        </p:nvSpPr>
        <p:spPr>
          <a:xfrm>
            <a:off x="766927" y="1535932"/>
            <a:ext cx="7120745" cy="3865674"/>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kern="0" dirty="0">
                <a:solidFill>
                  <a:srgbClr val="000000"/>
                </a:solidFill>
                <a:latin typeface="Aptos" panose="020B0004020202020204" pitchFamily="34" charset="0"/>
                <a:ea typeface="Cambria" panose="02040503050406030204" pitchFamily="18" charset="0"/>
              </a:rPr>
              <a:t>Charneta C. Scott, Ph.D.</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Prevention and Early Intervention </a:t>
            </a:r>
            <a:r>
              <a:rPr lang="en-US" b="1" kern="0" dirty="0">
                <a:solidFill>
                  <a:srgbClr val="000000"/>
                </a:solidFill>
                <a:latin typeface="Aptos" panose="020B0004020202020204" pitchFamily="34" charset="0"/>
                <a:ea typeface="Cambria" panose="02040503050406030204" pitchFamily="18" charset="0"/>
                <a:cs typeface="Times New Roman" panose="02020603050405020304" pitchFamily="18" charset="0"/>
              </a:rPr>
              <a:t>Division</a:t>
            </a:r>
            <a:endParaRPr kumimoji="0" lang="en-US" sz="1800" b="1"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u="sng" kern="0" dirty="0">
                <a:solidFill>
                  <a:schemeClr val="accent1">
                    <a:lumMod val="50000"/>
                  </a:schemeClr>
                </a:solidFill>
                <a:latin typeface="Aptos" panose="020B0004020202020204" pitchFamily="34" charset="0"/>
                <a:ea typeface="Cambria" panose="02040503050406030204" pitchFamily="18" charset="0"/>
                <a:cs typeface="Times New Roman" panose="02020603050405020304" pitchFamily="18" charset="0"/>
                <a:hlinkClick r:id="rId3"/>
              </a:rPr>
              <a:t>charneta.scott@dc.gov</a:t>
            </a:r>
            <a:r>
              <a:rPr lang="en-US" u="sng" kern="0" dirty="0">
                <a:solidFill>
                  <a:schemeClr val="accent1">
                    <a:lumMod val="50000"/>
                  </a:schemeClr>
                </a:solidFill>
                <a:latin typeface="Aptos" panose="020B0004020202020204" pitchFamily="34" charset="0"/>
                <a:ea typeface="Cambria" panose="02040503050406030204" pitchFamily="18" charset="0"/>
                <a:cs typeface="Times New Roman" panose="02020603050405020304" pitchFamily="18" charset="0"/>
              </a:rPr>
              <a:t> </a:t>
            </a:r>
            <a:endParaRPr kumimoji="0" lang="en-US" sz="1800" b="0" i="0" u="sng" strike="noStrike" kern="0" cap="none" spc="0" normalizeH="0" baseline="0" noProof="0" dirty="0">
              <a:ln>
                <a:noFill/>
              </a:ln>
              <a:solidFill>
                <a:schemeClr val="accent1">
                  <a:lumMod val="50000"/>
                </a:schemeClr>
              </a:solidFill>
              <a:effectLst/>
              <a:uLnTx/>
              <a:uFillTx/>
              <a:latin typeface="Aptos" panose="020B0004020202020204" pitchFamily="34" charset="0"/>
              <a:ea typeface="Cambria" panose="02040503050406030204" pitchFamily="18" charset="0"/>
            </a:endParaRPr>
          </a:p>
          <a:p>
            <a:pPr marL="0" marR="0" lvl="0" indent="0" algn="l" defTabSz="914400" rtl="0" eaLnBrk="0" fontAlgn="base" latinLnBrk="0" hangingPunct="0">
              <a:lnSpc>
                <a:spcPct val="100000"/>
              </a:lnSpc>
              <a:spcBef>
                <a:spcPts val="0"/>
              </a:spcBef>
              <a:spcAft>
                <a:spcPts val="80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8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Tywana Reed</a:t>
            </a:r>
          </a:p>
          <a:p>
            <a:pPr marL="0" marR="0" lvl="0" indent="0" algn="l" defTabSz="914400" rtl="0" eaLnBrk="0" fontAlgn="base" latinLnBrk="0" hangingPunct="0">
              <a:lnSpc>
                <a:spcPct val="100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Fiscal Management Office</a:t>
            </a:r>
          </a:p>
          <a:p>
            <a:pPr marL="0" marR="0" lvl="0" indent="0" algn="l" defTabSz="914400" rtl="0" eaLnBrk="0" fontAlgn="base" latinLnBrk="0" hangingPunct="0">
              <a:lnSpc>
                <a:spcPct val="100000"/>
              </a:lnSpc>
              <a:spcBef>
                <a:spcPts val="0"/>
              </a:spcBef>
              <a:spcAft>
                <a:spcPts val="8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hlinkClick r:id="rId4"/>
              </a:rPr>
              <a:t>tywana.reed@dc.gov</a:t>
            </a:r>
            <a:endPar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800"/>
              </a:spcAft>
              <a:buClrTx/>
              <a:buSzTx/>
              <a:buFontTx/>
              <a:buNone/>
              <a:tabLst/>
              <a:defRPr/>
            </a:pPr>
            <a:br>
              <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br>
            <a:r>
              <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Renee Evans Jackman</a:t>
            </a:r>
          </a:p>
          <a:p>
            <a:pPr marL="0" marR="0" lvl="0" indent="0" algn="l" defTabSz="914400" rtl="0" eaLnBrk="0" fontAlgn="base" latinLnBrk="0" hangingPunct="0">
              <a:lnSpc>
                <a:spcPct val="100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Grants Management Office</a:t>
            </a:r>
            <a:endPar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8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hlinkClick r:id="rId5"/>
              </a:rPr>
              <a:t>renee.evans@dc.gov</a:t>
            </a:r>
            <a:r>
              <a:rPr kumimoji="0" lang="en-US" sz="1800" b="0" i="0" u="none" strike="noStrike" kern="0" cap="none" spc="0" normalizeH="0" baseline="0" noProof="0" dirty="0">
                <a:ln>
                  <a:noFill/>
                </a:ln>
                <a:solidFill>
                  <a:srgbClr val="000000"/>
                </a:solidFill>
                <a:effectLst/>
                <a:uLnTx/>
                <a:uFillTx/>
                <a:latin typeface="Aptos" panose="020B0004020202020204" pitchFamily="34" charset="0"/>
                <a:ea typeface="Cambria" panose="02040503050406030204" pitchFamily="18" charset="0"/>
                <a:cs typeface="Times New Roman" panose="02020603050405020304" pitchFamily="18" charset="0"/>
              </a:rPr>
              <a:t> </a:t>
            </a:r>
            <a:endParaRPr lang="en-US" dirty="0">
              <a:latin typeface="Aptos" panose="020B0004020202020204" pitchFamily="34" charset="0"/>
            </a:endParaRPr>
          </a:p>
        </p:txBody>
      </p:sp>
    </p:spTree>
    <p:extLst>
      <p:ext uri="{BB962C8B-B14F-4D97-AF65-F5344CB8AC3E}">
        <p14:creationId xmlns:p14="http://schemas.microsoft.com/office/powerpoint/2010/main" val="2427923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95300" y="-212942"/>
            <a:ext cx="8229600" cy="1143000"/>
          </a:xfrm>
        </p:spPr>
        <p:txBody>
          <a:bodyPr/>
          <a:lstStyle/>
          <a:p>
            <a:pPr>
              <a:defRPr/>
            </a:pPr>
            <a:r>
              <a:rPr lang="en-US" sz="2400" b="1" dirty="0">
                <a:solidFill>
                  <a:schemeClr val="tx1"/>
                </a:solidFill>
                <a:ea typeface="+mn-ea"/>
                <a:cs typeface="+mn-cs"/>
              </a:rPr>
              <a:t>Questions</a:t>
            </a:r>
            <a:endParaRPr lang="en-US" sz="2400" dirty="0"/>
          </a:p>
        </p:txBody>
      </p:sp>
      <p:sp>
        <p:nvSpPr>
          <p:cNvPr id="53252" name="Line 4"/>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55</a:t>
            </a:fld>
            <a:endParaRPr lang="en-US" dirty="0">
              <a:solidFill>
                <a:srgbClr val="FFFFFF"/>
              </a:solidFill>
            </a:endParaRPr>
          </a:p>
        </p:txBody>
      </p:sp>
      <p:pic>
        <p:nvPicPr>
          <p:cNvPr id="3" name="Content Placeholder 2"/>
          <p:cNvPicPr>
            <a:picLocks noGrp="1" noChangeAspect="1"/>
          </p:cNvPicPr>
          <p:nvPr>
            <p:ph idx="1"/>
          </p:nvPr>
        </p:nvPicPr>
        <p:blipFill>
          <a:blip r:embed="rId3"/>
          <a:stretch>
            <a:fillRect/>
          </a:stretch>
        </p:blipFill>
        <p:spPr>
          <a:xfrm>
            <a:off x="2366962" y="930058"/>
            <a:ext cx="4486275" cy="4486275"/>
          </a:xfrm>
          <a:prstGeom prst="rect">
            <a:avLst/>
          </a:prstGeom>
        </p:spPr>
      </p:pic>
    </p:spTree>
    <p:extLst>
      <p:ext uri="{BB962C8B-B14F-4D97-AF65-F5344CB8AC3E}">
        <p14:creationId xmlns:p14="http://schemas.microsoft.com/office/powerpoint/2010/main" val="78276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4095B-45EB-1BF7-FCAB-A36991607BBA}"/>
            </a:ext>
          </a:extLst>
        </p:cNvPr>
        <p:cNvGrpSpPr/>
        <p:nvPr/>
      </p:nvGrpSpPr>
      <p:grpSpPr>
        <a:xfrm>
          <a:off x="0" y="0"/>
          <a:ext cx="0" cy="0"/>
          <a:chOff x="0" y="0"/>
          <a:chExt cx="0" cy="0"/>
        </a:xfrm>
      </p:grpSpPr>
      <p:sp>
        <p:nvSpPr>
          <p:cNvPr id="3074" name="Title 1">
            <a:extLst>
              <a:ext uri="{FF2B5EF4-FFF2-40B4-BE49-F238E27FC236}">
                <a16:creationId xmlns:a16="http://schemas.microsoft.com/office/drawing/2014/main" id="{FA46FDF7-040A-257C-0F6C-8347F635B5A7}"/>
              </a:ext>
            </a:extLst>
          </p:cNvPr>
          <p:cNvSpPr>
            <a:spLocks noGrp="1"/>
          </p:cNvSpPr>
          <p:nvPr>
            <p:ph type="title"/>
          </p:nvPr>
        </p:nvSpPr>
        <p:spPr>
          <a:xfrm>
            <a:off x="285806" y="56775"/>
            <a:ext cx="8382000" cy="1143000"/>
          </a:xfrm>
        </p:spPr>
        <p:txBody>
          <a:bodyPr/>
          <a:lstStyle/>
          <a:p>
            <a:r>
              <a:rPr lang="en-US" altLang="en-US" sz="2400" b="1" dirty="0">
                <a:solidFill>
                  <a:schemeClr val="tx1"/>
                </a:solidFill>
                <a:latin typeface="Aptos" panose="020B0004020202020204" pitchFamily="34" charset="0"/>
                <a:ea typeface="Cambria" panose="02040503050406030204" pitchFamily="18" charset="0"/>
                <a:cs typeface="Calibri" panose="020F0502020204030204" pitchFamily="34" charset="0"/>
              </a:rPr>
              <a:t>Overview (pgs. 12-13) </a:t>
            </a:r>
          </a:p>
        </p:txBody>
      </p:sp>
      <p:sp>
        <p:nvSpPr>
          <p:cNvPr id="2" name="Slide Number Placeholder 1">
            <a:extLst>
              <a:ext uri="{FF2B5EF4-FFF2-40B4-BE49-F238E27FC236}">
                <a16:creationId xmlns:a16="http://schemas.microsoft.com/office/drawing/2014/main" id="{92D269FC-119B-D7D0-58C9-65D5D959419D}"/>
              </a:ext>
            </a:extLst>
          </p:cNvPr>
          <p:cNvSpPr>
            <a:spLocks noGrp="1"/>
          </p:cNvSpPr>
          <p:nvPr>
            <p:ph type="sldNum" sz="quarter" idx="12"/>
          </p:nvPr>
        </p:nvSpPr>
        <p:spPr>
          <a:xfrm>
            <a:off x="7929028" y="6517619"/>
            <a:ext cx="1019083" cy="411215"/>
          </a:xfrm>
        </p:spPr>
        <p:txBody>
          <a:bodyPr/>
          <a:lstStyle/>
          <a:p>
            <a:pPr>
              <a:defRPr/>
            </a:pPr>
            <a:r>
              <a:rPr lang="en-US" dirty="0"/>
              <a:t>5</a:t>
            </a:r>
          </a:p>
        </p:txBody>
      </p:sp>
      <p:sp>
        <p:nvSpPr>
          <p:cNvPr id="6" name="Line 4">
            <a:extLst>
              <a:ext uri="{FF2B5EF4-FFF2-40B4-BE49-F238E27FC236}">
                <a16:creationId xmlns:a16="http://schemas.microsoft.com/office/drawing/2014/main" id="{CE833B22-0CCC-D44F-7A5D-A3CC26AECCF4}"/>
              </a:ext>
            </a:extLst>
          </p:cNvPr>
          <p:cNvSpPr>
            <a:spLocks noChangeShapeType="1"/>
          </p:cNvSpPr>
          <p:nvPr/>
        </p:nvSpPr>
        <p:spPr bwMode="auto">
          <a:xfrm flipH="1" flipV="1">
            <a:off x="568162" y="873604"/>
            <a:ext cx="7817287" cy="32963"/>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 name="TextBox 3">
            <a:extLst>
              <a:ext uri="{FF2B5EF4-FFF2-40B4-BE49-F238E27FC236}">
                <a16:creationId xmlns:a16="http://schemas.microsoft.com/office/drawing/2014/main" id="{97B52CA4-2C2A-CB41-9B90-312F2AD78A67}"/>
              </a:ext>
            </a:extLst>
          </p:cNvPr>
          <p:cNvSpPr txBox="1"/>
          <p:nvPr/>
        </p:nvSpPr>
        <p:spPr>
          <a:xfrm>
            <a:off x="568163" y="889843"/>
            <a:ext cx="7817286" cy="2862322"/>
          </a:xfrm>
          <a:prstGeom prst="rect">
            <a:avLst/>
          </a:prstGeom>
          <a:noFill/>
        </p:spPr>
        <p:txBody>
          <a:bodyPr wrap="square">
            <a:spAutoFit/>
          </a:bodyPr>
          <a:lstStyle/>
          <a:p>
            <a:r>
              <a:rPr lang="en-US" dirty="0">
                <a:latin typeface="Aptos" panose="020B0004020202020204" pitchFamily="34" charset="0"/>
              </a:rPr>
              <a:t>The schools that will receive telehealth services are those that do not have a current DBH-funded clinician placement and are eligible to participate in a pilot program for the implementation of school behavioral health </a:t>
            </a:r>
            <a:r>
              <a:rPr lang="en-US" dirty="0">
                <a:solidFill>
                  <a:srgbClr val="FF0000"/>
                </a:solidFill>
                <a:latin typeface="Aptos" panose="020B0004020202020204" pitchFamily="34" charset="0"/>
              </a:rPr>
              <a:t>telehealth</a:t>
            </a:r>
            <a:r>
              <a:rPr lang="en-US" dirty="0">
                <a:latin typeface="Aptos" panose="020B0004020202020204" pitchFamily="34" charset="0"/>
              </a:rPr>
              <a:t> services for high school, adult learners, or on-line school students attending DCPS or DCPCS schools. Telehealth services must be provided virtually in the home or community through a HIPPA-compliant smart device. The licensed clinician positions for the school behavioral health telehealth services are to supplement and not supplant existing school behavioral health services. The clinical services provided by the licensed telehealth clinicians cannot be used to fulfill the requirements in a student’s IEP nor 504 Plan. </a:t>
            </a:r>
          </a:p>
        </p:txBody>
      </p:sp>
    </p:spTree>
    <p:extLst>
      <p:ext uri="{BB962C8B-B14F-4D97-AF65-F5344CB8AC3E}">
        <p14:creationId xmlns:p14="http://schemas.microsoft.com/office/powerpoint/2010/main" val="41675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95300" y="-200416"/>
            <a:ext cx="8229600" cy="1143000"/>
          </a:xfrm>
        </p:spPr>
        <p:txBody>
          <a:bodyPr/>
          <a:lstStyle/>
          <a:p>
            <a:r>
              <a:rPr lang="en-US" altLang="en-US" sz="2400" b="1" dirty="0">
                <a:latin typeface="Aptos" panose="020B0004020202020204" pitchFamily="34" charset="0"/>
              </a:rPr>
              <a:t>Purpose (pg. 15)</a:t>
            </a:r>
            <a:endParaRPr lang="en-US" altLang="en-US" sz="2400" dirty="0">
              <a:latin typeface="Aptos" panose="020B0004020202020204" pitchFamily="34" charset="0"/>
            </a:endParaRPr>
          </a:p>
        </p:txBody>
      </p:sp>
      <p:sp>
        <p:nvSpPr>
          <p:cNvPr id="29700" name="Line 4"/>
          <p:cNvSpPr>
            <a:spLocks noChangeShapeType="1"/>
          </p:cNvSpPr>
          <p:nvPr/>
        </p:nvSpPr>
        <p:spPr bwMode="auto">
          <a:xfrm flipH="1">
            <a:off x="1066800" y="713984"/>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solidFill>
                  <a:srgbClr val="FFFFFF"/>
                </a:solidFill>
              </a:rPr>
              <a:pPr>
                <a:defRPr/>
              </a:pPr>
              <a:t>7</a:t>
            </a:fld>
            <a:endParaRPr lang="en-US" dirty="0">
              <a:solidFill>
                <a:srgbClr val="FFFFFF"/>
              </a:solidFill>
            </a:endParaRPr>
          </a:p>
        </p:txBody>
      </p:sp>
      <p:sp>
        <p:nvSpPr>
          <p:cNvPr id="5" name="TextBox 4">
            <a:extLst>
              <a:ext uri="{FF2B5EF4-FFF2-40B4-BE49-F238E27FC236}">
                <a16:creationId xmlns:a16="http://schemas.microsoft.com/office/drawing/2014/main" id="{E24F2ACD-65D9-ADF1-27EC-68BF59052DA8}"/>
              </a:ext>
            </a:extLst>
          </p:cNvPr>
          <p:cNvSpPr txBox="1"/>
          <p:nvPr/>
        </p:nvSpPr>
        <p:spPr>
          <a:xfrm>
            <a:off x="1066800" y="877955"/>
            <a:ext cx="7086600" cy="2585323"/>
          </a:xfrm>
          <a:prstGeom prst="rect">
            <a:avLst/>
          </a:prstGeom>
          <a:noFill/>
        </p:spPr>
        <p:txBody>
          <a:bodyPr wrap="square">
            <a:spAutoFit/>
          </a:bodyPr>
          <a:lstStyle/>
          <a:p>
            <a:r>
              <a:rPr lang="en-US" dirty="0">
                <a:latin typeface="Aptos" panose="020B0004020202020204" pitchFamily="34" charset="0"/>
              </a:rPr>
              <a:t>DBH will allocate funding to implement efficient and effective school behavioral health telehealth services and support the integration of telehealth services and the Grantee's team into the school community.   The Grantee is expected to establish linkages to community resources based on student and family needs. The Grantee shall be responsible for the implementation of school behavioral health telehealth services for high school, adult learners, and on-line school students who attend DCPS or DCPCS and do not have a current DBH-funded clinician placement. </a:t>
            </a:r>
          </a:p>
        </p:txBody>
      </p:sp>
    </p:spTree>
    <p:extLst>
      <p:ext uri="{BB962C8B-B14F-4D97-AF65-F5344CB8AC3E}">
        <p14:creationId xmlns:p14="http://schemas.microsoft.com/office/powerpoint/2010/main" val="393858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6240" y="129958"/>
            <a:ext cx="8229600" cy="1143000"/>
          </a:xfrm>
        </p:spPr>
        <p:txBody>
          <a:bodyPr/>
          <a:lstStyle/>
          <a:p>
            <a:pPr eaLnBrk="1" hangingPunct="1"/>
            <a:br>
              <a:rPr lang="en-US" altLang="en-US" sz="2400" b="1" dirty="0">
                <a:latin typeface="Aptos" panose="020B0004020202020204" pitchFamily="34" charset="0"/>
              </a:rPr>
            </a:br>
            <a:r>
              <a:rPr lang="en-US" altLang="en-US" sz="2400" b="1" dirty="0">
                <a:latin typeface="Aptos" panose="020B0004020202020204" pitchFamily="34" charset="0"/>
              </a:rPr>
              <a:t>Source of Grant Funding &amp; Award Funding Available (pg.13)</a:t>
            </a:r>
            <a:endParaRPr lang="en-US" altLang="en-US" sz="2400" dirty="0">
              <a:latin typeface="Aptos" panose="020B0004020202020204" pitchFamily="34" charset="0"/>
            </a:endParaRPr>
          </a:p>
        </p:txBody>
      </p:sp>
      <p:sp>
        <p:nvSpPr>
          <p:cNvPr id="6148" name="Line 4"/>
          <p:cNvSpPr>
            <a:spLocks noChangeShapeType="1"/>
          </p:cNvSpPr>
          <p:nvPr/>
        </p:nvSpPr>
        <p:spPr bwMode="auto">
          <a:xfrm flipH="1">
            <a:off x="1028700" y="12729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p:cNvSpPr>
            <a:spLocks noGrp="1"/>
          </p:cNvSpPr>
          <p:nvPr>
            <p:ph type="sldNum" sz="quarter" idx="12"/>
          </p:nvPr>
        </p:nvSpPr>
        <p:spPr/>
        <p:txBody>
          <a:bodyPr/>
          <a:lstStyle/>
          <a:p>
            <a:pPr>
              <a:defRPr/>
            </a:pPr>
            <a:fld id="{4537384E-86E4-45D8-B313-D6638C7ED0DF}" type="slidenum">
              <a:rPr lang="en-US" smtClean="0"/>
              <a:pPr>
                <a:defRPr/>
              </a:pPr>
              <a:t>8</a:t>
            </a:fld>
            <a:endParaRPr lang="en-US" dirty="0"/>
          </a:p>
        </p:txBody>
      </p:sp>
      <p:sp>
        <p:nvSpPr>
          <p:cNvPr id="3" name="TextBox 2">
            <a:extLst>
              <a:ext uri="{FF2B5EF4-FFF2-40B4-BE49-F238E27FC236}">
                <a16:creationId xmlns:a16="http://schemas.microsoft.com/office/drawing/2014/main" id="{5F6E8544-B7E7-13ED-D80D-481A22B3DE4F}"/>
              </a:ext>
            </a:extLst>
          </p:cNvPr>
          <p:cNvSpPr txBox="1"/>
          <p:nvPr/>
        </p:nvSpPr>
        <p:spPr>
          <a:xfrm>
            <a:off x="967740" y="1410118"/>
            <a:ext cx="7086600" cy="923330"/>
          </a:xfrm>
          <a:prstGeom prst="rect">
            <a:avLst/>
          </a:prstGeom>
          <a:noFill/>
        </p:spPr>
        <p:txBody>
          <a:bodyPr wrap="square">
            <a:spAutoFit/>
          </a:bodyPr>
          <a:lstStyle/>
          <a:p>
            <a:endParaRPr lang="en-US" dirty="0">
              <a:latin typeface="Aptos" panose="020B0004020202020204" pitchFamily="34" charset="0"/>
            </a:endParaRPr>
          </a:p>
          <a:p>
            <a:endParaRPr lang="en-US" dirty="0">
              <a:latin typeface="Aptos" panose="020B0004020202020204" pitchFamily="34" charset="0"/>
            </a:endParaRPr>
          </a:p>
          <a:p>
            <a:endParaRPr lang="en-US" dirty="0">
              <a:latin typeface="Aptos" panose="020B0004020202020204" pitchFamily="34" charset="0"/>
            </a:endParaRPr>
          </a:p>
        </p:txBody>
      </p:sp>
      <p:sp>
        <p:nvSpPr>
          <p:cNvPr id="4" name="TextBox 3">
            <a:extLst>
              <a:ext uri="{FF2B5EF4-FFF2-40B4-BE49-F238E27FC236}">
                <a16:creationId xmlns:a16="http://schemas.microsoft.com/office/drawing/2014/main" id="{859BB53C-1EE6-42E7-65A2-CCB8143BF72C}"/>
              </a:ext>
            </a:extLst>
          </p:cNvPr>
          <p:cNvSpPr txBox="1"/>
          <p:nvPr/>
        </p:nvSpPr>
        <p:spPr>
          <a:xfrm>
            <a:off x="1155940" y="2396662"/>
            <a:ext cx="6719977" cy="1605568"/>
          </a:xfrm>
          <a:prstGeom prst="rect">
            <a:avLst/>
          </a:prstGeom>
          <a:noFill/>
        </p:spPr>
        <p:txBody>
          <a:bodyPr wrap="square">
            <a:spAutoFit/>
          </a:bodyPr>
          <a:lstStyle/>
          <a:p>
            <a:pPr marL="285750" marR="0" indent="-285750">
              <a:spcBef>
                <a:spcPts val="200"/>
              </a:spcBef>
              <a:buFont typeface="Wingdings" panose="05000000000000000000" pitchFamily="2" charset="2"/>
              <a:buChar char="q"/>
            </a:pPr>
            <a:r>
              <a:rPr lang="en-US" sz="1800"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Source of Grant Funding</a:t>
            </a:r>
            <a:endParaRPr lang="en-US" sz="18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p>
            <a:pPr marL="0" marR="0">
              <a:spcAft>
                <a:spcPts val="800"/>
              </a:spcAft>
              <a:buNone/>
            </a:pPr>
            <a:r>
              <a:rPr lang="en-US" sz="1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Funding for competition is made available from District of Columbia Local Appropriated Funds.</a:t>
            </a:r>
            <a:endParaRPr lang="en-US" sz="18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a:p>
            <a:pPr marL="285750" marR="0" indent="-285750">
              <a:spcBef>
                <a:spcPts val="200"/>
              </a:spcBef>
              <a:buFont typeface="Wingdings" panose="05000000000000000000" pitchFamily="2" charset="2"/>
              <a:buChar char="q"/>
            </a:pPr>
            <a:r>
              <a:rPr lang="en-US" sz="1800"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Award Funding Available</a:t>
            </a:r>
            <a:endParaRPr lang="en-US" sz="18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endParaRPr>
          </a:p>
          <a:p>
            <a:pPr marL="0" marR="0">
              <a:spcAft>
                <a:spcPts val="800"/>
              </a:spcAft>
              <a:buNone/>
            </a:pPr>
            <a:r>
              <a:rPr lang="en-US" sz="1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This RFA will make available $325,000 for one (1) award.</a:t>
            </a:r>
            <a:endParaRPr lang="en-US" sz="18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982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76A27-44FB-7FAE-0932-521F712CFA28}"/>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429600CF-2FF4-F751-B470-AB501BA81199}"/>
              </a:ext>
            </a:extLst>
          </p:cNvPr>
          <p:cNvSpPr>
            <a:spLocks noGrp="1" noChangeArrowheads="1"/>
          </p:cNvSpPr>
          <p:nvPr>
            <p:ph type="title"/>
          </p:nvPr>
        </p:nvSpPr>
        <p:spPr>
          <a:xfrm>
            <a:off x="457200" y="-212942"/>
            <a:ext cx="8229600" cy="1143000"/>
          </a:xfrm>
        </p:spPr>
        <p:txBody>
          <a:bodyPr/>
          <a:lstStyle/>
          <a:p>
            <a:pPr eaLnBrk="1" hangingPunct="1"/>
            <a:r>
              <a:rPr lang="en-US" altLang="en-US" sz="2000" b="1" dirty="0">
                <a:latin typeface="Aptos" panose="020B0004020202020204" pitchFamily="34" charset="0"/>
              </a:rPr>
              <a:t>Eligibility and Experience Performance Criteria (pgs. 13-14)</a:t>
            </a:r>
            <a:endParaRPr lang="en-US" altLang="en-US" sz="2000" dirty="0">
              <a:latin typeface="Aptos" panose="020B0004020202020204" pitchFamily="34" charset="0"/>
            </a:endParaRPr>
          </a:p>
        </p:txBody>
      </p:sp>
      <p:sp>
        <p:nvSpPr>
          <p:cNvPr id="6148" name="Line 4">
            <a:extLst>
              <a:ext uri="{FF2B5EF4-FFF2-40B4-BE49-F238E27FC236}">
                <a16:creationId xmlns:a16="http://schemas.microsoft.com/office/drawing/2014/main" id="{581EFDBA-C7C6-7095-1E51-D3F3AC33BB2F}"/>
              </a:ext>
            </a:extLst>
          </p:cNvPr>
          <p:cNvSpPr>
            <a:spLocks noChangeShapeType="1"/>
          </p:cNvSpPr>
          <p:nvPr/>
        </p:nvSpPr>
        <p:spPr bwMode="auto">
          <a:xfrm flipH="1">
            <a:off x="1066800" y="701458"/>
            <a:ext cx="7086600" cy="0"/>
          </a:xfrm>
          <a:prstGeom prst="line">
            <a:avLst/>
          </a:prstGeom>
          <a:noFill/>
          <a:ln w="635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lide Number Placeholder 5">
            <a:extLst>
              <a:ext uri="{FF2B5EF4-FFF2-40B4-BE49-F238E27FC236}">
                <a16:creationId xmlns:a16="http://schemas.microsoft.com/office/drawing/2014/main" id="{FF1E1D21-AB38-1568-94F1-F3E39B8B7DFF}"/>
              </a:ext>
            </a:extLst>
          </p:cNvPr>
          <p:cNvSpPr>
            <a:spLocks noGrp="1"/>
          </p:cNvSpPr>
          <p:nvPr>
            <p:ph type="sldNum" sz="quarter" idx="12"/>
          </p:nvPr>
        </p:nvSpPr>
        <p:spPr/>
        <p:txBody>
          <a:bodyPr/>
          <a:lstStyle/>
          <a:p>
            <a:pPr>
              <a:defRPr/>
            </a:pPr>
            <a:fld id="{4537384E-86E4-45D8-B313-D6638C7ED0DF}" type="slidenum">
              <a:rPr lang="en-US" smtClean="0"/>
              <a:pPr>
                <a:defRPr/>
              </a:pPr>
              <a:t>9</a:t>
            </a:fld>
            <a:endParaRPr lang="en-US" dirty="0"/>
          </a:p>
        </p:txBody>
      </p:sp>
      <p:sp>
        <p:nvSpPr>
          <p:cNvPr id="3" name="TextBox 2">
            <a:extLst>
              <a:ext uri="{FF2B5EF4-FFF2-40B4-BE49-F238E27FC236}">
                <a16:creationId xmlns:a16="http://schemas.microsoft.com/office/drawing/2014/main" id="{B2F410C0-D98F-699F-1088-89D2247A4DAF}"/>
              </a:ext>
            </a:extLst>
          </p:cNvPr>
          <p:cNvSpPr txBox="1"/>
          <p:nvPr/>
        </p:nvSpPr>
        <p:spPr>
          <a:xfrm>
            <a:off x="1066800" y="1157963"/>
            <a:ext cx="7086600" cy="4431983"/>
          </a:xfrm>
          <a:prstGeom prst="rect">
            <a:avLst/>
          </a:prstGeom>
          <a:noFill/>
        </p:spPr>
        <p:txBody>
          <a:bodyPr wrap="square">
            <a:spAutoFit/>
          </a:bodyPr>
          <a:lstStyle/>
          <a:p>
            <a:r>
              <a:rPr lang="en-US" dirty="0">
                <a:latin typeface="Aptos" panose="020B0004020202020204" pitchFamily="34" charset="0"/>
              </a:rPr>
              <a:t>Eligible and experience entities who who can apply for grant funds under this RFA include:</a:t>
            </a:r>
          </a:p>
          <a:p>
            <a:endParaRPr lang="en-US" dirty="0">
              <a:latin typeface="Aptos" panose="020B0004020202020204" pitchFamily="34" charset="0"/>
            </a:endParaRPr>
          </a:p>
          <a:p>
            <a:pPr marL="342900" lvl="0" indent="-342900">
              <a:buFont typeface="+mj-lt"/>
              <a:buAutoNum type="arabicPeriod"/>
            </a:pPr>
            <a:r>
              <a:rPr lang="en-US" sz="1400" dirty="0">
                <a:latin typeface="Aptos" panose="020B0004020202020204" pitchFamily="34" charset="0"/>
              </a:rPr>
              <a:t>An organization that is a 501(c)(3) non-profit status, not for-profit or for-profit status.</a:t>
            </a:r>
          </a:p>
          <a:p>
            <a:pPr marL="342900" lvl="0" indent="-342900">
              <a:buFont typeface="+mj-lt"/>
              <a:buAutoNum type="arabicPeriod"/>
            </a:pPr>
            <a:r>
              <a:rPr lang="en-US" sz="1400" dirty="0">
                <a:latin typeface="Aptos" panose="020B0004020202020204" pitchFamily="34" charset="0"/>
              </a:rPr>
              <a:t>Have at least five years of demonstrated experience (as of the due date of the application) providing school behavioral health telehealth services with students who live and attend schools in an urban setting.</a:t>
            </a:r>
          </a:p>
          <a:p>
            <a:pPr marL="342900" lvl="0" indent="-342900">
              <a:buFont typeface="+mj-lt"/>
              <a:buAutoNum type="arabicPeriod"/>
            </a:pPr>
            <a:r>
              <a:rPr lang="en-US" sz="1400" dirty="0">
                <a:latin typeface="Aptos" panose="020B0004020202020204" pitchFamily="34" charset="0"/>
              </a:rPr>
              <a:t>Have at least five years of demonstrated infrastructure to execute school behavior health telehealth services with students in the home and community.</a:t>
            </a:r>
          </a:p>
          <a:p>
            <a:pPr marL="342900" lvl="0" indent="-342900">
              <a:buFont typeface="+mj-lt"/>
              <a:buAutoNum type="arabicPeriod"/>
            </a:pPr>
            <a:r>
              <a:rPr lang="en-US" sz="1400" dirty="0">
                <a:latin typeface="Aptos" panose="020B0004020202020204" pitchFamily="34" charset="0"/>
              </a:rPr>
              <a:t>Be contracted with all Medicaid Managed Care Organizations or demonstrate the capacity to become contracted up to 90 days after the award.</a:t>
            </a:r>
          </a:p>
          <a:p>
            <a:pPr marL="342900" lvl="0" indent="-342900">
              <a:buFont typeface="+mj-lt"/>
              <a:buAutoNum type="arabicPeriod"/>
            </a:pPr>
            <a:r>
              <a:rPr lang="en-US" sz="1400" dirty="0">
                <a:latin typeface="Aptos" panose="020B0004020202020204" pitchFamily="34" charset="0"/>
              </a:rPr>
              <a:t>Have demonstrated experience contracting with private insurance plans. </a:t>
            </a:r>
          </a:p>
          <a:p>
            <a:pPr marL="342900" lvl="0" indent="-342900">
              <a:buFont typeface="+mj-lt"/>
              <a:buAutoNum type="arabicPeriod"/>
            </a:pPr>
            <a:r>
              <a:rPr lang="en-US" sz="1400" dirty="0">
                <a:latin typeface="Aptos" panose="020B0004020202020204" pitchFamily="34" charset="0"/>
              </a:rPr>
              <a:t>Be enrolled as a Medicaid provider and a participating provider with the Department of Health Care Finance (DHCF) within 90 days of the award.</a:t>
            </a:r>
          </a:p>
          <a:p>
            <a:pPr marL="342900" lvl="0" indent="-342900">
              <a:buFont typeface="+mj-lt"/>
              <a:buAutoNum type="arabicPeriod"/>
            </a:pPr>
            <a:r>
              <a:rPr lang="en-US" sz="1400" dirty="0">
                <a:latin typeface="Aptos" panose="020B0004020202020204" pitchFamily="34" charset="0"/>
              </a:rPr>
              <a:t>Have an active organizational National Provider Identifier (NPI) number through National Plan &amp; Provider Enumeration System within 90 days of the award. All treating clinicians must also have NPI numbers.</a:t>
            </a:r>
          </a:p>
          <a:p>
            <a:pPr marL="342900" lvl="0" indent="-342900">
              <a:buFont typeface="+mj-lt"/>
              <a:buAutoNum type="arabicPeriod"/>
            </a:pPr>
            <a:r>
              <a:rPr lang="en-US" sz="1400" dirty="0">
                <a:latin typeface="Aptos" panose="020B0004020202020204" pitchFamily="34" charset="0"/>
              </a:rPr>
              <a:t>Funds cannot be used to supplant existing behavioral health services.</a:t>
            </a:r>
          </a:p>
          <a:p>
            <a:endParaRPr lang="en-US" dirty="0">
              <a:latin typeface="Aptos" panose="020B0004020202020204" pitchFamily="34" charset="0"/>
            </a:endParaRPr>
          </a:p>
        </p:txBody>
      </p:sp>
    </p:spTree>
    <p:extLst>
      <p:ext uri="{BB962C8B-B14F-4D97-AF65-F5344CB8AC3E}">
        <p14:creationId xmlns:p14="http://schemas.microsoft.com/office/powerpoint/2010/main" val="386446500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9202C8C0B4AE40B23DE4CC772F378A" ma:contentTypeVersion="6" ma:contentTypeDescription="Create a new document." ma:contentTypeScope="" ma:versionID="4a4e9a560d05b14e786f970c6470782e">
  <xsd:schema xmlns:xsd="http://www.w3.org/2001/XMLSchema" xmlns:xs="http://www.w3.org/2001/XMLSchema" xmlns:p="http://schemas.microsoft.com/office/2006/metadata/properties" targetNamespace="http://schemas.microsoft.com/office/2006/metadata/properties" ma:root="true" ma:fieldsID="58ae8fd8fe0c7ad4f5da78825aa6dd5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8FF703-AC62-4DA7-9E8C-1E3A9EAA5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09A3EDA-7512-4A6E-AC07-CB27E8441245}">
  <ds:schemaRefs>
    <ds:schemaRef ds:uri="http://schemas.microsoft.com/sharepoint/v3/contenttype/forms"/>
  </ds:schemaRefs>
</ds:datastoreItem>
</file>

<file path=customXml/itemProps3.xml><?xml version="1.0" encoding="utf-8"?>
<ds:datastoreItem xmlns:ds="http://schemas.openxmlformats.org/officeDocument/2006/customXml" ds:itemID="{E70DF079-BE9E-42BD-9D36-2EF28F6D9472}">
  <ds:schemaRef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21360</TotalTime>
  <Words>5655</Words>
  <Application>Microsoft Office PowerPoint</Application>
  <PresentationFormat>Letter Paper (8.5x11 in)</PresentationFormat>
  <Paragraphs>498</Paragraphs>
  <Slides>55</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Aptos</vt:lpstr>
      <vt:lpstr>Arial</vt:lpstr>
      <vt:lpstr>Calibri</vt:lpstr>
      <vt:lpstr>Cambria</vt:lpstr>
      <vt:lpstr>Century Gothic</vt:lpstr>
      <vt:lpstr>Courier New</vt:lpstr>
      <vt:lpstr>Symbol</vt:lpstr>
      <vt:lpstr>Tw Cen MT</vt:lpstr>
      <vt:lpstr>Walbaum Display</vt:lpstr>
      <vt:lpstr>Wingdings</vt:lpstr>
      <vt:lpstr>Default Design</vt:lpstr>
      <vt:lpstr>District of Columbia  Department of Behavioral Health (DBH)  Pre-Application Conference</vt:lpstr>
      <vt:lpstr>District of Columbia  Department of Behavioral Health (DBH)  Pre-Application Conference</vt:lpstr>
      <vt:lpstr>Today’s Agenda</vt:lpstr>
      <vt:lpstr>PowerPoint Presentation</vt:lpstr>
      <vt:lpstr>Overview (pgs. 12-13) </vt:lpstr>
      <vt:lpstr>Overview (pgs. 12-13) </vt:lpstr>
      <vt:lpstr>Purpose (pg. 15)</vt:lpstr>
      <vt:lpstr> Source of Grant Funding &amp; Award Funding Available (pg.13)</vt:lpstr>
      <vt:lpstr>Eligibility and Experience Performance Criteria (pgs. 13-14)</vt:lpstr>
      <vt:lpstr>Eligibility and Experience Performance Criteria continued (pg. 14)</vt:lpstr>
      <vt:lpstr> Target Population (pg. 15)</vt:lpstr>
      <vt:lpstr> Location  of Services (pg. 15)</vt:lpstr>
      <vt:lpstr>Scope of Services (pgs. 15-16)</vt:lpstr>
      <vt:lpstr>Scope of Services continu’d (pg. 16)</vt:lpstr>
      <vt:lpstr>Scope of Work (Pgs. 16-17)</vt:lpstr>
      <vt:lpstr>Scope of Work (Cont’d) (pg. 17)</vt:lpstr>
      <vt:lpstr>Scope of Work (Cont’d) (Pg. 17)</vt:lpstr>
      <vt:lpstr>Project Narrative (pgs. 17-18)</vt:lpstr>
      <vt:lpstr>Project Narrative (pgs. 17-18)</vt:lpstr>
      <vt:lpstr>Project Narrative (pg. 18)</vt:lpstr>
      <vt:lpstr>Evaluation Criteria (pg. 24)</vt:lpstr>
      <vt:lpstr>Evaluation Criteria Cont’d (pg. 24)</vt:lpstr>
      <vt:lpstr>Evaluation Criteria Cont’d (pgs. 24-25)</vt:lpstr>
      <vt:lpstr>Application Scoring (pgs. 25-26)</vt:lpstr>
      <vt:lpstr>Successful Packaging</vt:lpstr>
      <vt:lpstr>Proposal Format and Content</vt:lpstr>
      <vt:lpstr>Work Plan (Attachment D)</vt:lpstr>
      <vt:lpstr>Staffing Plan (Attachment E)</vt:lpstr>
      <vt:lpstr>Project Budget and Justification (Attachment F)</vt:lpstr>
      <vt:lpstr>Project Budget and Justification (pg. 20) </vt:lpstr>
      <vt:lpstr>Fiscal Helpful Hints </vt:lpstr>
      <vt:lpstr>Advance Payment Form (Attachment G)</vt:lpstr>
      <vt:lpstr>Advance Payment</vt:lpstr>
      <vt:lpstr>Letters of Agreement</vt:lpstr>
      <vt:lpstr>Business License</vt:lpstr>
      <vt:lpstr>Clean Hands Certification</vt:lpstr>
      <vt:lpstr>IRS 990 FORM (Non-Profits Only)</vt:lpstr>
      <vt:lpstr>IRS Tax –Exempt Determination Letter &amp; 501 (c)(3) Letter    (Non-Profits Only)</vt:lpstr>
      <vt:lpstr>Religious Organizations</vt:lpstr>
      <vt:lpstr>IRS W-9 Tax </vt:lpstr>
      <vt:lpstr>Audited Financial Statements</vt:lpstr>
      <vt:lpstr>Separation of Duties Policy</vt:lpstr>
      <vt:lpstr>Board of Directors</vt:lpstr>
      <vt:lpstr>System for Award Management (SAM) Registration  (Unique Entity ID)</vt:lpstr>
      <vt:lpstr>Partner Documents</vt:lpstr>
      <vt:lpstr>Commercial, General Liability, Professional Liability, Comprehensive Automobile and Worker’s Compensation</vt:lpstr>
      <vt:lpstr>Fillable Attachments 2-8</vt:lpstr>
      <vt:lpstr>              </vt:lpstr>
      <vt:lpstr>Application Submission and Deadline</vt:lpstr>
      <vt:lpstr>Review and Scoring</vt:lpstr>
      <vt:lpstr>Remember!</vt:lpstr>
      <vt:lpstr>Remember!</vt:lpstr>
      <vt:lpstr>Upcoming Key Dates</vt:lpstr>
      <vt:lpstr>Program 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Behavioral Health  Team Meeting February 10, 2016</dc:title>
  <dc:creator>Tanya Royster</dc:creator>
  <cp:lastModifiedBy>Baker, Shelley (DBH)</cp:lastModifiedBy>
  <cp:revision>796</cp:revision>
  <cp:lastPrinted>2025-12-10T01:05:29Z</cp:lastPrinted>
  <dcterms:created xsi:type="dcterms:W3CDTF">2016-02-07T12:30:41Z</dcterms:created>
  <dcterms:modified xsi:type="dcterms:W3CDTF">2025-12-10T14:14:26Z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0x010100D49202C8C0B4AE40B23DE4CC772F378A</vt:lpwstr>
  </property>
</Properties>
</file>