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340" r:id="rId4"/>
    <p:sldId id="332" r:id="rId5"/>
    <p:sldId id="260" r:id="rId6"/>
    <p:sldId id="324" r:id="rId7"/>
    <p:sldId id="325" r:id="rId8"/>
    <p:sldId id="345" r:id="rId9"/>
    <p:sldId id="346" r:id="rId10"/>
    <p:sldId id="347" r:id="rId11"/>
    <p:sldId id="350" r:id="rId12"/>
    <p:sldId id="343" r:id="rId13"/>
    <p:sldId id="348" r:id="rId14"/>
    <p:sldId id="341" r:id="rId15"/>
    <p:sldId id="349" r:id="rId16"/>
    <p:sldId id="323" r:id="rId17"/>
    <p:sldId id="335" r:id="rId18"/>
    <p:sldId id="342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T" initials="SB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0305" autoAdjust="0"/>
  </p:normalViewPr>
  <p:slideViewPr>
    <p:cSldViewPr>
      <p:cViewPr varScale="1">
        <p:scale>
          <a:sx n="73" d="100"/>
          <a:sy n="73" d="100"/>
        </p:scale>
        <p:origin x="11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3480" y="-9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8" y="0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>
              <a:defRPr sz="1200"/>
            </a:lvl1pPr>
          </a:lstStyle>
          <a:p>
            <a:fld id="{269611DA-DA91-4932-97ED-76B11100D239}" type="datetimeFigureOut">
              <a:rPr lang="en-US" smtClean="0"/>
              <a:t>7/13/2019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7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8" y="8841737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>
              <a:defRPr sz="1200"/>
            </a:lvl1pPr>
          </a:lstStyle>
          <a:p>
            <a:fld id="{283D0813-2D4A-448D-BEE6-285AB9EF5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28" y="0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>
              <a:defRPr sz="1200"/>
            </a:lvl1pPr>
          </a:lstStyle>
          <a:p>
            <a:fld id="{532DDAA4-87A3-4C4B-BE2B-772308A3C886}" type="datetimeFigureOut">
              <a:rPr lang="en-US" smtClean="0"/>
              <a:t>7/13/2019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5325"/>
            <a:ext cx="4656138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3" rIns="91386" bIns="456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119" y="4422460"/>
            <a:ext cx="5618480" cy="4188778"/>
          </a:xfrm>
          <a:prstGeom prst="rect">
            <a:avLst/>
          </a:prstGeom>
        </p:spPr>
        <p:txBody>
          <a:bodyPr vert="horz" lIns="91386" tIns="45693" rIns="91386" bIns="456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7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28" y="8841737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>
              <a:defRPr sz="1200"/>
            </a:lvl1pPr>
          </a:lstStyle>
          <a:p>
            <a:fld id="{A6CE1534-6ADB-44D6-9DDE-67209A98D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16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06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05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17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97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24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88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20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667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65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7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87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6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24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2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943-CEA3-464D-AFB5-D700FED387BA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C2A1-48BE-46D3-9D15-2EABE62E0E62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0398-D4A6-44C9-8CE8-B77FA46DB570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CF03-42C1-444E-B9E4-5F3F54FFF7D4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C57C-A4FD-46D3-B1D1-1E8963650356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0CD5-2E9C-43F9-AF41-0F2C9218F932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CA48-F1A2-45FC-AA67-46E365A69097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4AC9-0F3C-4D3F-BE0C-DA6F6E4AD792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6649-0CDF-46B9-ABDA-717192B237BC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9C94-1EBE-47D6-9890-F08FF55665F8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E528-0DCA-4DC6-AB67-69D04EA5904C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EDD7B5-8F95-4F15-93C2-D0B19E1D1DA8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3527425"/>
          </a:xfrm>
        </p:spPr>
        <p:txBody>
          <a:bodyPr>
            <a:normAutofit/>
          </a:bodyPr>
          <a:lstStyle/>
          <a:p>
            <a:pPr algn="ctr"/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Coordinating Council ON</a:t>
            </a:r>
            <a:b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School mental Health</a:t>
            </a:r>
            <a: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Monday, June 17, 2019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10:00 am – 12:00 pm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64 New York Avenue NE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Room 284</a:t>
            </a:r>
          </a:p>
        </p:txBody>
      </p:sp>
    </p:spTree>
    <p:extLst>
      <p:ext uri="{BB962C8B-B14F-4D97-AF65-F5344CB8AC3E}">
        <p14:creationId xmlns:p14="http://schemas.microsoft.com/office/powerpoint/2010/main" val="298142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Year 2 Planning Discussions </a:t>
            </a:r>
            <a: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ClrTx/>
              <a:buNone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DBH School Mental Health Program &amp; </a:t>
            </a:r>
          </a:p>
          <a:p>
            <a:pPr marL="0" indent="0" algn="ctr">
              <a:spcBef>
                <a:spcPts val="0"/>
              </a:spcBef>
              <a:buClrTx/>
              <a:buNone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CBO Partnership Allocation</a:t>
            </a: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5C830EA3-837F-4F38-AB44-555A09085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73163"/>
              </p:ext>
            </p:extLst>
          </p:nvPr>
        </p:nvGraphicFramePr>
        <p:xfrm>
          <a:off x="1676400" y="3352800"/>
          <a:ext cx="5867401" cy="1828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257">
                  <a:extLst>
                    <a:ext uri="{9D8B030D-6E8A-4147-A177-3AD203B41FA5}">
                      <a16:colId xmlns="" xmlns:a16="http://schemas.microsoft.com/office/drawing/2014/main" val="2180410473"/>
                    </a:ext>
                  </a:extLst>
                </a:gridCol>
                <a:gridCol w="1073362">
                  <a:extLst>
                    <a:ext uri="{9D8B030D-6E8A-4147-A177-3AD203B41FA5}">
                      <a16:colId xmlns="" xmlns:a16="http://schemas.microsoft.com/office/drawing/2014/main" val="2275890168"/>
                    </a:ext>
                  </a:extLst>
                </a:gridCol>
                <a:gridCol w="1135451">
                  <a:extLst>
                    <a:ext uri="{9D8B030D-6E8A-4147-A177-3AD203B41FA5}">
                      <a16:colId xmlns="" xmlns:a16="http://schemas.microsoft.com/office/drawing/2014/main" val="1275628496"/>
                    </a:ext>
                  </a:extLst>
                </a:gridCol>
                <a:gridCol w="1154077">
                  <a:extLst>
                    <a:ext uri="{9D8B030D-6E8A-4147-A177-3AD203B41FA5}">
                      <a16:colId xmlns="" xmlns:a16="http://schemas.microsoft.com/office/drawing/2014/main" val="1084460698"/>
                    </a:ext>
                  </a:extLst>
                </a:gridCol>
                <a:gridCol w="1330254">
                  <a:extLst>
                    <a:ext uri="{9D8B030D-6E8A-4147-A177-3AD203B41FA5}">
                      <a16:colId xmlns="" xmlns:a16="http://schemas.microsoft.com/office/drawing/2014/main" val="2238836634"/>
                    </a:ext>
                  </a:extLst>
                </a:gridCol>
              </a:tblGrid>
              <a:tr h="1235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Cohort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#Schools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Full-Time DBH Clinicians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Part-Time DBH Clinicians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 Schools with CBO Expansion Partners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52569242"/>
                  </a:ext>
                </a:extLst>
              </a:tr>
              <a:tr h="296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Cohort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52053921"/>
                  </a:ext>
                </a:extLst>
              </a:tr>
              <a:tr h="296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Cohort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13/14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TBD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4739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50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Year 2 Planning Discussions </a:t>
            </a:r>
            <a: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ClrTx/>
              <a:buNone/>
            </a:pPr>
            <a:r>
              <a:rPr lang="en-US" sz="3200" spc="-100" dirty="0">
                <a:latin typeface="Century Gothic" panose="020B0502020202020204" pitchFamily="34" charset="0"/>
                <a:ea typeface="+mj-ea"/>
                <a:cs typeface="+mj-cs"/>
              </a:rPr>
              <a:t>Year 2 Budget</a:t>
            </a:r>
          </a:p>
          <a:p>
            <a:pPr>
              <a:spcBef>
                <a:spcPts val="0"/>
              </a:spcBef>
              <a:buClrTx/>
            </a:pPr>
            <a:endParaRPr lang="en-US" sz="2800" spc="-100" dirty="0" smtClean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ts val="0"/>
              </a:spcBef>
              <a:buClrTx/>
            </a:pPr>
            <a:r>
              <a:rPr lang="en-US" sz="2800" spc="-100" dirty="0" smtClean="0">
                <a:latin typeface="Century Gothic" panose="020B0502020202020204" pitchFamily="34" charset="0"/>
                <a:ea typeface="+mj-ea"/>
                <a:cs typeface="+mj-cs"/>
              </a:rPr>
              <a:t>Expected Mayor’s $6Million investment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4,400,694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an additional 67 schools + 15 schools not supported in FY2019 budget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b="1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250,000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a graduate internship program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b="1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790,000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DBH personnel to oversee the school-based expansion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b="1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649,000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Contractual Needs</a:t>
            </a:r>
            <a:endParaRPr lang="en-US" b="1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ts val="0"/>
              </a:spcBef>
              <a:buClrTx/>
            </a:pPr>
            <a:r>
              <a:rPr lang="en-US" sz="2800" spc="-100" dirty="0" smtClean="0">
                <a:latin typeface="Century Gothic" panose="020B0502020202020204" pitchFamily="34" charset="0"/>
                <a:ea typeface="+mj-ea"/>
                <a:cs typeface="+mj-cs"/>
              </a:rPr>
              <a:t>Anticipated $3 Million added by DC Council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414,320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3 DBH Clinical Specialists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2,146,680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an additional 40 schools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139,000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500 Educational kits for clinicians</a:t>
            </a: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en-US" b="1" spc="-100" dirty="0" smtClean="0">
                <a:latin typeface="Century Gothic" panose="020B0502020202020204" pitchFamily="34" charset="0"/>
                <a:ea typeface="+mj-ea"/>
                <a:cs typeface="+mj-cs"/>
              </a:rPr>
              <a:t>300,000 </a:t>
            </a:r>
            <a:r>
              <a:rPr lang="en-US" spc="-100" dirty="0" smtClean="0">
                <a:latin typeface="Century Gothic" panose="020B0502020202020204" pitchFamily="34" charset="0"/>
                <a:ea typeface="+mj-ea"/>
                <a:cs typeface="+mj-cs"/>
              </a:rPr>
              <a:t>for training and evaluation</a:t>
            </a: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8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200" dirty="0">
                <a:latin typeface="Century Gothic" panose="020B0502020202020204" pitchFamily="34" charset="0"/>
              </a:rPr>
              <a:t>Cohort 1 Implementation</a:t>
            </a:r>
            <a:br>
              <a:rPr lang="en-US" sz="3200" dirty="0">
                <a:latin typeface="Century Gothic" panose="020B0502020202020204" pitchFamily="34" charset="0"/>
              </a:rPr>
            </a:br>
            <a:r>
              <a:rPr lang="en-US" sz="3200" dirty="0">
                <a:latin typeface="Century Gothic" panose="020B0502020202020204" pitchFamily="34" charset="0"/>
              </a:rPr>
              <a:t>School/Provider Report</a:t>
            </a:r>
            <a:r>
              <a:rPr lang="en-US" sz="4800" dirty="0">
                <a:latin typeface="Century Gothic" panose="020B0502020202020204" pitchFamily="34" charset="0"/>
              </a:rPr>
              <a:t/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334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spc="-100" dirty="0">
                <a:latin typeface="Century Gothic" panose="020B0502020202020204" pitchFamily="34" charset="0"/>
                <a:ea typeface="+mj-ea"/>
                <a:cs typeface="+mj-cs"/>
              </a:rPr>
              <a:t>Providers in Schools Update</a:t>
            </a:r>
          </a:p>
          <a:p>
            <a:pPr marL="12573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12573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12573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12573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12573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742950" indent="-742950">
              <a:spcBef>
                <a:spcPts val="0"/>
              </a:spcBef>
              <a:buClrTx/>
              <a:buFont typeface="+mj-lt"/>
              <a:buAutoNum type="alphaUcPeriod" startAt="2"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FE6C3C1-339D-4F8F-AF7E-7ADD0BB66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31937"/>
              </p:ext>
            </p:extLst>
          </p:nvPr>
        </p:nvGraphicFramePr>
        <p:xfrm>
          <a:off x="2486770" y="2819400"/>
          <a:ext cx="4343400" cy="2415398"/>
        </p:xfrm>
        <a:graphic>
          <a:graphicData uri="http://schemas.openxmlformats.org/drawingml/2006/table">
            <a:tbl>
              <a:tblPr firstRow="1" firstCol="1" bandRow="1"/>
              <a:tblGrid>
                <a:gridCol w="1905088">
                  <a:extLst>
                    <a:ext uri="{9D8B030D-6E8A-4147-A177-3AD203B41FA5}">
                      <a16:colId xmlns="" xmlns:a16="http://schemas.microsoft.com/office/drawing/2014/main" val="3239271870"/>
                    </a:ext>
                  </a:extLst>
                </a:gridCol>
                <a:gridCol w="883046">
                  <a:extLst>
                    <a:ext uri="{9D8B030D-6E8A-4147-A177-3AD203B41FA5}">
                      <a16:colId xmlns="" xmlns:a16="http://schemas.microsoft.com/office/drawing/2014/main" val="2090768660"/>
                    </a:ext>
                  </a:extLst>
                </a:gridCol>
                <a:gridCol w="956631">
                  <a:extLst>
                    <a:ext uri="{9D8B030D-6E8A-4147-A177-3AD203B41FA5}">
                      <a16:colId xmlns="" xmlns:a16="http://schemas.microsoft.com/office/drawing/2014/main" val="276698156"/>
                    </a:ext>
                  </a:extLst>
                </a:gridCol>
                <a:gridCol w="598635">
                  <a:extLst>
                    <a:ext uri="{9D8B030D-6E8A-4147-A177-3AD203B41FA5}">
                      <a16:colId xmlns="" xmlns:a16="http://schemas.microsoft.com/office/drawing/2014/main" val="1522421173"/>
                    </a:ext>
                  </a:extLst>
                </a:gridCol>
              </a:tblGrid>
              <a:tr h="432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DCPS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Charters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6385410"/>
                  </a:ext>
                </a:extLst>
              </a:tr>
              <a:tr h="432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Providers in Schools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3683343"/>
                  </a:ext>
                </a:extLst>
              </a:tr>
              <a:tr h="653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Providers On-boarding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0847733"/>
                  </a:ext>
                </a:extLst>
              </a:tr>
              <a:tr h="432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DBH Clinical Specialist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  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189177"/>
                  </a:ext>
                </a:extLst>
              </a:tr>
              <a:tr h="2114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Schools not matched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406164"/>
                  </a:ext>
                </a:extLst>
              </a:tr>
              <a:tr h="231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472829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07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200" dirty="0">
                <a:latin typeface="Century Gothic" panose="020B0502020202020204" pitchFamily="34" charset="0"/>
              </a:rPr>
              <a:t>Cohort 1 Implementation</a:t>
            </a:r>
            <a:br>
              <a:rPr lang="en-US" sz="3200" dirty="0">
                <a:latin typeface="Century Gothic" panose="020B0502020202020204" pitchFamily="34" charset="0"/>
              </a:rPr>
            </a:br>
            <a:r>
              <a:rPr lang="en-US" sz="3200" dirty="0">
                <a:latin typeface="Century Gothic" panose="020B0502020202020204" pitchFamily="34" charset="0"/>
              </a:rPr>
              <a:t>Community of Practice Report</a:t>
            </a:r>
            <a:r>
              <a:rPr lang="en-US" sz="4800" dirty="0">
                <a:latin typeface="Century Gothic" panose="020B0502020202020204" pitchFamily="34" charset="0"/>
              </a:rPr>
              <a:t/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334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spc="-100" dirty="0">
                <a:latin typeface="Century Gothic" panose="020B0502020202020204" pitchFamily="34" charset="0"/>
                <a:ea typeface="+mj-ea"/>
                <a:cs typeface="+mj-cs"/>
              </a:rPr>
              <a:t>  Contract Signed – May 22, 2019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3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3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spc="-100" dirty="0">
                <a:latin typeface="Century Gothic" panose="020B0502020202020204" pitchFamily="34" charset="0"/>
                <a:ea typeface="+mj-ea"/>
                <a:cs typeface="+mj-cs"/>
              </a:rPr>
              <a:t>  Work Plan Due to DBH – July 22, 2019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1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Cohort 2 Implementation</a:t>
            </a:r>
            <a:r>
              <a:rPr lang="en-US" sz="4800" dirty="0">
                <a:latin typeface="Century Gothic" panose="020B0502020202020204" pitchFamily="34" charset="0"/>
              </a:rPr>
              <a:t/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334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200" spc="-100" dirty="0">
                <a:latin typeface="Century Gothic" panose="020B0502020202020204" pitchFamily="34" charset="0"/>
                <a:ea typeface="+mj-ea"/>
                <a:cs typeface="+mj-cs"/>
              </a:rPr>
              <a:t>   Provider Grant RFA Update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6858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spc="-100" dirty="0">
                <a:latin typeface="Century Gothic" panose="020B0502020202020204" pitchFamily="34" charset="0"/>
                <a:ea typeface="+mj-ea"/>
                <a:cs typeface="+mj-cs"/>
              </a:rPr>
              <a:t>  RFA Closed  (May 29, 2019)</a:t>
            </a:r>
          </a:p>
          <a:p>
            <a:pPr marL="6858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spc="-100" dirty="0">
                <a:latin typeface="Century Gothic" panose="020B0502020202020204" pitchFamily="34" charset="0"/>
              </a:rPr>
              <a:t>  Review Panel Recommendations due to DBH Director (June 21, 2019)</a:t>
            </a:r>
            <a:endParaRPr lang="en-US" sz="3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91440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96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Cohort 2 Implementation</a:t>
            </a:r>
            <a:r>
              <a:rPr lang="en-US" sz="4800" dirty="0">
                <a:latin typeface="Century Gothic" panose="020B0502020202020204" pitchFamily="34" charset="0"/>
              </a:rPr>
              <a:t/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334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200" spc="-100" dirty="0">
                <a:latin typeface="Century Gothic" panose="020B0502020202020204" pitchFamily="34" charset="0"/>
                <a:ea typeface="+mj-ea"/>
                <a:cs typeface="+mj-cs"/>
              </a:rPr>
              <a:t>   School/Provider Matching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6858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spc="-100" dirty="0">
                <a:latin typeface="Century Gothic" panose="020B0502020202020204" pitchFamily="34" charset="0"/>
              </a:rPr>
              <a:t> Rolling Matching Begins (</a:t>
            </a:r>
            <a:r>
              <a:rPr lang="en-US" spc="-100" dirty="0">
                <a:latin typeface="Century Gothic" panose="020B0502020202020204" pitchFamily="34" charset="0"/>
              </a:rPr>
              <a:t>June 24, 2019</a:t>
            </a:r>
            <a:r>
              <a:rPr lang="en-US" sz="3200" spc="-100" dirty="0">
                <a:latin typeface="Century Gothic" panose="020B0502020202020204" pitchFamily="34" charset="0"/>
              </a:rPr>
              <a:t>)</a:t>
            </a:r>
          </a:p>
          <a:p>
            <a:pPr marL="6858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spc="-100" dirty="0">
                <a:latin typeface="Century Gothic" panose="020B0502020202020204" pitchFamily="34" charset="0"/>
                <a:ea typeface="+mj-ea"/>
                <a:cs typeface="+mj-cs"/>
              </a:rPr>
              <a:t> DCPS Process</a:t>
            </a:r>
          </a:p>
          <a:p>
            <a:pPr marL="685800" indent="-34290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spc="-100" dirty="0">
                <a:latin typeface="Century Gothic" panose="020B0502020202020204" pitchFamily="34" charset="0"/>
                <a:ea typeface="+mj-ea"/>
                <a:cs typeface="+mj-cs"/>
              </a:rPr>
              <a:t> DCPCS Process </a:t>
            </a:r>
          </a:p>
          <a:p>
            <a:pPr marL="91440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en-US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5358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Organizational Business</a:t>
            </a:r>
            <a:b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3600" dirty="0"/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>
                <a:latin typeface="Century Gothic" panose="020B0502020202020204" pitchFamily="34" charset="0"/>
              </a:rPr>
              <a:t>CBO Request to Join Coordinating Council - Council Consideration</a:t>
            </a:r>
          </a:p>
          <a:p>
            <a:pPr marL="0" lvl="1" indent="0">
              <a:buClrTx/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>
                <a:latin typeface="Century Gothic" panose="020B0502020202020204" pitchFamily="34" charset="0"/>
              </a:rPr>
              <a:t>Coordinating Council Name – Align with goal and Expansion Title</a:t>
            </a:r>
          </a:p>
          <a:p>
            <a:pPr marL="0" lvl="1" indent="0">
              <a:buNone/>
            </a:pPr>
            <a:r>
              <a:rPr lang="en-US" sz="3800" b="1" dirty="0">
                <a:solidFill>
                  <a:srgbClr val="0070C0"/>
                </a:solidFill>
              </a:rPr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86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Committee Reports</a:t>
            </a:r>
            <a:r>
              <a:rPr lang="en-US" sz="4800" dirty="0">
                <a:latin typeface="Century Gothic" panose="020B0502020202020204" pitchFamily="34" charset="0"/>
              </a:rPr>
              <a:t/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dirty="0">
                <a:latin typeface="Century Gothic" panose="020B0502020202020204" pitchFamily="34" charset="0"/>
              </a:rPr>
              <a:t>  Implementation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dirty="0">
                <a:latin typeface="Century Gothic" panose="020B0502020202020204" pitchFamily="34" charset="0"/>
              </a:rPr>
              <a:t>  School &amp; Provider Readiness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dirty="0">
                <a:latin typeface="Century Gothic" panose="020B0502020202020204" pitchFamily="34" charset="0"/>
              </a:rPr>
              <a:t>  Data and Evaluation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3200" dirty="0">
                <a:latin typeface="Century Gothic" panose="020B0502020202020204" pitchFamily="34" charset="0"/>
              </a:rPr>
              <a:t>  Family and Youth </a:t>
            </a:r>
          </a:p>
          <a:p>
            <a:pPr marL="0" indent="0">
              <a:spcBef>
                <a:spcPts val="0"/>
              </a:spcBef>
              <a:buNone/>
            </a:pPr>
            <a:endParaRPr lang="en-US" sz="42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6794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kern="0" dirty="0">
                <a:latin typeface="Century Gothic"/>
              </a:rPr>
              <a:t>Next Steps </a:t>
            </a:r>
            <a:r>
              <a:rPr lang="en-US" sz="44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latin typeface="Century Gothic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00600"/>
          </a:xfrm>
        </p:spPr>
        <p:txBody>
          <a:bodyPr>
            <a:normAutofit/>
          </a:bodyPr>
          <a:lstStyle/>
          <a:p>
            <a:pPr lvl="5" eaLnBrk="0" fontAlgn="base" hangingPunct="0">
              <a:spcAft>
                <a:spcPct val="0"/>
              </a:spcAft>
            </a:pPr>
            <a:endParaRPr lang="en-US" sz="3400" kern="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3400" kern="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3400" kern="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3400" kern="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School-Based </a:t>
            </a:r>
            <a:br>
              <a:rPr lang="en-US" sz="4600" kern="0" dirty="0">
                <a:latin typeface="Century Gothic"/>
              </a:rPr>
            </a:br>
            <a:r>
              <a:rPr lang="en-US" sz="4600" kern="0" dirty="0">
                <a:latin typeface="Century Gothic"/>
              </a:rPr>
              <a:t>Behavioral Health Goal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  <a:ea typeface="Calibri"/>
              </a:rPr>
              <a:t>To create a coordinated and responsive behavioral health system for all students in all public and public charter schools</a:t>
            </a:r>
            <a:r>
              <a:rPr lang="en-US" sz="4200" dirty="0">
                <a:latin typeface="Century Gothic" panose="020B0502020202020204" pitchFamily="34" charset="0"/>
                <a:ea typeface="Calibri"/>
              </a:rPr>
              <a:t>.</a:t>
            </a:r>
            <a:r>
              <a:rPr lang="en-US" dirty="0">
                <a:latin typeface="Century Gothic" panose="020B0502020202020204" pitchFamily="34" charset="0"/>
                <a:ea typeface="Calibri"/>
              </a:rPr>
              <a:t>  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6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Coordinating Council Charge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</a:rPr>
              <a:t>To hold agencies and participating stakeholders accountable for timely implementation of the expanded School-based Behavioral Health System.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latin typeface="Century Gothic"/>
              </a:rPr>
              <a:t>Upcoming Monthly Meetings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724400"/>
          </a:xfrm>
        </p:spPr>
        <p:txBody>
          <a:bodyPr>
            <a:normAutofit lnSpcReduction="10000"/>
          </a:bodyPr>
          <a:lstStyle/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Century Gothic" panose="020B0502020202020204" pitchFamily="34" charset="0"/>
              </a:rPr>
              <a:t>3</a:t>
            </a:r>
            <a:r>
              <a:rPr lang="en-US" sz="3600" kern="0" baseline="30000" dirty="0">
                <a:latin typeface="Century Gothic" panose="020B0502020202020204" pitchFamily="34" charset="0"/>
              </a:rPr>
              <a:t>rd</a:t>
            </a:r>
            <a:r>
              <a:rPr lang="en-US" sz="3600" kern="0" dirty="0">
                <a:latin typeface="Century Gothic" panose="020B0502020202020204" pitchFamily="34" charset="0"/>
              </a:rPr>
              <a:t> Monday 10:00 am – 12:00 noon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endParaRPr lang="en-US" sz="1200" kern="0" dirty="0">
              <a:latin typeface="Century Gothic" panose="020B0502020202020204" pitchFamily="34" charset="0"/>
            </a:endParaRP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	 July 15 	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	August 19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	September 16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	October 21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	November 18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	December 15</a:t>
            </a: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en-US" sz="3600" kern="0" dirty="0">
              <a:latin typeface="+mj-lt"/>
            </a:endParaRP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439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94" y="381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latin typeface="Century Gothic"/>
              </a:rPr>
              <a:t>Agenda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5257800"/>
          </a:xfrm>
        </p:spPr>
        <p:txBody>
          <a:bodyPr>
            <a:noAutofit/>
          </a:bodyPr>
          <a:lstStyle/>
          <a:p>
            <a:pPr marL="514350" lvl="0" indent="-514350">
              <a:buClrTx/>
              <a:buFont typeface="+mj-lt"/>
              <a:buAutoNum type="romanUcPeriod"/>
            </a:pPr>
            <a:r>
              <a:rPr lang="en-US" sz="1200" b="1" dirty="0">
                <a:latin typeface="Century Gothic" panose="020B0502020202020204" pitchFamily="34" charset="0"/>
              </a:rPr>
              <a:t>Welcome &amp; Introductions  </a:t>
            </a:r>
            <a:endParaRPr lang="en-US" sz="1200" dirty="0">
              <a:latin typeface="Century Gothic" panose="020B0502020202020204" pitchFamily="34" charset="0"/>
            </a:endParaRPr>
          </a:p>
          <a:p>
            <a:pPr marL="514350" lvl="0" indent="-514350">
              <a:buClrTx/>
              <a:buFont typeface="+mj-lt"/>
              <a:buAutoNum type="romanUcPeriod"/>
            </a:pPr>
            <a:r>
              <a:rPr lang="en-US" sz="1200" b="1" dirty="0">
                <a:latin typeface="Century Gothic" panose="020B0502020202020204" pitchFamily="34" charset="0"/>
              </a:rPr>
              <a:t>Updates, News, and Public Comment</a:t>
            </a:r>
            <a:endParaRPr lang="en-US" sz="1200" dirty="0">
              <a:latin typeface="Century Gothic" panose="020B0502020202020204" pitchFamily="34" charset="0"/>
            </a:endParaRP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200" dirty="0">
                <a:latin typeface="Century Gothic" panose="020B0502020202020204" pitchFamily="34" charset="0"/>
              </a:rPr>
              <a:t>Co-Chair Updates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200" dirty="0">
                <a:latin typeface="Century Gothic" panose="020B0502020202020204" pitchFamily="34" charset="0"/>
              </a:rPr>
              <a:t>Coordinating Council Member News 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200" dirty="0">
                <a:latin typeface="Century Gothic" panose="020B0502020202020204" pitchFamily="34" charset="0"/>
              </a:rPr>
              <a:t>Public Invitation to Share</a:t>
            </a: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sz="1200" b="1" dirty="0">
                <a:latin typeface="Century Gothic" panose="020B0502020202020204" pitchFamily="34" charset="0"/>
              </a:rPr>
              <a:t>Reports</a:t>
            </a:r>
            <a:endParaRPr lang="en-US" sz="1200" dirty="0">
              <a:latin typeface="Century Gothic" panose="020B0502020202020204" pitchFamily="34" charset="0"/>
            </a:endParaRP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200" b="1" dirty="0">
                <a:latin typeface="Century Gothic" panose="020B0502020202020204" pitchFamily="34" charset="0"/>
              </a:rPr>
              <a:t>Timely &amp; Effective Implementation</a:t>
            </a:r>
          </a:p>
          <a:p>
            <a:pPr marL="1051560" lvl="2" indent="-228600">
              <a:buClrTx/>
              <a:buFont typeface="+mj-lt"/>
              <a:buAutoNum type="arabicPeriod"/>
            </a:pPr>
            <a:r>
              <a:rPr lang="en-US" sz="1200" b="1" dirty="0">
                <a:latin typeface="Century Gothic" panose="020B0502020202020204" pitchFamily="34" charset="0"/>
              </a:rPr>
              <a:t>Cohort 1 – Follow-Ups from May Meeting</a:t>
            </a:r>
          </a:p>
          <a:p>
            <a:pPr marL="1325880" lvl="3" indent="-228600">
              <a:buClrTx/>
              <a:buFont typeface="+mj-lt"/>
              <a:buAutoNum type="alphaLcPeriod"/>
            </a:pPr>
            <a:r>
              <a:rPr lang="en-US" sz="1000" dirty="0">
                <a:latin typeface="Century Gothic" panose="020B0502020202020204" pitchFamily="34" charset="0"/>
              </a:rPr>
              <a:t>CBO Staff Development Plan</a:t>
            </a:r>
          </a:p>
          <a:p>
            <a:pPr marL="1325880" lvl="3" indent="-228600">
              <a:buClrTx/>
              <a:buFont typeface="+mj-lt"/>
              <a:buAutoNum type="alphaLcPeriod"/>
            </a:pPr>
            <a:r>
              <a:rPr lang="en-US" sz="1000" dirty="0">
                <a:latin typeface="Century Gothic" panose="020B0502020202020204" pitchFamily="34" charset="0"/>
              </a:rPr>
              <a:t>CBO Participation Cap Policy</a:t>
            </a:r>
          </a:p>
          <a:p>
            <a:pPr marL="1325880" lvl="3" indent="-228600">
              <a:buClrTx/>
              <a:buFont typeface="+mj-lt"/>
              <a:buAutoNum type="alphaLcPeriod"/>
            </a:pPr>
            <a:r>
              <a:rPr lang="en-US" sz="1000" dirty="0">
                <a:latin typeface="Century Gothic" panose="020B0502020202020204" pitchFamily="34" charset="0"/>
              </a:rPr>
              <a:t>Guide to the School BH Expansion</a:t>
            </a:r>
          </a:p>
          <a:p>
            <a:pPr marL="1051560" lvl="3" indent="-228600">
              <a:buClrTx/>
              <a:buFont typeface="+mj-lt"/>
              <a:buAutoNum type="arabicPeriod" startAt="2"/>
            </a:pPr>
            <a:r>
              <a:rPr lang="en-US" sz="1200" b="1" dirty="0">
                <a:latin typeface="Century Gothic" panose="020B0502020202020204" pitchFamily="34" charset="0"/>
              </a:rPr>
              <a:t>Year 2 – Planning Discussions</a:t>
            </a:r>
          </a:p>
          <a:p>
            <a:pPr marL="1325880" lvl="3" indent="-228600">
              <a:buClrTx/>
              <a:buFont typeface="+mj-lt"/>
              <a:buAutoNum type="alphaLcPeriod"/>
            </a:pPr>
            <a:r>
              <a:rPr lang="en-US" sz="1000" dirty="0">
                <a:latin typeface="Century Gothic" panose="020B0502020202020204" pitchFamily="34" charset="0"/>
              </a:rPr>
              <a:t>DBH &amp; CBO Resource Allocation</a:t>
            </a:r>
          </a:p>
          <a:p>
            <a:pPr marL="1325880" lvl="3" indent="-228600">
              <a:buClrTx/>
              <a:buFont typeface="+mj-lt"/>
              <a:buAutoNum type="alphaLcPeriod" startAt="2"/>
            </a:pPr>
            <a:r>
              <a:rPr lang="en-US" sz="1000" dirty="0">
                <a:latin typeface="Century Gothic" panose="020B0502020202020204" pitchFamily="34" charset="0"/>
              </a:rPr>
              <a:t>Year 2 Budget </a:t>
            </a:r>
          </a:p>
          <a:p>
            <a:pPr marL="1051560" lvl="3" indent="-228600">
              <a:buClrTx/>
              <a:buFont typeface="+mj-lt"/>
              <a:buAutoNum type="arabicPeriod" startAt="3"/>
            </a:pPr>
            <a:r>
              <a:rPr lang="en-US" sz="1200" b="1" dirty="0">
                <a:latin typeface="Century Gothic" panose="020B0502020202020204" pitchFamily="34" charset="0"/>
              </a:rPr>
              <a:t>Implementation Reports </a:t>
            </a:r>
          </a:p>
          <a:p>
            <a:pPr marL="1325880" lvl="3" indent="-228600">
              <a:buClrTx/>
              <a:buFont typeface="+mj-lt"/>
              <a:buAutoNum type="alphaLcPeriod"/>
            </a:pPr>
            <a:r>
              <a:rPr lang="en-US" sz="1000" dirty="0">
                <a:latin typeface="Century Gothic" panose="020B0502020202020204" pitchFamily="34" charset="0"/>
              </a:rPr>
              <a:t>Cohort 1 - Provider On-Boarding Progress Reports</a:t>
            </a:r>
          </a:p>
          <a:p>
            <a:pPr marL="1325880" lvl="3" indent="-228600">
              <a:buClrTx/>
              <a:buFont typeface="+mj-lt"/>
              <a:buAutoNum type="alphaLcPeriod" startAt="2"/>
            </a:pPr>
            <a:r>
              <a:rPr lang="en-US" sz="1000" dirty="0">
                <a:latin typeface="Century Gothic" panose="020B0502020202020204" pitchFamily="34" charset="0"/>
              </a:rPr>
              <a:t>Community of Practice Report</a:t>
            </a:r>
          </a:p>
          <a:p>
            <a:pPr marL="1325880" lvl="3" indent="-228600">
              <a:buClrTx/>
              <a:buFont typeface="+mj-lt"/>
              <a:buAutoNum type="alphaLcPeriod" startAt="2"/>
            </a:pPr>
            <a:r>
              <a:rPr lang="en-US" sz="1000" dirty="0">
                <a:latin typeface="Century Gothic" panose="020B0502020202020204" pitchFamily="34" charset="0"/>
              </a:rPr>
              <a:t>Cohort 2 - Provider Grant RFA Update &amp; </a:t>
            </a:r>
            <a:r>
              <a:rPr lang="en-US" sz="1000" dirty="0" smtClean="0">
                <a:latin typeface="Century Gothic" panose="020B0502020202020204" pitchFamily="34" charset="0"/>
              </a:rPr>
              <a:t>Timeline</a:t>
            </a:r>
          </a:p>
          <a:p>
            <a:pPr marL="1325880" lvl="3" indent="-228600">
              <a:buClrTx/>
              <a:buFont typeface="+mj-lt"/>
              <a:buAutoNum type="alphaLcPeriod" startAt="2"/>
            </a:pPr>
            <a:r>
              <a:rPr lang="en-US" sz="1000" dirty="0">
                <a:latin typeface="Century Gothic" panose="020B0502020202020204" pitchFamily="34" charset="0"/>
              </a:rPr>
              <a:t>Cohort 2 - School/Provider Match Update &amp; </a:t>
            </a:r>
            <a:r>
              <a:rPr lang="en-US" sz="1000" dirty="0" smtClean="0">
                <a:latin typeface="Century Gothic" panose="020B0502020202020204" pitchFamily="34" charset="0"/>
              </a:rPr>
              <a:t>Timeline</a:t>
            </a:r>
            <a:endParaRPr lang="en-US" sz="1000" dirty="0">
              <a:latin typeface="Century Gothic" panose="020B0502020202020204" pitchFamily="34" charset="0"/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sz="1200" b="1" dirty="0">
                <a:latin typeface="Century Gothic" panose="020B0502020202020204" pitchFamily="34" charset="0"/>
              </a:rPr>
              <a:t>Organization</a:t>
            </a:r>
            <a:endParaRPr lang="en-US" sz="1200" dirty="0">
              <a:latin typeface="Century Gothic" panose="020B0502020202020204" pitchFamily="34" charset="0"/>
            </a:endParaRP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200" b="1" dirty="0">
                <a:latin typeface="Century Gothic" panose="020B0502020202020204" pitchFamily="34" charset="0"/>
              </a:rPr>
              <a:t>CBO Request to Join Coordinating Council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200" b="1" dirty="0">
                <a:latin typeface="Century Gothic" panose="020B0502020202020204" pitchFamily="34" charset="0"/>
              </a:rPr>
              <a:t>Align Name of Coordinating Council with Name of Expansion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200" b="1" dirty="0">
                <a:latin typeface="Century Gothic" panose="020B0502020202020204" pitchFamily="34" charset="0"/>
              </a:rPr>
              <a:t>Committee Reports </a:t>
            </a:r>
          </a:p>
          <a:p>
            <a:pPr marL="777240" lvl="1" indent="-228600">
              <a:buClrTx/>
              <a:buFont typeface="+mj-lt"/>
              <a:buAutoNum type="alphaUcPeriod" startAt="2"/>
            </a:pPr>
            <a:endParaRPr lang="en-US" sz="1200" b="1" dirty="0">
              <a:latin typeface="Century Gothic" panose="020B0502020202020204" pitchFamily="34" charset="0"/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sz="1200" b="1" dirty="0">
                <a:latin typeface="Century Gothic" panose="020B0502020202020204" pitchFamily="34" charset="0"/>
              </a:rPr>
              <a:t> Next Steps</a:t>
            </a:r>
          </a:p>
          <a:p>
            <a:pPr marL="868680" lvl="2" indent="0">
              <a:buClrTx/>
              <a:buNone/>
            </a:pPr>
            <a:endParaRPr lang="en-US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4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600" kern="0" dirty="0">
                <a:solidFill>
                  <a:srgbClr val="1F497D"/>
                </a:solidFill>
                <a:latin typeface="Century Gothic"/>
              </a:rPr>
              <a:t>Updates, News, and Public Sharing</a:t>
            </a:r>
            <a:r>
              <a:rPr lang="en-US" sz="32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Century Gothic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648200"/>
          </a:xfrm>
        </p:spPr>
        <p:txBody>
          <a:bodyPr>
            <a:normAutofit fontScale="77500" lnSpcReduction="20000"/>
          </a:bodyPr>
          <a:lstStyle/>
          <a:p>
            <a:pPr marL="0" lvl="1" indent="-512064">
              <a:buClrTx/>
              <a:buFont typeface="+mj-lt"/>
              <a:buAutoNum type="alphaUcPeriod"/>
            </a:pPr>
            <a:r>
              <a:rPr lang="en-US" sz="4000" dirty="0">
                <a:latin typeface="Century Gothic" panose="020B0502020202020204" pitchFamily="34" charset="0"/>
              </a:rPr>
              <a:t>Co-Chair Updates</a:t>
            </a:r>
          </a:p>
          <a:p>
            <a:pPr marL="0" lvl="1" indent="0">
              <a:buClrTx/>
              <a:buNone/>
            </a:pPr>
            <a:endParaRPr lang="en-US" sz="4000" dirty="0">
              <a:latin typeface="Century Gothic" panose="020B0502020202020204" pitchFamily="34" charset="0"/>
            </a:endParaRPr>
          </a:p>
          <a:p>
            <a:pPr marL="230886" lvl="1" indent="-512064">
              <a:buClrTx/>
              <a:buFont typeface="+mj-lt"/>
              <a:buAutoNum type="alphaUcPeriod" startAt="2"/>
            </a:pPr>
            <a:r>
              <a:rPr lang="en-US" sz="4000" dirty="0">
                <a:latin typeface="Century Gothic" panose="020B0502020202020204" pitchFamily="34" charset="0"/>
              </a:rPr>
              <a:t>Coordinating Council Member News </a:t>
            </a:r>
          </a:p>
          <a:p>
            <a:pPr marL="0" lvl="1" indent="-512064">
              <a:buClrTx/>
              <a:buFont typeface="+mj-lt"/>
              <a:buAutoNum type="alphaUcPeriod" startAt="2"/>
            </a:pPr>
            <a:endParaRPr lang="en-US" sz="4000" dirty="0">
              <a:latin typeface="Century Gothic" panose="020B0502020202020204" pitchFamily="34" charset="0"/>
            </a:endParaRPr>
          </a:p>
          <a:p>
            <a:pPr marL="0" lvl="1" indent="-512064">
              <a:buClrTx/>
              <a:buFont typeface="+mj-lt"/>
              <a:buAutoNum type="alphaUcPeriod" startAt="2"/>
            </a:pPr>
            <a:r>
              <a:rPr lang="en-US" sz="4000" dirty="0">
                <a:latin typeface="Century Gothic" panose="020B0502020202020204" pitchFamily="34" charset="0"/>
              </a:rPr>
              <a:t>Public Invitation to Share:</a:t>
            </a:r>
            <a:endParaRPr lang="en-US" sz="3800" i="1" dirty="0">
              <a:latin typeface="Century Gothic" panose="020B0502020202020204" pitchFamily="34" charset="0"/>
            </a:endParaRPr>
          </a:p>
          <a:p>
            <a:pPr marL="628650" lvl="1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en-US" sz="3800" dirty="0">
                <a:latin typeface="Century Gothic" panose="020B0502020202020204" pitchFamily="34" charset="0"/>
              </a:rPr>
              <a:t>The public is invited to share resources, provide feedback, and  ask questions for the Council’s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331861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200" dirty="0">
                <a:latin typeface="Century Gothic" panose="020B0502020202020204" pitchFamily="34" charset="0"/>
              </a:rPr>
              <a:t>Cohort 1 Implementation Follow-Up</a:t>
            </a:r>
            <a:br>
              <a:rPr lang="en-US" sz="3200" dirty="0">
                <a:latin typeface="Century Gothic" panose="020B0502020202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CBO Staff Development Plan</a:t>
            </a:r>
            <a: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Survey of LGSWs &amp; LGPCs from Cohort 1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Focus Group Feedback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Staff Development Plan</a:t>
            </a:r>
          </a:p>
          <a:p>
            <a:pPr algn="ctr">
              <a:spcBef>
                <a:spcPts val="0"/>
              </a:spcBef>
              <a:buClrTx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1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200" dirty="0">
                <a:latin typeface="Century Gothic" panose="020B0502020202020204" pitchFamily="34" charset="0"/>
              </a:rPr>
              <a:t>Cohort 1 Implementation Follow-Up</a:t>
            </a:r>
            <a:br>
              <a:rPr lang="en-US" sz="3200" dirty="0">
                <a:latin typeface="Century Gothic" panose="020B0502020202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CBO Participation Cap Policy</a:t>
            </a:r>
            <a: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CBOs have a limit of partnering with 25 schools throughout the entire </a:t>
            </a:r>
            <a:r>
              <a:rPr lang="en-US" sz="2800" spc="-100" dirty="0" smtClean="0">
                <a:latin typeface="Century Gothic" panose="020B0502020202020204" pitchFamily="34" charset="0"/>
                <a:ea typeface="+mj-ea"/>
                <a:cs typeface="+mj-cs"/>
              </a:rPr>
              <a:t>implementation of the District’s Expansion of Comprehensive School-based Behavioral Health Services</a:t>
            </a: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No CBO cap per cohort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2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2800" dirty="0">
                <a:latin typeface="Century Gothic" panose="020B0502020202020204" pitchFamily="34" charset="0"/>
              </a:rPr>
              <a:t>Cohort 1 Implementation Follow-Up</a:t>
            </a:r>
            <a:br>
              <a:rPr lang="en-US" sz="2800" dirty="0">
                <a:latin typeface="Century Gothic" panose="020B0502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Guide on School Behavioral Health Expansion</a:t>
            </a:r>
            <a: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Draft Guide – Discussion 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Next Steps </a:t>
            </a: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0"/>
              </a:spcBef>
              <a:buClrTx/>
              <a:buAutoNum type="arabicPeriod"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Launch and Distribution</a:t>
            </a:r>
          </a:p>
          <a:p>
            <a:pPr lvl="2">
              <a:spcBef>
                <a:spcPts val="0"/>
              </a:spcBef>
              <a:buClrTx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 Launch - Principal Webinar (June 26, 2019)</a:t>
            </a:r>
          </a:p>
          <a:p>
            <a:pPr lvl="2">
              <a:spcBef>
                <a:spcPts val="0"/>
              </a:spcBef>
              <a:buClrTx/>
            </a:pPr>
            <a:r>
              <a:rPr lang="en-US" sz="2800" spc="-100" dirty="0">
                <a:latin typeface="Century Gothic" panose="020B0502020202020204" pitchFamily="34" charset="0"/>
                <a:ea typeface="+mj-ea"/>
                <a:cs typeface="+mj-cs"/>
              </a:rPr>
              <a:t> Available on-line</a:t>
            </a:r>
          </a:p>
          <a:p>
            <a:pPr algn="ctr">
              <a:spcBef>
                <a:spcPts val="0"/>
              </a:spcBef>
              <a:buClrTx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47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76759</TotalTime>
  <Words>538</Words>
  <Application>Microsoft Office PowerPoint</Application>
  <PresentationFormat>On-screen Show (4:3)</PresentationFormat>
  <Paragraphs>196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Clarity</vt:lpstr>
      <vt:lpstr>Coordinating Council ON School mental Health </vt:lpstr>
      <vt:lpstr>School-Based  Behavioral Health Goal</vt:lpstr>
      <vt:lpstr>Coordinating Council Charge</vt:lpstr>
      <vt:lpstr> Upcoming Monthly Meetings </vt:lpstr>
      <vt:lpstr> Agenda </vt:lpstr>
      <vt:lpstr> Updates, News, and Public Sharing </vt:lpstr>
      <vt:lpstr> Cohort 1 Implementation Follow-Up CBO Staff Development Plan  </vt:lpstr>
      <vt:lpstr> Cohort 1 Implementation Follow-Up CBO Participation Cap Policy  </vt:lpstr>
      <vt:lpstr> Cohort 1 Implementation Follow-Up Guide on School Behavioral Health Expansion  </vt:lpstr>
      <vt:lpstr> Year 2 Planning Discussions   </vt:lpstr>
      <vt:lpstr> Year 2 Planning Discussions   </vt:lpstr>
      <vt:lpstr> Cohort 1 Implementation School/Provider Report  </vt:lpstr>
      <vt:lpstr> Cohort 1 Implementation Community of Practice Report  </vt:lpstr>
      <vt:lpstr> Cohort 2 Implementation  </vt:lpstr>
      <vt:lpstr> Cohort 2 Implementation  </vt:lpstr>
      <vt:lpstr> Organizational Business </vt:lpstr>
      <vt:lpstr> Committee Reports  </vt:lpstr>
      <vt:lpstr> Next Steps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on  School Mental Health</dc:title>
  <dc:creator>charley</dc:creator>
  <cp:lastModifiedBy>Charneta Scott</cp:lastModifiedBy>
  <cp:revision>364</cp:revision>
  <cp:lastPrinted>2019-06-17T05:27:01Z</cp:lastPrinted>
  <dcterms:created xsi:type="dcterms:W3CDTF">2018-01-11T22:11:33Z</dcterms:created>
  <dcterms:modified xsi:type="dcterms:W3CDTF">2019-07-13T23:54:25Z</dcterms:modified>
</cp:coreProperties>
</file>