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2" r:id="rId3"/>
    <p:sldId id="340" r:id="rId4"/>
    <p:sldId id="332" r:id="rId5"/>
    <p:sldId id="324" r:id="rId6"/>
    <p:sldId id="325" r:id="rId7"/>
    <p:sldId id="360" r:id="rId8"/>
    <p:sldId id="398" r:id="rId9"/>
    <p:sldId id="392" r:id="rId10"/>
    <p:sldId id="390" r:id="rId11"/>
    <p:sldId id="350" r:id="rId12"/>
    <p:sldId id="395" r:id="rId13"/>
    <p:sldId id="399" r:id="rId14"/>
    <p:sldId id="397" r:id="rId15"/>
    <p:sldId id="387" r:id="rId1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BT" initials="SBT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0340" autoAdjust="0"/>
  </p:normalViewPr>
  <p:slideViewPr>
    <p:cSldViewPr>
      <p:cViewPr varScale="1">
        <p:scale>
          <a:sx n="64" d="100"/>
          <a:sy n="64" d="100"/>
        </p:scale>
        <p:origin x="54" y="21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-3480" y="-96"/>
      </p:cViewPr>
      <p:guideLst>
        <p:guide orient="horz" pos="2932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155" cy="465775"/>
          </a:xfrm>
          <a:prstGeom prst="rect">
            <a:avLst/>
          </a:prstGeom>
        </p:spPr>
        <p:txBody>
          <a:bodyPr vert="horz" lIns="91386" tIns="45693" rIns="91386" bIns="4569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328" y="0"/>
            <a:ext cx="3044154" cy="465775"/>
          </a:xfrm>
          <a:prstGeom prst="rect">
            <a:avLst/>
          </a:prstGeom>
        </p:spPr>
        <p:txBody>
          <a:bodyPr vert="horz" lIns="91386" tIns="45693" rIns="91386" bIns="45693" rtlCol="0"/>
          <a:lstStyle>
            <a:lvl1pPr algn="r">
              <a:defRPr sz="1200"/>
            </a:lvl1pPr>
          </a:lstStyle>
          <a:p>
            <a:fld id="{269611DA-DA91-4932-97ED-76B11100D239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1737"/>
            <a:ext cx="3044155" cy="465775"/>
          </a:xfrm>
          <a:prstGeom prst="rect">
            <a:avLst/>
          </a:prstGeom>
        </p:spPr>
        <p:txBody>
          <a:bodyPr vert="horz" lIns="91386" tIns="45693" rIns="91386" bIns="4569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328" y="8841737"/>
            <a:ext cx="3044154" cy="465775"/>
          </a:xfrm>
          <a:prstGeom prst="rect">
            <a:avLst/>
          </a:prstGeom>
        </p:spPr>
        <p:txBody>
          <a:bodyPr vert="horz" lIns="91386" tIns="45693" rIns="91386" bIns="45693" rtlCol="0" anchor="b"/>
          <a:lstStyle>
            <a:lvl1pPr algn="r">
              <a:defRPr sz="1200"/>
            </a:lvl1pPr>
          </a:lstStyle>
          <a:p>
            <a:fld id="{283D0813-2D4A-448D-BEE6-285AB9EF5F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33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155" cy="465775"/>
          </a:xfrm>
          <a:prstGeom prst="rect">
            <a:avLst/>
          </a:prstGeom>
        </p:spPr>
        <p:txBody>
          <a:bodyPr vert="horz" lIns="91386" tIns="45693" rIns="91386" bIns="4569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328" y="0"/>
            <a:ext cx="3044154" cy="465775"/>
          </a:xfrm>
          <a:prstGeom prst="rect">
            <a:avLst/>
          </a:prstGeom>
        </p:spPr>
        <p:txBody>
          <a:bodyPr vert="horz" lIns="91386" tIns="45693" rIns="91386" bIns="45693" rtlCol="0"/>
          <a:lstStyle>
            <a:lvl1pPr algn="r">
              <a:defRPr sz="1200"/>
            </a:lvl1pPr>
          </a:lstStyle>
          <a:p>
            <a:fld id="{532DDAA4-87A3-4C4B-BE2B-772308A3C886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5325"/>
            <a:ext cx="4656138" cy="3494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6" tIns="45693" rIns="91386" bIns="4569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3119" y="4422460"/>
            <a:ext cx="5618480" cy="4188778"/>
          </a:xfrm>
          <a:prstGeom prst="rect">
            <a:avLst/>
          </a:prstGeom>
        </p:spPr>
        <p:txBody>
          <a:bodyPr vert="horz" lIns="91386" tIns="45693" rIns="91386" bIns="4569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1737"/>
            <a:ext cx="3044155" cy="465775"/>
          </a:xfrm>
          <a:prstGeom prst="rect">
            <a:avLst/>
          </a:prstGeom>
        </p:spPr>
        <p:txBody>
          <a:bodyPr vert="horz" lIns="91386" tIns="45693" rIns="91386" bIns="4569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328" y="8841737"/>
            <a:ext cx="3044154" cy="465775"/>
          </a:xfrm>
          <a:prstGeom prst="rect">
            <a:avLst/>
          </a:prstGeom>
        </p:spPr>
        <p:txBody>
          <a:bodyPr vert="horz" lIns="91386" tIns="45693" rIns="91386" bIns="45693" rtlCol="0" anchor="b"/>
          <a:lstStyle>
            <a:lvl1pPr algn="r">
              <a:defRPr sz="1200"/>
            </a:lvl1pPr>
          </a:lstStyle>
          <a:p>
            <a:fld id="{A6CE1534-6ADB-44D6-9DDE-67209A98DD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718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5165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1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677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387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365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97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97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488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8232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E1534-6ADB-44D6-9DDE-67209A98DDA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05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8943-CEA3-464D-AFB5-D700FED387BA}" type="datetime1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C2A1-48BE-46D3-9D15-2EABE62E0E62}" type="datetime1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0398-D4A6-44C9-8CE8-B77FA46DB570}" type="datetime1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ECF03-42C1-444E-B9E4-5F3F54FFF7D4}" type="datetime1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1C57C-A4FD-46D3-B1D1-1E8963650356}" type="datetime1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50CD5-2E9C-43F9-AF41-0F2C9218F932}" type="datetime1">
              <a:rPr lang="en-US" smtClean="0"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BCA48-F1A2-45FC-AA67-46E365A69097}" type="datetime1">
              <a:rPr lang="en-US" smtClean="0"/>
              <a:t>5/18/2020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4AC9-0F3C-4D3F-BE0C-DA6F6E4AD792}" type="datetime1">
              <a:rPr lang="en-US" smtClean="0"/>
              <a:t>5/18/2020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6649-0CDF-46B9-ABDA-717192B237BC}" type="datetime1">
              <a:rPr lang="en-US" smtClean="0"/>
              <a:t>5/18/2020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89C94-1EBE-47D6-9890-F08FF55665F8}" type="datetime1">
              <a:rPr lang="en-US" smtClean="0"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E528-0DCA-4DC6-AB67-69D04EA5904C}" type="datetime1">
              <a:rPr lang="en-US" smtClean="0"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EDD7B5-8F95-4F15-93C2-D0B19E1D1DA8}" type="datetime1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1C36090-2C1E-409A-946E-EB210DD4935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848600" cy="35274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kern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Coordinating Council ON</a:t>
            </a:r>
            <a:br>
              <a:rPr lang="en-US" sz="4900" kern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</a:br>
            <a:r>
              <a:rPr lang="en-US" sz="4900" kern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School </a:t>
            </a:r>
            <a:r>
              <a:rPr lang="en-US" sz="4900" kern="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behavioral </a:t>
            </a:r>
            <a:r>
              <a:rPr lang="en-US" sz="4900" kern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Health</a:t>
            </a:r>
            <a:r>
              <a:rPr lang="en-US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/>
            </a:r>
            <a:br>
              <a:rPr lang="en-US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429000"/>
            <a:ext cx="6400800" cy="1752600"/>
          </a:xfrm>
        </p:spPr>
        <p:txBody>
          <a:bodyPr>
            <a:noAutofit/>
          </a:bodyPr>
          <a:lstStyle/>
          <a:p>
            <a:pPr lvl="0" algn="ctr" eaLnBrk="0" fontAlgn="base" hangingPunct="0">
              <a:spcAft>
                <a:spcPct val="0"/>
              </a:spcAft>
              <a:buClr>
                <a:srgbClr val="4F81BD"/>
              </a:buClr>
            </a:pPr>
            <a:r>
              <a:rPr lang="en-US" sz="2200" b="1" kern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Monday, May 18, 2020</a:t>
            </a:r>
            <a:endParaRPr lang="en-US" sz="2200" b="1" kern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lvl="0" algn="ctr" eaLnBrk="0" fontAlgn="base" hangingPunct="0">
              <a:spcAft>
                <a:spcPct val="0"/>
              </a:spcAft>
              <a:buClr>
                <a:srgbClr val="4F81BD"/>
              </a:buClr>
            </a:pPr>
            <a:r>
              <a:rPr lang="en-US" sz="2200" b="1" kern="0" dirty="0">
                <a:solidFill>
                  <a:srgbClr val="000000"/>
                </a:solidFill>
                <a:latin typeface="Century Gothic" panose="020B0502020202020204" pitchFamily="34" charset="0"/>
              </a:rPr>
              <a:t>10:00 am – 12:00 pm</a:t>
            </a:r>
            <a:endParaRPr lang="en-US" sz="22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 eaLnBrk="0" fontAlgn="base" hangingPunct="0">
              <a:spcAft>
                <a:spcPct val="0"/>
              </a:spcAft>
              <a:buClr>
                <a:srgbClr val="4F81BD"/>
              </a:buClr>
            </a:pPr>
            <a:r>
              <a:rPr lang="en-US" sz="2000" b="1" dirty="0" smtClean="0">
                <a:latin typeface="Century Gothic" panose="020B0502020202020204" pitchFamily="34" charset="0"/>
              </a:rPr>
              <a:t>WebEx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486400"/>
            <a:ext cx="994410" cy="104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42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Update on Community of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7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/>
            </a:r>
            <a:b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</a:br>
            <a:r>
              <a:rPr lang="en-US" sz="4200" dirty="0">
                <a:latin typeface="Century Gothic" panose="020B0502020202020204" pitchFamily="34" charset="0"/>
              </a:rPr>
              <a:t>Year 2 Planning </a:t>
            </a:r>
            <a:r>
              <a:rPr lang="en-US" sz="4200" dirty="0" smtClean="0">
                <a:latin typeface="Century Gothic" panose="020B0502020202020204" pitchFamily="34" charset="0"/>
              </a:rPr>
              <a:t> </a:t>
            </a:r>
            <a:r>
              <a:rPr lang="en-US" sz="4800" dirty="0">
                <a:solidFill>
                  <a:schemeClr val="tx1"/>
                </a:solidFill>
                <a:latin typeface="Century Gothic" panose="020B0502020202020204" pitchFamily="34" charset="0"/>
              </a:rPr>
              <a:t/>
            </a:r>
            <a:br>
              <a:rPr lang="en-US" sz="48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US" sz="3400" kern="0" dirty="0">
                <a:solidFill>
                  <a:schemeClr val="tx1"/>
                </a:solidFill>
                <a:latin typeface="Century Gothic" panose="020B0502020202020204" pitchFamily="34" charset="0"/>
              </a:rPr>
              <a:t/>
            </a:r>
            <a:br>
              <a:rPr lang="en-US" sz="3400" kern="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endParaRPr lang="en-US" sz="3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848600" cy="49530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ClrTx/>
              <a:buNone/>
            </a:pPr>
            <a:endParaRPr lang="en-US" sz="1200" spc="-100" dirty="0"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US" sz="2800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US" sz="2800" dirty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US" sz="2800" dirty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US" sz="2800" dirty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US" sz="2800" dirty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US" sz="2800" dirty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ClrTx/>
              <a:buNone/>
            </a:pPr>
            <a:endParaRPr lang="en-US" sz="2800" dirty="0">
              <a:latin typeface="Century Gothic" panose="020B0502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601F9ED6-CF06-4BEF-BFB8-B2F0D6708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42855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10" name="Picture 9" descr="Image result for Planning and coordination clipart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885756"/>
            <a:ext cx="3657600" cy="22102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388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54CE3B-F9C3-4FF3-ACB5-4A37E5F388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Family and Youth Committee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E68B8E4-C39B-4835-BD11-7C5E0E9E1F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300" dirty="0" smtClean="0"/>
              <a:t>Update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825702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54CE3B-F9C3-4FF3-ACB5-4A37E5F388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Implementation </a:t>
            </a:r>
            <a:br>
              <a:rPr lang="en-US" b="1" dirty="0">
                <a:solidFill>
                  <a:schemeClr val="accent1"/>
                </a:solidFill>
              </a:rPr>
            </a:br>
            <a:r>
              <a:rPr lang="en-US" b="1" dirty="0">
                <a:solidFill>
                  <a:schemeClr val="accent1"/>
                </a:solidFill>
              </a:rPr>
              <a:t>C</a:t>
            </a:r>
            <a:r>
              <a:rPr lang="en-US" b="1" dirty="0" smtClean="0">
                <a:solidFill>
                  <a:schemeClr val="accent1"/>
                </a:solidFill>
              </a:rPr>
              <a:t>ommittee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E68B8E4-C39B-4835-BD11-7C5E0E9E1F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300" dirty="0" smtClean="0"/>
              <a:t>Update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218769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54CE3B-F9C3-4FF3-ACB5-4A37E5F388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Workforce Portal and Process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E68B8E4-C39B-4835-BD11-7C5E0E9E1F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300" dirty="0" smtClean="0"/>
              <a:t>Update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1968957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entury Gothic" panose="020B0502020202020204" pitchFamily="34" charset="0"/>
              </a:rPr>
              <a:t>Next Steps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244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600" kern="0" dirty="0">
                <a:latin typeface="Century Gothic"/>
              </a:rPr>
              <a:t>School-Based </a:t>
            </a:r>
            <a:br>
              <a:rPr lang="en-US" sz="4600" kern="0" dirty="0">
                <a:latin typeface="Century Gothic"/>
              </a:rPr>
            </a:br>
            <a:r>
              <a:rPr lang="en-US" sz="4600" kern="0" dirty="0">
                <a:latin typeface="Century Gothic"/>
              </a:rPr>
              <a:t>Behavioral Health Goal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43400"/>
          </a:xfrm>
        </p:spPr>
        <p:txBody>
          <a:bodyPr>
            <a:normAutofit/>
          </a:bodyPr>
          <a:lstStyle/>
          <a:p>
            <a:pPr marL="0" lvl="0" indent="0" algn="ctr" eaLnBrk="0" fontAlgn="base" hangingPunct="0">
              <a:spcAft>
                <a:spcPct val="0"/>
              </a:spcAft>
              <a:buNone/>
            </a:pPr>
            <a:r>
              <a:rPr lang="en-US" sz="4200" i="1" dirty="0">
                <a:latin typeface="Century Gothic" panose="020B0502020202020204" pitchFamily="34" charset="0"/>
                <a:ea typeface="Calibri"/>
              </a:rPr>
              <a:t>To create a coordinated and responsive behavioral health system for all students in all public and public charter schools</a:t>
            </a:r>
            <a:r>
              <a:rPr lang="en-US" sz="4200" dirty="0">
                <a:latin typeface="Century Gothic" panose="020B0502020202020204" pitchFamily="34" charset="0"/>
                <a:ea typeface="Calibri"/>
              </a:rPr>
              <a:t>.</a:t>
            </a:r>
            <a:r>
              <a:rPr lang="en-US" dirty="0">
                <a:latin typeface="Century Gothic" panose="020B0502020202020204" pitchFamily="34" charset="0"/>
                <a:ea typeface="Calibri"/>
              </a:rPr>
              <a:t>  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36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600" kern="0" dirty="0">
                <a:latin typeface="Century Gothic"/>
              </a:rPr>
              <a:t>Coordinating Council Charge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43400"/>
          </a:xfrm>
        </p:spPr>
        <p:txBody>
          <a:bodyPr>
            <a:normAutofit/>
          </a:bodyPr>
          <a:lstStyle/>
          <a:p>
            <a:pPr marL="0" lvl="0" indent="0" algn="ctr" eaLnBrk="0" fontAlgn="base" hangingPunct="0">
              <a:spcAft>
                <a:spcPct val="0"/>
              </a:spcAft>
              <a:buNone/>
            </a:pPr>
            <a:r>
              <a:rPr lang="en-US" sz="4200" i="1" dirty="0">
                <a:latin typeface="Century Gothic" panose="020B0502020202020204" pitchFamily="34" charset="0"/>
              </a:rPr>
              <a:t>To hold agencies and participating stakeholders accountable for timely implementation of the expanded School-based Behavioral Health System.</a:t>
            </a:r>
          </a:p>
          <a:p>
            <a:pPr marL="0" lvl="0" indent="0" algn="ctr" eaLnBrk="0" fontAlgn="base" hangingPunct="0">
              <a:spcAft>
                <a:spcPct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09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/>
            </a:r>
            <a:b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</a:br>
            <a:r>
              <a:rPr lang="en-US" sz="4600" kern="0" dirty="0">
                <a:latin typeface="Century Gothic"/>
              </a:rPr>
              <a:t>Upcoming Monthly Meetings</a:t>
            </a:r>
            <a:r>
              <a:rPr lang="en-US" sz="4600" kern="0" dirty="0">
                <a:solidFill>
                  <a:srgbClr val="000000"/>
                </a:solidFill>
                <a:latin typeface="Century Gothic"/>
              </a:rPr>
              <a:t/>
            </a:r>
            <a:br>
              <a:rPr lang="en-US" sz="4600" kern="0" dirty="0">
                <a:solidFill>
                  <a:srgbClr val="000000"/>
                </a:solidFill>
                <a:latin typeface="Century Gothic"/>
              </a:rPr>
            </a:b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848600" cy="4724400"/>
          </a:xfrm>
        </p:spPr>
        <p:txBody>
          <a:bodyPr>
            <a:normAutofit/>
          </a:bodyPr>
          <a:lstStyle/>
          <a:p>
            <a:pPr marL="0" indent="0" algn="ctr" eaLnBrk="0" fontAlgn="base" hangingPunct="0">
              <a:spcAft>
                <a:spcPct val="0"/>
              </a:spcAft>
              <a:buNone/>
            </a:pPr>
            <a:r>
              <a:rPr lang="en-US" sz="3600" kern="0" dirty="0">
                <a:latin typeface="Century Gothic" panose="020B0502020202020204" pitchFamily="34" charset="0"/>
              </a:rPr>
              <a:t>3</a:t>
            </a:r>
            <a:r>
              <a:rPr lang="en-US" sz="3600" kern="0" baseline="30000" dirty="0">
                <a:latin typeface="Century Gothic" panose="020B0502020202020204" pitchFamily="34" charset="0"/>
              </a:rPr>
              <a:t>rd</a:t>
            </a:r>
            <a:r>
              <a:rPr lang="en-US" sz="3600" kern="0" dirty="0">
                <a:latin typeface="Century Gothic" panose="020B0502020202020204" pitchFamily="34" charset="0"/>
              </a:rPr>
              <a:t> Monday 10:00 am – 12:00 </a:t>
            </a:r>
            <a:r>
              <a:rPr lang="en-US" sz="3600" kern="0" dirty="0" smtClean="0">
                <a:latin typeface="Century Gothic" panose="020B0502020202020204" pitchFamily="34" charset="0"/>
              </a:rPr>
              <a:t>noon</a:t>
            </a:r>
          </a:p>
          <a:p>
            <a:pPr indent="0" eaLnBrk="0" fontAlgn="base" hangingPunct="0"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r>
              <a:rPr lang="en-US" sz="3600" kern="0" dirty="0" smtClean="0">
                <a:latin typeface="Century Gothic" panose="020B0502020202020204" pitchFamily="34" charset="0"/>
              </a:rPr>
              <a:t>   June 15</a:t>
            </a:r>
          </a:p>
          <a:p>
            <a:pPr indent="0" eaLnBrk="0" fontAlgn="base" hangingPunct="0"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r>
              <a:rPr lang="en-US" sz="3600" kern="0" dirty="0">
                <a:latin typeface="Century Gothic" panose="020B0502020202020204" pitchFamily="34" charset="0"/>
              </a:rPr>
              <a:t> </a:t>
            </a:r>
            <a:r>
              <a:rPr lang="en-US" sz="3600" kern="0" dirty="0" smtClean="0">
                <a:latin typeface="Century Gothic" panose="020B0502020202020204" pitchFamily="34" charset="0"/>
              </a:rPr>
              <a:t>  July 20</a:t>
            </a:r>
          </a:p>
          <a:p>
            <a:pPr indent="0" eaLnBrk="0" fontAlgn="base" hangingPunct="0"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r>
              <a:rPr lang="en-US" sz="3600" kern="0" dirty="0">
                <a:latin typeface="Century Gothic" panose="020B0502020202020204" pitchFamily="34" charset="0"/>
              </a:rPr>
              <a:t> </a:t>
            </a:r>
            <a:r>
              <a:rPr lang="en-US" sz="3600" kern="0" dirty="0" smtClean="0">
                <a:latin typeface="Century Gothic" panose="020B0502020202020204" pitchFamily="34" charset="0"/>
              </a:rPr>
              <a:t>  August 17</a:t>
            </a:r>
          </a:p>
          <a:p>
            <a:pPr indent="0" eaLnBrk="0" fontAlgn="base" hangingPunct="0"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r>
              <a:rPr lang="en-US" sz="3600" kern="0" dirty="0" smtClean="0">
                <a:latin typeface="Century Gothic" panose="020B0502020202020204" pitchFamily="34" charset="0"/>
              </a:rPr>
              <a:t>   September 21</a:t>
            </a:r>
            <a:endParaRPr lang="en-US" sz="2600" kern="0" dirty="0">
              <a:latin typeface="Century Gothic" panose="020B0502020202020204" pitchFamily="34" charset="0"/>
            </a:endParaRPr>
          </a:p>
          <a:p>
            <a:pPr marL="0" indent="0" algn="ctr" eaLnBrk="0" fontAlgn="base" hangingPunct="0">
              <a:spcAft>
                <a:spcPct val="0"/>
              </a:spcAft>
              <a:buNone/>
            </a:pPr>
            <a:endParaRPr lang="en-US" sz="3600" kern="0" dirty="0">
              <a:latin typeface="+mj-lt"/>
            </a:endParaRPr>
          </a:p>
          <a:p>
            <a:pPr marL="0" indent="0" eaLnBrk="0" fontAlgn="base" hangingPunct="0">
              <a:lnSpc>
                <a:spcPct val="140000"/>
              </a:lnSpc>
              <a:spcAft>
                <a:spcPct val="0"/>
              </a:spcAft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3439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/>
            </a:r>
            <a:b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</a:br>
            <a:r>
              <a:rPr lang="en-US" sz="3600" kern="0" dirty="0">
                <a:solidFill>
                  <a:schemeClr val="accent1"/>
                </a:solidFill>
                <a:latin typeface="Century Gothic"/>
              </a:rPr>
              <a:t>Updates, News, and Public Comment</a:t>
            </a:r>
            <a:r>
              <a:rPr lang="en-US" sz="3200" kern="0" dirty="0">
                <a:solidFill>
                  <a:schemeClr val="accent1"/>
                </a:solidFill>
                <a:latin typeface="Century Gothic"/>
              </a:rPr>
              <a:t/>
            </a:r>
            <a:br>
              <a:rPr lang="en-US" sz="3200" kern="0" dirty="0">
                <a:solidFill>
                  <a:schemeClr val="accent1"/>
                </a:solidFill>
                <a:latin typeface="Century Gothic"/>
              </a:rPr>
            </a:b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848600" cy="4648200"/>
          </a:xfrm>
        </p:spPr>
        <p:txBody>
          <a:bodyPr>
            <a:normAutofit fontScale="77500" lnSpcReduction="20000"/>
          </a:bodyPr>
          <a:lstStyle/>
          <a:p>
            <a:pPr marL="0" lvl="1" indent="-512064">
              <a:buClrTx/>
              <a:buFont typeface="+mj-lt"/>
              <a:buAutoNum type="alphaUcPeriod"/>
            </a:pPr>
            <a:r>
              <a:rPr lang="en-US" sz="4000" dirty="0">
                <a:latin typeface="Century Gothic" panose="020B0502020202020204" pitchFamily="34" charset="0"/>
              </a:rPr>
              <a:t>Co-Chair Updates</a:t>
            </a:r>
          </a:p>
          <a:p>
            <a:pPr marL="0" lvl="1" indent="0">
              <a:buClrTx/>
              <a:buNone/>
            </a:pPr>
            <a:endParaRPr lang="en-US" sz="4000" dirty="0">
              <a:latin typeface="Century Gothic" panose="020B0502020202020204" pitchFamily="34" charset="0"/>
            </a:endParaRPr>
          </a:p>
          <a:p>
            <a:pPr marL="230886" lvl="1" indent="-512064">
              <a:buClrTx/>
              <a:buFont typeface="+mj-lt"/>
              <a:buAutoNum type="alphaUcPeriod" startAt="2"/>
            </a:pPr>
            <a:r>
              <a:rPr lang="en-US" sz="4000" dirty="0">
                <a:latin typeface="Century Gothic" panose="020B0502020202020204" pitchFamily="34" charset="0"/>
              </a:rPr>
              <a:t>Coordinating Council Member </a:t>
            </a:r>
            <a:r>
              <a:rPr lang="en-US" sz="4000" dirty="0" smtClean="0">
                <a:latin typeface="Century Gothic" panose="020B0502020202020204" pitchFamily="34" charset="0"/>
              </a:rPr>
              <a:t>News</a:t>
            </a:r>
            <a:endParaRPr lang="en-US" sz="2600" dirty="0">
              <a:latin typeface="Century Gothic" panose="020B0502020202020204" pitchFamily="34" charset="0"/>
            </a:endParaRPr>
          </a:p>
          <a:p>
            <a:pPr marL="0" lvl="1" indent="-512064">
              <a:buClrTx/>
              <a:buFont typeface="+mj-lt"/>
              <a:buAutoNum type="alphaUcPeriod" startAt="2"/>
            </a:pPr>
            <a:endParaRPr lang="en-US" sz="4000" dirty="0">
              <a:latin typeface="Century Gothic" panose="020B0502020202020204" pitchFamily="34" charset="0"/>
            </a:endParaRPr>
          </a:p>
          <a:p>
            <a:pPr marL="0" lvl="1" indent="-512064">
              <a:buClrTx/>
              <a:buFont typeface="+mj-lt"/>
              <a:buAutoNum type="alphaUcPeriod" startAt="2"/>
            </a:pPr>
            <a:r>
              <a:rPr lang="en-US" sz="4000" dirty="0">
                <a:latin typeface="Century Gothic" panose="020B0502020202020204" pitchFamily="34" charset="0"/>
              </a:rPr>
              <a:t>Public Comment Period:</a:t>
            </a:r>
            <a:endParaRPr lang="en-US" sz="3800" i="1" dirty="0">
              <a:latin typeface="Century Gothic" panose="020B0502020202020204" pitchFamily="34" charset="0"/>
            </a:endParaRPr>
          </a:p>
          <a:p>
            <a:pPr marL="628650" lvl="1" indent="0">
              <a:lnSpc>
                <a:spcPct val="115000"/>
              </a:lnSpc>
              <a:spcBef>
                <a:spcPts val="0"/>
              </a:spcBef>
              <a:buClrTx/>
              <a:buNone/>
            </a:pPr>
            <a:r>
              <a:rPr lang="en-US" sz="3800" dirty="0">
                <a:latin typeface="Century Gothic" panose="020B0502020202020204" pitchFamily="34" charset="0"/>
              </a:rPr>
              <a:t>The public is invited to share resources, provide feedback, and  ask questions for the Council’s consideration.</a:t>
            </a:r>
          </a:p>
        </p:txBody>
      </p:sp>
    </p:spTree>
    <p:extLst>
      <p:ext uri="{BB962C8B-B14F-4D97-AF65-F5344CB8AC3E}">
        <p14:creationId xmlns:p14="http://schemas.microsoft.com/office/powerpoint/2010/main" val="331861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/>
            </a:r>
            <a:br>
              <a:rPr lang="en-US" sz="44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</a:br>
            <a:r>
              <a:rPr lang="en-US" sz="3600" dirty="0">
                <a:solidFill>
                  <a:schemeClr val="accent1"/>
                </a:solidFill>
                <a:latin typeface="Century Gothic" panose="020B0502020202020204" pitchFamily="34" charset="0"/>
              </a:rPr>
              <a:t>Review of Minutes</a:t>
            </a:r>
            <a:br>
              <a:rPr lang="en-US" sz="3600" dirty="0">
                <a:solidFill>
                  <a:schemeClr val="accent1"/>
                </a:solidFill>
                <a:latin typeface="Century Gothic" panose="020B0502020202020204" pitchFamily="34" charset="0"/>
              </a:rPr>
            </a:br>
            <a:endParaRPr lang="en-US" sz="36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0025" y="5119688"/>
            <a:ext cx="7848600" cy="49530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ClrTx/>
              <a:buNone/>
            </a:pPr>
            <a:endParaRPr lang="en-US" sz="1200" spc="-100" dirty="0"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indent="0" algn="ctr">
              <a:spcBef>
                <a:spcPts val="0"/>
              </a:spcBef>
              <a:buClrTx/>
              <a:buNone/>
            </a:pPr>
            <a:endParaRPr lang="en-US" sz="2800" spc="-100" dirty="0"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601F9ED6-CF06-4BEF-BFB8-B2F0D6708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42855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1026" name="Picture 2" descr="review your minutes of meeting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981200"/>
            <a:ext cx="5238750" cy="352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961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Follow-up from Last Meeting</a:t>
            </a:r>
            <a:r>
              <a:rPr lang="en-US" dirty="0">
                <a:solidFill>
                  <a:schemeClr val="accent1"/>
                </a:solidFill>
                <a:latin typeface="Century Gothic" panose="020B0502020202020204" pitchFamily="34" charset="0"/>
              </a:rPr>
              <a:t/>
            </a:r>
            <a:br>
              <a:rPr lang="en-US" dirty="0">
                <a:solidFill>
                  <a:schemeClr val="accent1"/>
                </a:solidFill>
                <a:latin typeface="Century Gothic" panose="020B0502020202020204" pitchFamily="34" charset="0"/>
              </a:rPr>
            </a:br>
            <a:endParaRPr lang="en-US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70000" lnSpcReduction="20000"/>
          </a:bodyPr>
          <a:lstStyle/>
          <a:p>
            <a:pPr marL="0" lvl="1" indent="0">
              <a:buNone/>
            </a:pPr>
            <a:endParaRPr lang="en-US" sz="3600" dirty="0"/>
          </a:p>
          <a:p>
            <a:pPr marL="0" lvl="1" indent="0">
              <a:buClrTx/>
              <a:buNone/>
            </a:pPr>
            <a:endParaRPr lang="en-US" sz="3200" dirty="0" smtClean="0">
              <a:latin typeface="Century Gothic" panose="020B0502020202020204" pitchFamily="34" charset="0"/>
            </a:endParaRPr>
          </a:p>
          <a:p>
            <a:pPr lvl="1" indent="-457200">
              <a:buClrTx/>
              <a:buFont typeface="Wingdings" panose="05000000000000000000" pitchFamily="2" charset="2"/>
              <a:buChar char="q"/>
            </a:pPr>
            <a:endParaRPr lang="en-US" sz="3200" dirty="0">
              <a:latin typeface="Century Gothic" panose="020B0502020202020204" pitchFamily="34" charset="0"/>
            </a:endParaRPr>
          </a:p>
          <a:p>
            <a:pPr lvl="1" indent="-457200">
              <a:buClrTx/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Century Gothic" panose="020B0502020202020204" pitchFamily="34" charset="0"/>
              </a:rPr>
              <a:t>Status of Evaluation Contract</a:t>
            </a:r>
          </a:p>
          <a:p>
            <a:pPr lvl="1" indent="-457200">
              <a:buClrTx/>
              <a:buFont typeface="Wingdings" panose="05000000000000000000" pitchFamily="2" charset="2"/>
              <a:buChar char="q"/>
            </a:pPr>
            <a:endParaRPr lang="en-US" sz="3200" dirty="0">
              <a:latin typeface="Century Gothic" panose="020B0502020202020204" pitchFamily="34" charset="0"/>
            </a:endParaRPr>
          </a:p>
          <a:p>
            <a:pPr lvl="1" indent="-457200">
              <a:buClrTx/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Century Gothic" panose="020B0502020202020204" pitchFamily="34" charset="0"/>
              </a:rPr>
              <a:t>CBO Services During Distance Learning</a:t>
            </a:r>
          </a:p>
          <a:p>
            <a:pPr lvl="1" indent="-457200">
              <a:buClrTx/>
              <a:buFont typeface="Wingdings" panose="05000000000000000000" pitchFamily="2" charset="2"/>
              <a:buChar char="q"/>
            </a:pPr>
            <a:endParaRPr lang="en-US" sz="3200" dirty="0">
              <a:latin typeface="Century Gothic" panose="020B0502020202020204" pitchFamily="34" charset="0"/>
            </a:endParaRPr>
          </a:p>
          <a:p>
            <a:pPr lvl="1" indent="-457200">
              <a:buClrTx/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Century Gothic" panose="020B0502020202020204" pitchFamily="34" charset="0"/>
              </a:rPr>
              <a:t>Status of CBO Clinicians in Cohort 1 and Cohort 2 Placements</a:t>
            </a:r>
          </a:p>
          <a:p>
            <a:pPr lvl="1" indent="-457200">
              <a:buClrTx/>
              <a:buFont typeface="Wingdings" panose="05000000000000000000" pitchFamily="2" charset="2"/>
              <a:buChar char="q"/>
            </a:pPr>
            <a:endParaRPr lang="en-US" sz="3200" dirty="0">
              <a:latin typeface="Century Gothic" panose="020B0502020202020204" pitchFamily="34" charset="0"/>
            </a:endParaRPr>
          </a:p>
          <a:p>
            <a:pPr marL="0" lvl="1" indent="0">
              <a:buClrTx/>
              <a:buNone/>
            </a:pPr>
            <a:endParaRPr lang="en-US" sz="3200" dirty="0" smtClean="0">
              <a:latin typeface="Century Gothic" panose="020B0502020202020204" pitchFamily="34" charset="0"/>
            </a:endParaRPr>
          </a:p>
          <a:p>
            <a:pPr marL="0" lvl="1" indent="0">
              <a:buClrTx/>
              <a:buNone/>
            </a:pPr>
            <a:endParaRPr lang="en-US" sz="3200" dirty="0" smtClean="0">
              <a:latin typeface="Century Gothic" panose="020B0502020202020204" pitchFamily="34" charset="0"/>
            </a:endParaRPr>
          </a:p>
          <a:p>
            <a:pPr marL="0" lvl="1" indent="0">
              <a:buNone/>
            </a:pPr>
            <a:r>
              <a:rPr lang="en-US" sz="3800" b="1" dirty="0">
                <a:solidFill>
                  <a:srgbClr val="0070C0"/>
                </a:solidFill>
              </a:rPr>
              <a:t>	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53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entury Gothic" pitchFamily="34" charset="0"/>
              </a:rPr>
              <a:t>CBO Weekly Reporting</a:t>
            </a:r>
            <a:endParaRPr lang="en-US" dirty="0">
              <a:latin typeface="Century Gothic" pitchFamily="34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81200"/>
            <a:ext cx="8229600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419600"/>
            <a:ext cx="7543800" cy="190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866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Status of CBO Clinicians in Cohort 1 and Cohort 2 School Placements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Data as of </a:t>
            </a:r>
            <a:r>
              <a:rPr lang="en-US" dirty="0"/>
              <a:t>5</a:t>
            </a:r>
            <a:r>
              <a:rPr lang="en-US" dirty="0" smtClean="0"/>
              <a:t>/14/20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 Cohort 1, </a:t>
            </a:r>
            <a:r>
              <a:rPr lang="en-US" dirty="0" smtClean="0"/>
              <a:t>91% of the CBO clinicians are in their school placements and 100% </a:t>
            </a:r>
            <a:r>
              <a:rPr lang="en-US" dirty="0"/>
              <a:t>of </a:t>
            </a:r>
            <a:r>
              <a:rPr lang="en-US" dirty="0" smtClean="0"/>
              <a:t>the Cohort 1 </a:t>
            </a:r>
            <a:r>
              <a:rPr lang="en-US" dirty="0"/>
              <a:t>schools have both a completed School Strengthening Tool  </a:t>
            </a:r>
          </a:p>
          <a:p>
            <a:pPr marL="0" indent="0">
              <a:buNone/>
            </a:pPr>
            <a:r>
              <a:rPr lang="en-US" dirty="0" smtClean="0"/>
              <a:t>  and </a:t>
            </a:r>
            <a:r>
              <a:rPr lang="en-US" dirty="0"/>
              <a:t>Work Plan.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In </a:t>
            </a:r>
            <a:r>
              <a:rPr lang="en-US" dirty="0" smtClean="0"/>
              <a:t>Cohort </a:t>
            </a:r>
            <a:r>
              <a:rPr lang="en-US" dirty="0"/>
              <a:t>2, </a:t>
            </a:r>
            <a:r>
              <a:rPr lang="en-US" dirty="0" smtClean="0"/>
              <a:t>83% of the CBO clinicians are in their school placements and 90% of the Cohort 2 </a:t>
            </a:r>
            <a:r>
              <a:rPr lang="en-US" dirty="0"/>
              <a:t>schools </a:t>
            </a:r>
            <a:r>
              <a:rPr lang="en-US" dirty="0" smtClean="0"/>
              <a:t>have </a:t>
            </a:r>
            <a:r>
              <a:rPr lang="en-US" dirty="0"/>
              <a:t>both a completed School Strengthening Tool and </a:t>
            </a:r>
          </a:p>
          <a:p>
            <a:pPr marL="0" indent="0">
              <a:buNone/>
            </a:pPr>
            <a:r>
              <a:rPr lang="en-US" dirty="0" smtClean="0"/>
              <a:t>  Work </a:t>
            </a:r>
            <a:r>
              <a:rPr lang="en-US" dirty="0"/>
              <a:t>Plan.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67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94612</TotalTime>
  <Words>208</Words>
  <Application>Microsoft Office PowerPoint</Application>
  <PresentationFormat>On-screen Show (4:3)</PresentationFormat>
  <Paragraphs>73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Century Gothic</vt:lpstr>
      <vt:lpstr>Wingdings</vt:lpstr>
      <vt:lpstr>Clarity</vt:lpstr>
      <vt:lpstr>Coordinating Council ON School behavioral Health </vt:lpstr>
      <vt:lpstr>School-Based  Behavioral Health Goal</vt:lpstr>
      <vt:lpstr>Coordinating Council Charge</vt:lpstr>
      <vt:lpstr> Upcoming Monthly Meetings </vt:lpstr>
      <vt:lpstr> Updates, News, and Public Comment </vt:lpstr>
      <vt:lpstr> Review of Minutes </vt:lpstr>
      <vt:lpstr> Follow-up from Last Meeting </vt:lpstr>
      <vt:lpstr>CBO Weekly Reporting</vt:lpstr>
      <vt:lpstr>Status of CBO Clinicians in Cohort 1 and Cohort 2 School Placements </vt:lpstr>
      <vt:lpstr>Update on Community of Practice</vt:lpstr>
      <vt:lpstr> Year 2 Planning    </vt:lpstr>
      <vt:lpstr>Family and Youth Committee </vt:lpstr>
      <vt:lpstr>Implementation  Committee </vt:lpstr>
      <vt:lpstr>Workforce Portal and Process</vt:lpstr>
      <vt:lpstr>Next Steps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Force on  School Mental Health</dc:title>
  <dc:creator>charley</dc:creator>
  <cp:lastModifiedBy>Charneta Scott</cp:lastModifiedBy>
  <cp:revision>530</cp:revision>
  <cp:lastPrinted>2020-02-12T13:16:50Z</cp:lastPrinted>
  <dcterms:created xsi:type="dcterms:W3CDTF">2018-01-11T22:11:33Z</dcterms:created>
  <dcterms:modified xsi:type="dcterms:W3CDTF">2020-05-18T06:25:32Z</dcterms:modified>
</cp:coreProperties>
</file>