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340" r:id="rId4"/>
    <p:sldId id="260" r:id="rId5"/>
    <p:sldId id="332" r:id="rId6"/>
    <p:sldId id="323" r:id="rId7"/>
    <p:sldId id="324" r:id="rId8"/>
    <p:sldId id="325" r:id="rId9"/>
    <p:sldId id="341" r:id="rId10"/>
    <p:sldId id="342" r:id="rId11"/>
    <p:sldId id="343" r:id="rId12"/>
    <p:sldId id="335" r:id="rId13"/>
    <p:sldId id="319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T" initials="SB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1" d="100"/>
          <a:sy n="81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480" y="-96"/>
      </p:cViewPr>
      <p:guideLst>
        <p:guide orient="horz" pos="290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611DA-DA91-4932-97ED-76B11100D239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0813-2D4A-448D-BEE6-285AB9EF5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DDAA4-87A3-4C4B-BE2B-772308A3C886}" type="datetimeFigureOut">
              <a:rPr lang="en-US" smtClean="0"/>
              <a:t>4/14/2019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E1534-6ADB-44D6-9DDE-67209A98D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6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23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20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66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7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65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0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943-CEA3-464D-AFB5-D700FED387BA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C2A1-48BE-46D3-9D15-2EABE62E0E62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0398-D4A6-44C9-8CE8-B77FA46DB570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CF03-42C1-444E-B9E4-5F3F54FFF7D4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57C-A4FD-46D3-B1D1-1E8963650356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0CD5-2E9C-43F9-AF41-0F2C9218F932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CA48-F1A2-45FC-AA67-46E365A69097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4AC9-0F3C-4D3F-BE0C-DA6F6E4AD792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6649-0CDF-46B9-ABDA-717192B237BC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9C94-1EBE-47D6-9890-F08FF55665F8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E528-0DCA-4DC6-AB67-69D04EA5904C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EDD7B5-8F95-4F15-93C2-D0B19E1D1DA8}" type="datetime1">
              <a:rPr lang="en-US" smtClean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3527425"/>
          </a:xfrm>
        </p:spPr>
        <p:txBody>
          <a:bodyPr>
            <a:normAutofit/>
          </a:bodyPr>
          <a:lstStyle/>
          <a:p>
            <a:pPr algn="ctr"/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Coordinating Council ON</a:t>
            </a:r>
            <a:b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School mental Health</a:t>
            </a:r>
            <a: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Monday, March 18, 2019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10:00 am – 12:00 pm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64 New York Avenue NE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Room 284</a:t>
            </a:r>
          </a:p>
        </p:txBody>
      </p:sp>
    </p:spTree>
    <p:extLst>
      <p:ext uri="{BB962C8B-B14F-4D97-AF65-F5344CB8AC3E}">
        <p14:creationId xmlns:p14="http://schemas.microsoft.com/office/powerpoint/2010/main" val="298142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Cohort 2 Onboarding Timeline 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446" y="1883220"/>
            <a:ext cx="5527109" cy="383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Cohort 2 Implementation Timeline 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044" y="2085975"/>
            <a:ext cx="6157913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Guide Implementation Elements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200" dirty="0"/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r>
              <a:rPr lang="en-US" sz="3500" dirty="0"/>
              <a:t>Provider Training &amp; Support</a:t>
            </a:r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endParaRPr lang="en-US" sz="3500" dirty="0"/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r>
              <a:rPr lang="en-US" sz="3500" dirty="0"/>
              <a:t>Evaluation </a:t>
            </a:r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endParaRPr lang="en-US" sz="3500" dirty="0"/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r>
              <a:rPr lang="en-US" sz="3500" dirty="0"/>
              <a:t>Family &amp; Youth Engagement</a:t>
            </a:r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endParaRPr lang="en-US" sz="3500" dirty="0"/>
          </a:p>
          <a:p>
            <a:pPr marL="742950" indent="-742950">
              <a:spcBef>
                <a:spcPts val="0"/>
              </a:spcBef>
              <a:buClrTx/>
              <a:buAutoNum type="arabicPeriod"/>
            </a:pPr>
            <a:r>
              <a:rPr lang="en-US" sz="3500" dirty="0"/>
              <a:t>Provider Sustainability Update</a:t>
            </a:r>
          </a:p>
          <a:p>
            <a:pPr marL="742950" indent="-742950">
              <a:spcBef>
                <a:spcPts val="0"/>
              </a:spcBef>
              <a:buAutoNum type="arabicPeriod"/>
            </a:pPr>
            <a:endParaRPr lang="en-US" sz="42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679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kern="0" dirty="0">
                <a:latin typeface="Century Gothic"/>
              </a:rPr>
              <a:t>Next Steps </a:t>
            </a:r>
            <a:r>
              <a:rPr lang="en-US" sz="44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latin typeface="Century Gothic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00600"/>
          </a:xfrm>
        </p:spPr>
        <p:txBody>
          <a:bodyPr>
            <a:normAutofit/>
          </a:bodyPr>
          <a:lstStyle/>
          <a:p>
            <a:pPr lvl="5" eaLnBrk="0" fontAlgn="base" hangingPunct="0">
              <a:spcAft>
                <a:spcPct val="0"/>
              </a:spcAft>
            </a:pPr>
            <a:endParaRPr lang="en-US" sz="3400" kern="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3400" kern="0" dirty="0"/>
              <a:t>Next Committee Meeting Tasks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3400" kern="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3400" kern="0" dirty="0"/>
              <a:t>Next Committee Meeting Dates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923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School-Based </a:t>
            </a:r>
            <a:br>
              <a:rPr lang="en-US" sz="4600" kern="0" dirty="0">
                <a:latin typeface="Century Gothic"/>
              </a:rPr>
            </a:br>
            <a:r>
              <a:rPr lang="en-US" sz="4600" kern="0" dirty="0">
                <a:latin typeface="Century Gothic"/>
              </a:rPr>
              <a:t>Behavioral Health Goal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  <a:ea typeface="Calibri"/>
              </a:rPr>
              <a:t>To create a coordinated and responsive behavioral health system for all students in all public and public charter schools</a:t>
            </a:r>
            <a:r>
              <a:rPr lang="en-US" sz="4200" dirty="0">
                <a:latin typeface="Century Gothic" panose="020B0502020202020204" pitchFamily="34" charset="0"/>
                <a:ea typeface="Calibri"/>
              </a:rPr>
              <a:t>.</a:t>
            </a:r>
            <a:r>
              <a:rPr lang="en-US" dirty="0">
                <a:latin typeface="Century Gothic" panose="020B0502020202020204" pitchFamily="34" charset="0"/>
                <a:ea typeface="Calibri"/>
              </a:rPr>
              <a:t>  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Coordinating Council Charge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</a:rPr>
              <a:t>To hold agencies and participating stakeholders accountable for timely implementation of the expanded School-based Behavioral Health System.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94" y="38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Agenda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257800"/>
          </a:xfrm>
        </p:spPr>
        <p:txBody>
          <a:bodyPr>
            <a:noAutofit/>
          </a:bodyPr>
          <a:lstStyle/>
          <a:p>
            <a:pPr marL="514350" lvl="0" indent="-514350">
              <a:buClrTx/>
              <a:buFont typeface="+mj-lt"/>
              <a:buAutoNum type="romanUcPeriod"/>
            </a:pPr>
            <a:r>
              <a:rPr lang="en-US" sz="1100" b="1" dirty="0"/>
              <a:t>Welcome &amp; Introductions  </a:t>
            </a:r>
            <a:endParaRPr lang="en-US" sz="1100" dirty="0"/>
          </a:p>
          <a:p>
            <a:pPr marL="514350" lvl="0" indent="-514350">
              <a:buClrTx/>
              <a:buFont typeface="+mj-lt"/>
              <a:buAutoNum type="romanUcPeriod"/>
            </a:pPr>
            <a:endParaRPr lang="en-US" sz="1100" b="1" dirty="0"/>
          </a:p>
          <a:p>
            <a:pPr marL="514350" lvl="0" indent="-514350">
              <a:buClrTx/>
              <a:buFont typeface="+mj-lt"/>
              <a:buAutoNum type="romanUcPeriod"/>
            </a:pPr>
            <a:r>
              <a:rPr lang="en-US" sz="1100" b="1" dirty="0"/>
              <a:t>Mission </a:t>
            </a:r>
            <a:endParaRPr lang="en-US" sz="1100" dirty="0"/>
          </a:p>
          <a:p>
            <a:pPr marL="514350" lvl="0" indent="-514350">
              <a:buClrTx/>
              <a:buFont typeface="+mj-lt"/>
              <a:buAutoNum type="romanUcPeriod"/>
            </a:pPr>
            <a:endParaRPr lang="en-US" sz="1100" b="1" dirty="0"/>
          </a:p>
          <a:p>
            <a:pPr marL="514350" lvl="0" indent="-514350">
              <a:buClrTx/>
              <a:buFont typeface="+mj-lt"/>
              <a:buAutoNum type="romanUcPeriod"/>
            </a:pPr>
            <a:r>
              <a:rPr lang="en-US" sz="1100" b="1" dirty="0"/>
              <a:t>News, Updates, and Public Comment</a:t>
            </a:r>
            <a:endParaRPr lang="en-US" sz="1100" dirty="0"/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dirty="0"/>
              <a:t>New agenda format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dirty="0"/>
              <a:t>New DBH Director of Prevention &amp; Early Intervention 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dirty="0"/>
              <a:t>DBH School Mental Health Program Update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dirty="0"/>
              <a:t>Co-Chair Updates </a:t>
            </a:r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dirty="0"/>
              <a:t>Public Invitation to Share (5-10 minutes) </a:t>
            </a:r>
          </a:p>
          <a:p>
            <a:pPr marL="514350" indent="-514350">
              <a:buClrTx/>
              <a:buFont typeface="+mj-lt"/>
              <a:buAutoNum type="romanUcPeriod"/>
            </a:pPr>
            <a:endParaRPr lang="en-US" sz="1100" b="1" dirty="0"/>
          </a:p>
          <a:p>
            <a:pPr marL="514350" indent="-514350">
              <a:buClrTx/>
              <a:buFont typeface="+mj-lt"/>
              <a:buAutoNum type="romanUcPeriod"/>
            </a:pPr>
            <a:r>
              <a:rPr lang="en-US" sz="1100" b="1" dirty="0"/>
              <a:t>Coordinating Council Business</a:t>
            </a:r>
            <a:endParaRPr lang="en-US" sz="1100" dirty="0"/>
          </a:p>
          <a:p>
            <a:pPr marL="777240" lvl="1" indent="-228600">
              <a:buClrTx/>
              <a:buFont typeface="+mj-lt"/>
              <a:buAutoNum type="alphaUcPeriod"/>
            </a:pPr>
            <a:r>
              <a:rPr lang="en-US" sz="1100" b="1" dirty="0"/>
              <a:t>Timely Implementation</a:t>
            </a:r>
          </a:p>
          <a:p>
            <a:pPr marL="1097280" lvl="1" indent="-228600">
              <a:buClrTx/>
              <a:buFont typeface="+mj-lt"/>
              <a:buAutoNum type="arabicPeriod"/>
            </a:pPr>
            <a:r>
              <a:rPr lang="en-US" sz="1100" dirty="0"/>
              <a:t>Year 1 Implementation</a:t>
            </a:r>
          </a:p>
          <a:p>
            <a:pPr marL="1097280" lvl="1" indent="-228600">
              <a:buClrTx/>
              <a:buFont typeface="+mj-lt"/>
              <a:buAutoNum type="arabicPeriod"/>
            </a:pPr>
            <a:r>
              <a:rPr lang="en-US" sz="1100" dirty="0"/>
              <a:t>Year 2 Planning</a:t>
            </a:r>
          </a:p>
          <a:p>
            <a:pPr marL="777240" lvl="1" indent="-228600">
              <a:buClrTx/>
              <a:buFont typeface="+mj-lt"/>
              <a:buAutoNum type="alphaUcPeriod" startAt="2"/>
            </a:pPr>
            <a:r>
              <a:rPr lang="en-US" sz="1100" b="1" dirty="0"/>
              <a:t>Guide Implementation of All Elements of the Expansion </a:t>
            </a:r>
          </a:p>
          <a:p>
            <a:pPr marL="1097280" lvl="2" indent="-228600">
              <a:buClrTx/>
              <a:buFont typeface="+mj-lt"/>
              <a:buAutoNum type="arabicPeriod"/>
            </a:pPr>
            <a:r>
              <a:rPr lang="en-US" sz="1100" dirty="0"/>
              <a:t>Provider Standards &amp; Training</a:t>
            </a:r>
          </a:p>
          <a:p>
            <a:pPr marL="1097280" lvl="2" indent="-228600">
              <a:buClrTx/>
              <a:buFont typeface="+mj-lt"/>
              <a:buAutoNum type="arabicPeriod"/>
            </a:pPr>
            <a:r>
              <a:rPr lang="en-US" sz="1100" dirty="0"/>
              <a:t>Evaluation– March meeting </a:t>
            </a:r>
          </a:p>
          <a:p>
            <a:pPr marL="1097280" lvl="2" indent="-228600">
              <a:buClrTx/>
              <a:buFont typeface="+mj-lt"/>
              <a:buAutoNum type="arabicPeriod"/>
            </a:pPr>
            <a:r>
              <a:rPr lang="en-US" sz="1100" dirty="0"/>
              <a:t>Family &amp; Youth-Family Engagement Across stakeholders</a:t>
            </a:r>
          </a:p>
          <a:p>
            <a:pPr marL="1097280" lvl="2" indent="-228600">
              <a:buClrTx/>
              <a:buFont typeface="+mj-lt"/>
              <a:buAutoNum type="arabicPeriod"/>
            </a:pPr>
            <a:r>
              <a:rPr lang="en-US" sz="1100" dirty="0"/>
              <a:t>Provider model sustainability-DBH Updates</a:t>
            </a:r>
          </a:p>
          <a:p>
            <a:pPr marL="777240" lvl="1" indent="-228600">
              <a:buClrTx/>
              <a:buFont typeface="+mj-lt"/>
              <a:buAutoNum type="alphaUcPeriod" startAt="3"/>
            </a:pPr>
            <a:r>
              <a:rPr lang="en-US" sz="1100" b="1" dirty="0"/>
              <a:t>Comprehensive Inventory </a:t>
            </a:r>
          </a:p>
          <a:p>
            <a:pPr marL="777240" lvl="1" indent="-228600">
              <a:buClrTx/>
              <a:buFont typeface="+mj-lt"/>
              <a:buAutoNum type="alphaUcPeriod" startAt="3"/>
            </a:pPr>
            <a:r>
              <a:rPr lang="en-US" sz="1100" b="1" dirty="0"/>
              <a:t>Cross-Systems Linkages and Coordination</a:t>
            </a:r>
          </a:p>
          <a:p>
            <a:pPr marL="777240" lvl="1" indent="-228600">
              <a:buClrTx/>
              <a:buFont typeface="+mj-lt"/>
              <a:buAutoNum type="alphaUcPeriod" startAt="3"/>
            </a:pPr>
            <a:r>
              <a:rPr lang="en-US" sz="1100" b="1" dirty="0"/>
              <a:t>Workforce Development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514350" lvl="0" indent="-514350">
              <a:buClrTx/>
              <a:buFont typeface="+mj-lt"/>
              <a:buAutoNum type="romanUcPeriod" startAt="5"/>
            </a:pPr>
            <a:r>
              <a:rPr lang="en-US" sz="1100" b="1" dirty="0"/>
              <a:t>Next Steps </a:t>
            </a:r>
            <a:endParaRPr lang="en-US" sz="1100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1100" b="1" dirty="0"/>
              <a:t>VI.       Adjourn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6974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Monthly Meeting Calendar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/>
          </a:bodyPr>
          <a:lstStyle/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3</a:t>
            </a:r>
            <a:r>
              <a:rPr lang="en-US" sz="3600" kern="0" baseline="30000" dirty="0">
                <a:latin typeface="+mj-lt"/>
              </a:rPr>
              <a:t>rd</a:t>
            </a:r>
            <a:r>
              <a:rPr lang="en-US" sz="3600" kern="0" dirty="0">
                <a:latin typeface="+mj-lt"/>
              </a:rPr>
              <a:t> Monday 10:00 am – 12:00 noon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en-US" sz="1200" kern="0" dirty="0">
              <a:latin typeface="+mj-lt"/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March 18		August 19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April 15			September 16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May 20			October 21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June 17			November 18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+mj-lt"/>
              </a:rPr>
              <a:t>July 15			December 15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en-US" sz="3600" kern="0" dirty="0">
              <a:latin typeface="+mj-lt"/>
            </a:endParaRP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439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New Agenda Format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The work needed to realize the expansion of the school-based behavioral health systems to all District Public and Public Charter Schools can be organized within the priority areas of the Coordinating Council’s Charge: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1.  Timely Implementation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2.  Elements of Implementation 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3.  Comprehensive Resource Inventory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4.  Cross-System Linkages &amp; Coordination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r>
              <a:rPr lang="en-US" sz="2600" dirty="0"/>
              <a:t>5.  Workforce Development</a:t>
            </a: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666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solidFill>
                  <a:srgbClr val="1F497D"/>
                </a:solidFill>
                <a:latin typeface="Century Gothic"/>
              </a:rPr>
              <a:t>Public Invitation To Share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648200"/>
          </a:xfrm>
        </p:spPr>
        <p:txBody>
          <a:bodyPr>
            <a:normAutofit/>
          </a:bodyPr>
          <a:lstStyle/>
          <a:p>
            <a:pPr marL="628650" lvl="1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en-US" sz="3800" dirty="0"/>
              <a:t>The public is invited to share resources, provide feedback, ask questions for the Council’s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31861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Timely Implementation</a:t>
            </a:r>
            <a:r>
              <a:rPr lang="en-US" sz="4800" dirty="0">
                <a:latin typeface="Century Gothic" panose="020B0502020202020204" pitchFamily="34" charset="0"/>
              </a:rPr>
              <a:t/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A.</a:t>
            </a:r>
            <a:r>
              <a:rPr lang="en-US" sz="4200" spc="-100" dirty="0">
                <a:latin typeface="Century Gothic" panose="020B0502020202020204" pitchFamily="34" charset="0"/>
                <a:ea typeface="+mj-ea"/>
                <a:cs typeface="+mj-cs"/>
              </a:rPr>
              <a:t>  </a:t>
            </a: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Year 1 Implementation </a:t>
            </a:r>
          </a:p>
          <a:p>
            <a:pPr marL="1097280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r>
              <a:rPr lang="en-US" spc="-100" dirty="0">
                <a:latin typeface="Century Gothic" panose="020B0502020202020204" pitchFamily="34" charset="0"/>
                <a:ea typeface="+mj-ea"/>
                <a:cs typeface="+mj-cs"/>
              </a:rPr>
              <a:t>   </a:t>
            </a:r>
            <a:r>
              <a:rPr lang="en-US" sz="2200" spc="-100" dirty="0">
                <a:latin typeface="Century Gothic" panose="020B0502020202020204" pitchFamily="34" charset="0"/>
                <a:ea typeface="+mj-ea"/>
                <a:cs typeface="+mj-cs"/>
              </a:rPr>
              <a:t>Providers in School Status</a:t>
            </a:r>
          </a:p>
          <a:p>
            <a:pPr marL="1371600" indent="0">
              <a:spcBef>
                <a:spcPts val="0"/>
              </a:spcBef>
              <a:buClrTx/>
              <a:buNone/>
            </a:pPr>
            <a:endParaRPr lang="en-US" spc="-100" dirty="0" smtClean="0">
              <a:solidFill>
                <a:srgbClr val="FF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1371600" indent="0">
              <a:spcBef>
                <a:spcPts val="0"/>
              </a:spcBef>
              <a:buClrTx/>
              <a:buNone/>
            </a:pPr>
            <a:endParaRPr lang="en-US" spc="-100" dirty="0">
              <a:solidFill>
                <a:srgbClr val="FF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1371600" indent="0">
              <a:spcBef>
                <a:spcPts val="0"/>
              </a:spcBef>
              <a:buClrTx/>
              <a:buNone/>
            </a:pPr>
            <a:endParaRPr lang="en-US" spc="-100" dirty="0">
              <a:solidFill>
                <a:srgbClr val="FF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1097280" lvl="2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endParaRPr lang="en-US" sz="2400" spc="-100" dirty="0" smtClean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914400" lvl="2" indent="0">
              <a:spcBef>
                <a:spcPts val="0"/>
              </a:spcBef>
              <a:buClrTx/>
              <a:buNone/>
            </a:pPr>
            <a:endParaRPr lang="en-US" sz="24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1097280" lvl="2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r>
              <a:rPr lang="en-US" sz="2400" spc="-100" dirty="0" smtClean="0">
                <a:latin typeface="Century Gothic" panose="020B0502020202020204" pitchFamily="34" charset="0"/>
                <a:ea typeface="+mj-ea"/>
                <a:cs typeface="+mj-cs"/>
              </a:rPr>
              <a:t>  </a:t>
            </a:r>
            <a:r>
              <a:rPr lang="en-US" sz="2200" spc="-100" dirty="0" smtClean="0">
                <a:latin typeface="Century Gothic" panose="020B0502020202020204" pitchFamily="34" charset="0"/>
                <a:ea typeface="+mj-ea"/>
                <a:cs typeface="+mj-cs"/>
              </a:rPr>
              <a:t>MOA/Grant Funding Status</a:t>
            </a:r>
          </a:p>
          <a:p>
            <a:pPr marL="1371600" lvl="2" indent="0">
              <a:spcBef>
                <a:spcPts val="0"/>
              </a:spcBef>
              <a:buClrTx/>
              <a:buNone/>
            </a:pPr>
            <a:endParaRPr lang="en-US" sz="2400" spc="-100" dirty="0">
              <a:solidFill>
                <a:srgbClr val="FF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1257300" lvl="2" indent="-342900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r>
              <a:rPr lang="en-US" sz="2200" spc="-100" dirty="0" smtClean="0">
                <a:latin typeface="Century Gothic" panose="020B0502020202020204" pitchFamily="34" charset="0"/>
                <a:ea typeface="+mj-ea"/>
                <a:cs typeface="+mj-cs"/>
              </a:rPr>
              <a:t>MOA Funding Status</a:t>
            </a:r>
            <a:endParaRPr lang="en-US" sz="2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742950" indent="-742950">
              <a:spcBef>
                <a:spcPts val="0"/>
              </a:spcBef>
              <a:buClrTx/>
              <a:buFont typeface="+mj-lt"/>
              <a:buAutoNum type="alphaUcPeriod" startAt="2"/>
            </a:pPr>
            <a:endParaRPr lang="en-US" sz="3500" spc="-100" dirty="0" smtClean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742950" indent="-742950">
              <a:spcBef>
                <a:spcPts val="0"/>
              </a:spcBef>
              <a:buClrTx/>
              <a:buFont typeface="+mj-lt"/>
              <a:buAutoNum type="alphaUcPeriod" startAt="2"/>
            </a:pPr>
            <a:endParaRPr lang="en-US" sz="35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742950" indent="-742950">
              <a:spcBef>
                <a:spcPts val="0"/>
              </a:spcBef>
              <a:buClrTx/>
              <a:buFont typeface="+mj-lt"/>
              <a:buAutoNum type="alphaUcPeriod" startAt="2"/>
            </a:pPr>
            <a:endParaRPr lang="en-US" sz="2200" spc="-100" dirty="0" smtClean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742950" indent="-742950">
              <a:spcBef>
                <a:spcPts val="0"/>
              </a:spcBef>
              <a:buClrTx/>
              <a:buFont typeface="+mj-lt"/>
              <a:buAutoNum type="alphaUcPeriod" startAt="2"/>
            </a:pPr>
            <a:r>
              <a:rPr lang="en-US" sz="2600" spc="-100" dirty="0" smtClean="0">
                <a:latin typeface="Century Gothic" panose="020B0502020202020204" pitchFamily="34" charset="0"/>
                <a:ea typeface="+mj-ea"/>
                <a:cs typeface="+mj-cs"/>
              </a:rPr>
              <a:t>Second </a:t>
            </a: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Year Planning</a:t>
            </a:r>
          </a:p>
          <a:p>
            <a:pPr marL="1097280" indent="-228600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  Data Committee - School Prioritization </a:t>
            </a:r>
          </a:p>
          <a:p>
            <a:pPr marL="868680" indent="0">
              <a:spcBef>
                <a:spcPts val="0"/>
              </a:spcBef>
              <a:buClrTx/>
              <a:buNone/>
            </a:pP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     Recommendation</a:t>
            </a:r>
          </a:p>
          <a:p>
            <a:pPr marL="1097280" indent="-228600">
              <a:spcBef>
                <a:spcPts val="0"/>
              </a:spcBef>
              <a:buClrTx/>
              <a:buFont typeface="Wingdings" panose="05000000000000000000" pitchFamily="2" charset="2"/>
              <a:buChar char="v"/>
            </a:pP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  Implementation Committee – Provider/</a:t>
            </a:r>
          </a:p>
          <a:p>
            <a:pPr marL="868680" indent="0">
              <a:spcBef>
                <a:spcPts val="0"/>
              </a:spcBef>
              <a:buClrTx/>
              <a:buNone/>
            </a:pPr>
            <a:r>
              <a:rPr lang="en-US" sz="2600" spc="-100" dirty="0">
                <a:latin typeface="Century Gothic" panose="020B0502020202020204" pitchFamily="34" charset="0"/>
                <a:ea typeface="+mj-ea"/>
                <a:cs typeface="+mj-cs"/>
              </a:rPr>
              <a:t>     School/Grant Timeline (HANDOUT)</a:t>
            </a:r>
          </a:p>
          <a:p>
            <a:pPr marL="914400" indent="-457200">
              <a:spcBef>
                <a:spcPts val="0"/>
              </a:spcBef>
            </a:pPr>
            <a:endParaRPr lang="en-US" sz="2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274320" indent="0">
              <a:spcBef>
                <a:spcPts val="0"/>
              </a:spcBef>
              <a:buNone/>
            </a:pPr>
            <a:endParaRPr lang="en-US" sz="36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60853"/>
              </p:ext>
            </p:extLst>
          </p:nvPr>
        </p:nvGraphicFramePr>
        <p:xfrm>
          <a:off x="1442545" y="2167000"/>
          <a:ext cx="5937250" cy="69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/>
                <a:gridCol w="1484630"/>
                <a:gridCol w="1484630"/>
                <a:gridCol w="148463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Signed MOA Completed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Grant Funds Released to CBO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Provider in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DCPS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DCPCS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75607"/>
              </p:ext>
            </p:extLst>
          </p:nvPr>
        </p:nvGraphicFramePr>
        <p:xfrm>
          <a:off x="1442545" y="2857501"/>
          <a:ext cx="4457875" cy="80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111"/>
                <a:gridCol w="1486382"/>
                <a:gridCol w="1486382"/>
              </a:tblGrid>
              <a:tr h="404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Signed MOA Completed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Provider Not in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DCPS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DCPCS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30056"/>
              </p:ext>
            </p:extLst>
          </p:nvPr>
        </p:nvGraphicFramePr>
        <p:xfrm>
          <a:off x="1295400" y="4114800"/>
          <a:ext cx="4452620" cy="69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/>
                <a:gridCol w="1484630"/>
                <a:gridCol w="148463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Signed MOA Completed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Grant Funds in Process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DCPS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DCPCS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61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Cohort 2 Readiness Timeline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79" y="2057401"/>
            <a:ext cx="7707242" cy="299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45586</TotalTime>
  <Words>358</Words>
  <Application>Microsoft Office PowerPoint</Application>
  <PresentationFormat>On-screen Show (4:3)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Clarity</vt:lpstr>
      <vt:lpstr>Coordinating Council ON School mental Health </vt:lpstr>
      <vt:lpstr>School-Based  Behavioral Health Goal</vt:lpstr>
      <vt:lpstr>Coordinating Council Charge</vt:lpstr>
      <vt:lpstr> Agenda </vt:lpstr>
      <vt:lpstr> Monthly Meeting Calendar </vt:lpstr>
      <vt:lpstr> New Agenda Format </vt:lpstr>
      <vt:lpstr> Public Invitation To Share </vt:lpstr>
      <vt:lpstr> Timely Implementation  </vt:lpstr>
      <vt:lpstr>Cohort 2 Readiness Timeline</vt:lpstr>
      <vt:lpstr>Cohort 2 Onboarding Timeline </vt:lpstr>
      <vt:lpstr>Cohort 2 Implementation Timeline </vt:lpstr>
      <vt:lpstr> Guide Implementation Elements  </vt:lpstr>
      <vt:lpstr> Next Steps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 School Mental Health</dc:title>
  <dc:creator>charley</dc:creator>
  <cp:lastModifiedBy>Charneta Scott</cp:lastModifiedBy>
  <cp:revision>312</cp:revision>
  <cp:lastPrinted>2019-01-23T02:22:43Z</cp:lastPrinted>
  <dcterms:created xsi:type="dcterms:W3CDTF">2018-01-11T22:11:33Z</dcterms:created>
  <dcterms:modified xsi:type="dcterms:W3CDTF">2019-04-15T02:34:16Z</dcterms:modified>
</cp:coreProperties>
</file>