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340" r:id="rId4"/>
    <p:sldId id="332" r:id="rId5"/>
    <p:sldId id="367" r:id="rId6"/>
    <p:sldId id="324" r:id="rId7"/>
    <p:sldId id="325" r:id="rId8"/>
    <p:sldId id="360" r:id="rId9"/>
    <p:sldId id="350" r:id="rId10"/>
    <p:sldId id="370" r:id="rId11"/>
    <p:sldId id="369" r:id="rId12"/>
    <p:sldId id="365" r:id="rId13"/>
    <p:sldId id="366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BT" initials="SB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0340" autoAdjust="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3480" y="-96"/>
      </p:cViewPr>
      <p:guideLst>
        <p:guide orient="horz" pos="2932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55" cy="465775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28" y="0"/>
            <a:ext cx="3044154" cy="465775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r">
              <a:defRPr sz="1200"/>
            </a:lvl1pPr>
          </a:lstStyle>
          <a:p>
            <a:fld id="{269611DA-DA91-4932-97ED-76B11100D239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7"/>
            <a:ext cx="3044155" cy="465775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28" y="8841737"/>
            <a:ext cx="3044154" cy="465775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r">
              <a:defRPr sz="1200"/>
            </a:lvl1pPr>
          </a:lstStyle>
          <a:p>
            <a:fld id="{283D0813-2D4A-448D-BEE6-285AB9EF5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33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55" cy="465775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328" y="0"/>
            <a:ext cx="3044154" cy="465775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r">
              <a:defRPr sz="1200"/>
            </a:lvl1pPr>
          </a:lstStyle>
          <a:p>
            <a:fld id="{532DDAA4-87A3-4C4B-BE2B-772308A3C886}" type="datetimeFigureOut">
              <a:rPr lang="en-US" smtClean="0"/>
              <a:t>12/16/2019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5325"/>
            <a:ext cx="4656138" cy="3494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6" tIns="45693" rIns="91386" bIns="4569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119" y="4422460"/>
            <a:ext cx="5618480" cy="4188778"/>
          </a:xfrm>
          <a:prstGeom prst="rect">
            <a:avLst/>
          </a:prstGeom>
        </p:spPr>
        <p:txBody>
          <a:bodyPr vert="horz" lIns="91386" tIns="45693" rIns="91386" bIns="4569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37"/>
            <a:ext cx="3044155" cy="465775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328" y="8841737"/>
            <a:ext cx="3044154" cy="465775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r">
              <a:defRPr sz="1200"/>
            </a:lvl1pPr>
          </a:lstStyle>
          <a:p>
            <a:fld id="{A6CE1534-6ADB-44D6-9DDE-67209A98D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1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16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05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58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77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87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365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39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7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7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88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0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8943-CEA3-464D-AFB5-D700FED387BA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C2A1-48BE-46D3-9D15-2EABE62E0E62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0398-D4A6-44C9-8CE8-B77FA46DB570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CF03-42C1-444E-B9E4-5F3F54FFF7D4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C57C-A4FD-46D3-B1D1-1E8963650356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0CD5-2E9C-43F9-AF41-0F2C9218F932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CA48-F1A2-45FC-AA67-46E365A69097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4AC9-0F3C-4D3F-BE0C-DA6F6E4AD792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6649-0CDF-46B9-ABDA-717192B237BC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9C94-1EBE-47D6-9890-F08FF55665F8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E528-0DCA-4DC6-AB67-69D04EA5904C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EDD7B5-8F95-4F15-93C2-D0B19E1D1DA8}" type="datetime1">
              <a:rPr lang="en-US" smtClean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848600" cy="35274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Coordinating Council ON</a:t>
            </a:r>
            <a:br>
              <a:rPr lang="en-US" sz="49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9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School </a:t>
            </a:r>
            <a:r>
              <a:rPr lang="en-US" sz="4900" kern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behavioral </a:t>
            </a:r>
            <a:r>
              <a:rPr lang="en-US" sz="49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Health</a:t>
            </a:r>
            <a:r>
              <a:rPr lang="en-US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29000"/>
            <a:ext cx="6400800" cy="1752600"/>
          </a:xfrm>
        </p:spPr>
        <p:txBody>
          <a:bodyPr>
            <a:noAutofit/>
          </a:bodyPr>
          <a:lstStyle/>
          <a:p>
            <a:pPr lvl="0" algn="ctr" eaLnBrk="0" fontAlgn="base" hangingPunct="0">
              <a:spcAft>
                <a:spcPct val="0"/>
              </a:spcAft>
              <a:buClr>
                <a:srgbClr val="4F81BD"/>
              </a:buClr>
            </a:pPr>
            <a:r>
              <a:rPr lang="en-US" sz="2200" b="1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>Monday</a:t>
            </a:r>
            <a:r>
              <a:rPr lang="en-US" sz="2200" b="1" kern="0">
                <a:solidFill>
                  <a:srgbClr val="000000"/>
                </a:solidFill>
                <a:latin typeface="Century Gothic" panose="020B0502020202020204" pitchFamily="34" charset="0"/>
              </a:rPr>
              <a:t>, </a:t>
            </a:r>
            <a:r>
              <a:rPr lang="en-US" sz="2200" b="1" kern="0" smtClean="0">
                <a:solidFill>
                  <a:srgbClr val="000000"/>
                </a:solidFill>
                <a:latin typeface="Century Gothic" panose="020B0502020202020204" pitchFamily="34" charset="0"/>
              </a:rPr>
              <a:t>December 16, </a:t>
            </a:r>
            <a:r>
              <a:rPr lang="en-US" sz="2200" b="1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>2019</a:t>
            </a:r>
          </a:p>
          <a:p>
            <a:pPr lvl="0" algn="ctr" eaLnBrk="0" fontAlgn="base" hangingPunct="0">
              <a:spcAft>
                <a:spcPct val="0"/>
              </a:spcAft>
              <a:buClr>
                <a:srgbClr val="4F81BD"/>
              </a:buClr>
            </a:pPr>
            <a:r>
              <a:rPr lang="en-US" sz="2200" b="1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>10:00 am – 12:00 pm</a:t>
            </a:r>
            <a:endParaRPr lang="en-US" sz="2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 eaLnBrk="0" fontAlgn="base" hangingPunct="0">
              <a:spcAft>
                <a:spcPct val="0"/>
              </a:spcAft>
              <a:buClr>
                <a:srgbClr val="4F81BD"/>
              </a:buClr>
            </a:pPr>
            <a:r>
              <a:rPr lang="en-US" sz="2000" b="1" dirty="0" smtClean="0">
                <a:latin typeface="Century Gothic" panose="020B0502020202020204" pitchFamily="34" charset="0"/>
              </a:rPr>
              <a:t>64 New York Ave, NE</a:t>
            </a:r>
          </a:p>
          <a:p>
            <a:pPr algn="ctr" eaLnBrk="0" fontAlgn="base" hangingPunct="0">
              <a:spcAft>
                <a:spcPct val="0"/>
              </a:spcAft>
              <a:buClr>
                <a:srgbClr val="4F81BD"/>
              </a:buClr>
            </a:pPr>
            <a:r>
              <a:rPr lang="en-US" sz="2000" b="1" dirty="0" smtClean="0">
                <a:latin typeface="Century Gothic" panose="020B0502020202020204" pitchFamily="34" charset="0"/>
              </a:rPr>
              <a:t>DBH Training Rm 284</a:t>
            </a:r>
            <a:endParaRPr lang="en-US" sz="2000" dirty="0">
              <a:latin typeface="Century Gothic" panose="020B0502020202020204" pitchFamily="34" charset="0"/>
            </a:endParaRPr>
          </a:p>
          <a:p>
            <a:pPr lvl="0" algn="ctr" eaLnBrk="0" fontAlgn="base" hangingPunct="0">
              <a:spcAft>
                <a:spcPct val="0"/>
              </a:spcAft>
              <a:buClr>
                <a:srgbClr val="4F81BD"/>
              </a:buClr>
            </a:pPr>
            <a:endParaRPr lang="en-US" sz="2200" b="1" kern="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486400"/>
            <a:ext cx="994410" cy="104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29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Implementation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Recommendations for FY20 Strategic Planning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1244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School Strengthening Tool + Work Plan Tracker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 as of </a:t>
            </a:r>
            <a:r>
              <a:rPr lang="en-US" dirty="0" smtClean="0"/>
              <a:t>12/10/19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Cohort 1, </a:t>
            </a:r>
            <a:r>
              <a:rPr lang="en-US" dirty="0" smtClean="0"/>
              <a:t>39 </a:t>
            </a:r>
            <a:r>
              <a:rPr lang="en-US" dirty="0"/>
              <a:t>or </a:t>
            </a:r>
            <a:r>
              <a:rPr lang="en-US" dirty="0" smtClean="0"/>
              <a:t>83</a:t>
            </a:r>
            <a:r>
              <a:rPr lang="en-US" dirty="0" smtClean="0"/>
              <a:t>% </a:t>
            </a:r>
            <a:r>
              <a:rPr lang="en-US" dirty="0"/>
              <a:t>of the schools have both a completed School Strengthening Tool  </a:t>
            </a:r>
          </a:p>
          <a:p>
            <a:pPr marL="0" indent="0">
              <a:buNone/>
            </a:pPr>
            <a:r>
              <a:rPr lang="en-US" dirty="0" smtClean="0"/>
              <a:t>  and </a:t>
            </a:r>
            <a:r>
              <a:rPr lang="en-US" dirty="0"/>
              <a:t>Work Plan.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In </a:t>
            </a:r>
            <a:r>
              <a:rPr lang="en-US" dirty="0" smtClean="0"/>
              <a:t>Cohort </a:t>
            </a:r>
            <a:r>
              <a:rPr lang="en-US" dirty="0"/>
              <a:t>2, </a:t>
            </a:r>
            <a:r>
              <a:rPr lang="en-US" dirty="0" smtClean="0"/>
              <a:t>25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41</a:t>
            </a:r>
            <a:r>
              <a:rPr lang="en-US" dirty="0" smtClean="0"/>
              <a:t>% </a:t>
            </a:r>
            <a:r>
              <a:rPr lang="en-US" dirty="0"/>
              <a:t>of schools </a:t>
            </a:r>
            <a:r>
              <a:rPr lang="en-US" dirty="0" smtClean="0"/>
              <a:t>have </a:t>
            </a:r>
            <a:r>
              <a:rPr lang="en-US" dirty="0"/>
              <a:t>both a completed School Strengthening Tool and </a:t>
            </a:r>
          </a:p>
          <a:p>
            <a:pPr marL="0" indent="0">
              <a:buNone/>
            </a:pPr>
            <a:r>
              <a:rPr lang="en-US" dirty="0" smtClean="0"/>
              <a:t>  Work </a:t>
            </a:r>
            <a:r>
              <a:rPr lang="en-US" dirty="0"/>
              <a:t>Plan.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40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Year 3 Planning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Exploring a Tiered Approach for School-based Behavioral Health Expansion in Cohorts 3 and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103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Next Steps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3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600" kern="0" dirty="0">
                <a:latin typeface="Century Gothic"/>
              </a:rPr>
              <a:t>School-Based </a:t>
            </a:r>
            <a:br>
              <a:rPr lang="en-US" sz="4600" kern="0" dirty="0">
                <a:latin typeface="Century Gothic"/>
              </a:rPr>
            </a:br>
            <a:r>
              <a:rPr lang="en-US" sz="4600" kern="0" dirty="0">
                <a:latin typeface="Century Gothic"/>
              </a:rPr>
              <a:t>Behavioral Health Goal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en-US" sz="4200" i="1" dirty="0">
                <a:latin typeface="Century Gothic" panose="020B0502020202020204" pitchFamily="34" charset="0"/>
                <a:ea typeface="Calibri"/>
              </a:rPr>
              <a:t>To create a coordinated and responsive behavioral health system for all students in all public and public charter schools</a:t>
            </a:r>
            <a:r>
              <a:rPr lang="en-US" sz="4200" dirty="0">
                <a:latin typeface="Century Gothic" panose="020B0502020202020204" pitchFamily="34" charset="0"/>
                <a:ea typeface="Calibri"/>
              </a:rPr>
              <a:t>.</a:t>
            </a:r>
            <a:r>
              <a:rPr lang="en-US" dirty="0">
                <a:latin typeface="Century Gothic" panose="020B0502020202020204" pitchFamily="34" charset="0"/>
                <a:ea typeface="Calibri"/>
              </a:rPr>
              <a:t>  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6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600" kern="0" dirty="0">
                <a:latin typeface="Century Gothic"/>
              </a:rPr>
              <a:t>Coordinating Council Charge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en-US" sz="4200" i="1" dirty="0">
                <a:latin typeface="Century Gothic" panose="020B0502020202020204" pitchFamily="34" charset="0"/>
              </a:rPr>
              <a:t>To hold agencies and participating stakeholders accountable for timely implementation of the expanded School-based Behavioral Health System.</a:t>
            </a:r>
          </a:p>
          <a:p>
            <a:pPr marL="0" lvl="0" indent="0" algn="ctr" eaLnBrk="0" fontAlgn="base" hangingPunct="0">
              <a:spcAft>
                <a:spcPct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9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600" kern="0" dirty="0">
                <a:latin typeface="Century Gothic"/>
              </a:rPr>
              <a:t>Upcoming Monthly Meetings</a:t>
            </a:r>
            <a:r>
              <a:rPr lang="en-US" sz="4600" kern="0" dirty="0">
                <a:solidFill>
                  <a:srgbClr val="000000"/>
                </a:solidFill>
                <a:latin typeface="Century Gothic"/>
              </a:rPr>
              <a:t/>
            </a:r>
            <a:br>
              <a:rPr lang="en-US" sz="4600" kern="0" dirty="0">
                <a:solidFill>
                  <a:srgbClr val="000000"/>
                </a:solidFill>
                <a:latin typeface="Century Gothic"/>
              </a:rPr>
            </a:b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724400"/>
          </a:xfrm>
        </p:spPr>
        <p:txBody>
          <a:bodyPr>
            <a:normAutofit/>
          </a:bodyPr>
          <a:lstStyle/>
          <a:p>
            <a:pPr marL="0" indent="0" algn="ctr" eaLnBrk="0" fontAlgn="base" hangingPunct="0">
              <a:spcAft>
                <a:spcPct val="0"/>
              </a:spcAft>
              <a:buNone/>
            </a:pPr>
            <a:r>
              <a:rPr lang="en-US" sz="3600" kern="0" dirty="0">
                <a:latin typeface="Century Gothic" panose="020B0502020202020204" pitchFamily="34" charset="0"/>
              </a:rPr>
              <a:t>3</a:t>
            </a:r>
            <a:r>
              <a:rPr lang="en-US" sz="3600" kern="0" baseline="30000" dirty="0">
                <a:latin typeface="Century Gothic" panose="020B0502020202020204" pitchFamily="34" charset="0"/>
              </a:rPr>
              <a:t>rd</a:t>
            </a:r>
            <a:r>
              <a:rPr lang="en-US" sz="3600" kern="0" dirty="0">
                <a:latin typeface="Century Gothic" panose="020B0502020202020204" pitchFamily="34" charset="0"/>
              </a:rPr>
              <a:t> Monday 10:00 am – 12:00 </a:t>
            </a:r>
            <a:r>
              <a:rPr lang="en-US" sz="3600" kern="0" dirty="0" smtClean="0">
                <a:latin typeface="Century Gothic" panose="020B0502020202020204" pitchFamily="34" charset="0"/>
              </a:rPr>
              <a:t>noon</a:t>
            </a:r>
            <a:endParaRPr lang="en-US" sz="3600" kern="0" dirty="0">
              <a:latin typeface="Century Gothic" panose="020B0502020202020204" pitchFamily="34" charset="0"/>
            </a:endParaRPr>
          </a:p>
          <a:p>
            <a:pPr indent="0" eaLnBrk="0" fontAlgn="base" hangingPunct="0"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3600" kern="0" dirty="0">
                <a:latin typeface="Century Gothic" panose="020B0502020202020204" pitchFamily="34" charset="0"/>
              </a:rPr>
              <a:t>	December </a:t>
            </a:r>
            <a:r>
              <a:rPr lang="en-US" sz="3600" kern="0" dirty="0" smtClean="0">
                <a:latin typeface="Century Gothic" panose="020B0502020202020204" pitchFamily="34" charset="0"/>
              </a:rPr>
              <a:t>16</a:t>
            </a:r>
          </a:p>
          <a:p>
            <a:pPr indent="0" eaLnBrk="0" fontAlgn="base" hangingPunct="0"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3600" kern="0" dirty="0">
                <a:latin typeface="Century Gothic" panose="020B0502020202020204" pitchFamily="34" charset="0"/>
              </a:rPr>
              <a:t> </a:t>
            </a:r>
            <a:r>
              <a:rPr lang="en-US" sz="3600" kern="0" dirty="0" smtClean="0">
                <a:latin typeface="Century Gothic" panose="020B0502020202020204" pitchFamily="34" charset="0"/>
              </a:rPr>
              <a:t>  January </a:t>
            </a:r>
            <a:r>
              <a:rPr lang="en-US" sz="3600" kern="0" dirty="0" smtClean="0">
                <a:latin typeface="Century Gothic" panose="020B0502020202020204" pitchFamily="34" charset="0"/>
              </a:rPr>
              <a:t>22 (Wednesday)</a:t>
            </a:r>
            <a:endParaRPr lang="en-US" sz="3600" kern="0" dirty="0" smtClean="0">
              <a:latin typeface="Century Gothic" panose="020B0502020202020204" pitchFamily="34" charset="0"/>
            </a:endParaRPr>
          </a:p>
          <a:p>
            <a:pPr indent="0" eaLnBrk="0" fontAlgn="base" hangingPunct="0"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3600" kern="0" dirty="0">
                <a:latin typeface="Century Gothic" panose="020B0502020202020204" pitchFamily="34" charset="0"/>
              </a:rPr>
              <a:t> </a:t>
            </a:r>
            <a:r>
              <a:rPr lang="en-US" sz="3600" kern="0" dirty="0" smtClean="0">
                <a:latin typeface="Century Gothic" panose="020B0502020202020204" pitchFamily="34" charset="0"/>
              </a:rPr>
              <a:t>  February 19 </a:t>
            </a:r>
            <a:r>
              <a:rPr lang="en-US" sz="3600" kern="0" dirty="0" smtClean="0">
                <a:latin typeface="Century Gothic" panose="020B0502020202020204" pitchFamily="34" charset="0"/>
              </a:rPr>
              <a:t>(Wednesday)</a:t>
            </a:r>
            <a:endParaRPr lang="en-US" sz="3600" kern="0" dirty="0" smtClean="0">
              <a:latin typeface="Century Gothic" panose="020B0502020202020204" pitchFamily="34" charset="0"/>
            </a:endParaRPr>
          </a:p>
          <a:p>
            <a:pPr indent="0" eaLnBrk="0" fontAlgn="base" hangingPunct="0"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3600" kern="0" dirty="0">
                <a:latin typeface="Century Gothic" panose="020B0502020202020204" pitchFamily="34" charset="0"/>
              </a:rPr>
              <a:t> </a:t>
            </a:r>
            <a:r>
              <a:rPr lang="en-US" sz="3600" kern="0" dirty="0" smtClean="0">
                <a:latin typeface="Century Gothic" panose="020B0502020202020204" pitchFamily="34" charset="0"/>
              </a:rPr>
              <a:t>  March 16</a:t>
            </a:r>
          </a:p>
          <a:p>
            <a:pPr indent="0" eaLnBrk="0" fontAlgn="base" hangingPunct="0"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3600" kern="0" dirty="0">
                <a:latin typeface="Century Gothic" panose="020B0502020202020204" pitchFamily="34" charset="0"/>
              </a:rPr>
              <a:t> </a:t>
            </a:r>
            <a:r>
              <a:rPr lang="en-US" sz="3600" kern="0" dirty="0" smtClean="0">
                <a:latin typeface="Century Gothic" panose="020B0502020202020204" pitchFamily="34" charset="0"/>
              </a:rPr>
              <a:t>  April 20</a:t>
            </a:r>
          </a:p>
          <a:p>
            <a:pPr indent="0" eaLnBrk="0" fontAlgn="base" hangingPunct="0"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3600" kern="0" dirty="0">
                <a:latin typeface="Century Gothic" panose="020B0502020202020204" pitchFamily="34" charset="0"/>
              </a:rPr>
              <a:t> </a:t>
            </a:r>
            <a:r>
              <a:rPr lang="en-US" sz="3600" kern="0" dirty="0" smtClean="0">
                <a:latin typeface="Century Gothic" panose="020B0502020202020204" pitchFamily="34" charset="0"/>
              </a:rPr>
              <a:t>  May 18</a:t>
            </a:r>
            <a:endParaRPr lang="en-US" sz="3200" kern="0" dirty="0">
              <a:latin typeface="Century Gothic" panose="020B0502020202020204" pitchFamily="34" charset="0"/>
            </a:endParaRPr>
          </a:p>
          <a:p>
            <a:pPr marL="0" indent="0" algn="ctr" eaLnBrk="0" fontAlgn="base" hangingPunct="0">
              <a:spcAft>
                <a:spcPct val="0"/>
              </a:spcAft>
              <a:buNone/>
            </a:pPr>
            <a:endParaRPr lang="en-US" sz="3600" kern="0" dirty="0">
              <a:latin typeface="+mj-lt"/>
            </a:endParaRPr>
          </a:p>
          <a:p>
            <a:pPr marL="0" indent="0" eaLnBrk="0" fontAlgn="base" hangingPunct="0">
              <a:lnSpc>
                <a:spcPct val="140000"/>
              </a:lnSpc>
              <a:spcAft>
                <a:spcPct val="0"/>
              </a:spcAft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3439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2800" kern="0" dirty="0">
                <a:solidFill>
                  <a:schemeClr val="accent1"/>
                </a:solidFill>
                <a:latin typeface="Century Gothic"/>
              </a:rPr>
              <a:t>Agenda</a:t>
            </a:r>
            <a:r>
              <a:rPr lang="en-US" sz="3200" kern="0" dirty="0">
                <a:solidFill>
                  <a:schemeClr val="accent1"/>
                </a:solidFill>
                <a:latin typeface="Century Gothic"/>
              </a:rPr>
              <a:t/>
            </a:r>
            <a:br>
              <a:rPr lang="en-US" sz="3200" kern="0" dirty="0">
                <a:solidFill>
                  <a:schemeClr val="accent1"/>
                </a:solidFill>
                <a:latin typeface="Century Gothic"/>
              </a:rPr>
            </a:br>
            <a:endParaRPr lang="en-US" sz="32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850632"/>
              </p:ext>
            </p:extLst>
          </p:nvPr>
        </p:nvGraphicFramePr>
        <p:xfrm>
          <a:off x="1066800" y="685797"/>
          <a:ext cx="6705600" cy="5613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9163"/>
                <a:gridCol w="2000922"/>
                <a:gridCol w="1545515"/>
              </a:tblGrid>
              <a:tr h="2742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Welcome and Introduction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Informational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No Decision Required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</a:tr>
              <a:tr h="2594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Updates, News, and Public Comment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Informational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No Decision Required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</a:tr>
              <a:tr h="52742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Co-Chair Updates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Coordinating Council Member News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Public Comment Period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</a:tr>
              <a:tr h="1371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Review of Minutes 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Discussion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Required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</a:tr>
              <a:tr h="1371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Follow-up from Last Meeting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Discussion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</a:tr>
              <a:tr h="159951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Status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of CBO clinicians in Cohort 1 and Cohort 2 School Placements/Grant Compliance Monitoring Process &amp; Procedures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(Dr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Scott)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Update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on Solicitation for Evaluation vendor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(Dr. Scott)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Update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on DBH MOUs for OSSE and DCPS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(Dr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. Scott)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On-Boarding Barriers, CBO Caseload Expectations and Implications (Dr. Scott)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Discussion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Informational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Informational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Discussion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No Decision Required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No Decision Required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No Decision Required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No Decision Required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</a:tr>
              <a:tr h="2594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Year 2 Planning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No Decision Required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</a:tr>
              <a:tr h="173353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School Strengthening Tool and Work Plan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Updates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Mrs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. Brumsted)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Informational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Informational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Informational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No Decision Required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No Decision Required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No Decision Required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</a:tr>
              <a:tr h="1371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  Year 3 Planning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</a:tr>
              <a:tr h="393416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Exploring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 Tiered Approach for School-based Behavioral Health Expansion in Cohorts 3 and 4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(Dr. Bazron and Dr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. Scott)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Discussion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Decision Required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</a:tr>
              <a:tr h="1371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Adjournment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90" marR="481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2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3600" kern="0" dirty="0">
                <a:solidFill>
                  <a:schemeClr val="accent1"/>
                </a:solidFill>
                <a:latin typeface="Century Gothic"/>
              </a:rPr>
              <a:t>Updates, News, and Public Comment</a:t>
            </a:r>
            <a:r>
              <a:rPr lang="en-US" sz="3200" kern="0" dirty="0">
                <a:solidFill>
                  <a:schemeClr val="accent1"/>
                </a:solidFill>
                <a:latin typeface="Century Gothic"/>
              </a:rPr>
              <a:t/>
            </a:r>
            <a:br>
              <a:rPr lang="en-US" sz="3200" kern="0" dirty="0">
                <a:solidFill>
                  <a:schemeClr val="accent1"/>
                </a:solidFill>
                <a:latin typeface="Century Gothic"/>
              </a:rPr>
            </a:b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848600" cy="4648200"/>
          </a:xfrm>
        </p:spPr>
        <p:txBody>
          <a:bodyPr>
            <a:normAutofit fontScale="77500" lnSpcReduction="20000"/>
          </a:bodyPr>
          <a:lstStyle/>
          <a:p>
            <a:pPr marL="0" lvl="1" indent="-512064">
              <a:buClrTx/>
              <a:buFont typeface="+mj-lt"/>
              <a:buAutoNum type="alphaUcPeriod"/>
            </a:pPr>
            <a:r>
              <a:rPr lang="en-US" sz="4000" dirty="0">
                <a:latin typeface="Century Gothic" panose="020B0502020202020204" pitchFamily="34" charset="0"/>
              </a:rPr>
              <a:t>Co-Chair Updates</a:t>
            </a:r>
          </a:p>
          <a:p>
            <a:pPr marL="0" lvl="1" indent="0">
              <a:buClrTx/>
              <a:buNone/>
            </a:pPr>
            <a:endParaRPr lang="en-US" sz="4000" dirty="0">
              <a:latin typeface="Century Gothic" panose="020B0502020202020204" pitchFamily="34" charset="0"/>
            </a:endParaRPr>
          </a:p>
          <a:p>
            <a:pPr marL="230886" lvl="1" indent="-512064">
              <a:buClrTx/>
              <a:buFont typeface="+mj-lt"/>
              <a:buAutoNum type="alphaUcPeriod" startAt="2"/>
            </a:pPr>
            <a:r>
              <a:rPr lang="en-US" sz="4000" dirty="0">
                <a:latin typeface="Century Gothic" panose="020B0502020202020204" pitchFamily="34" charset="0"/>
              </a:rPr>
              <a:t>Coordinating Council Member </a:t>
            </a:r>
            <a:r>
              <a:rPr lang="en-US" sz="4000" dirty="0" smtClean="0">
                <a:latin typeface="Century Gothic" panose="020B0502020202020204" pitchFamily="34" charset="0"/>
              </a:rPr>
              <a:t>News</a:t>
            </a:r>
            <a:endParaRPr lang="en-US" sz="3300" dirty="0">
              <a:latin typeface="Century Gothic" panose="020B0502020202020204" pitchFamily="34" charset="0"/>
            </a:endParaRPr>
          </a:p>
          <a:p>
            <a:pPr marL="0" lvl="1" indent="-512064">
              <a:buClrTx/>
              <a:buFont typeface="+mj-lt"/>
              <a:buAutoNum type="alphaUcPeriod" startAt="2"/>
            </a:pPr>
            <a:endParaRPr lang="en-US" sz="4000" dirty="0">
              <a:latin typeface="Century Gothic" panose="020B0502020202020204" pitchFamily="34" charset="0"/>
            </a:endParaRPr>
          </a:p>
          <a:p>
            <a:pPr marL="0" lvl="1" indent="-512064">
              <a:buClrTx/>
              <a:buFont typeface="+mj-lt"/>
              <a:buAutoNum type="alphaUcPeriod" startAt="2"/>
            </a:pPr>
            <a:r>
              <a:rPr lang="en-US" sz="4000" dirty="0">
                <a:latin typeface="Century Gothic" panose="020B0502020202020204" pitchFamily="34" charset="0"/>
              </a:rPr>
              <a:t>Public Comment Period:</a:t>
            </a:r>
            <a:endParaRPr lang="en-US" sz="3800" i="1" dirty="0">
              <a:latin typeface="Century Gothic" panose="020B0502020202020204" pitchFamily="34" charset="0"/>
            </a:endParaRPr>
          </a:p>
          <a:p>
            <a:pPr marL="628650" lvl="1" indent="0">
              <a:lnSpc>
                <a:spcPct val="115000"/>
              </a:lnSpc>
              <a:spcBef>
                <a:spcPts val="0"/>
              </a:spcBef>
              <a:buClrTx/>
              <a:buNone/>
            </a:pPr>
            <a:r>
              <a:rPr lang="en-US" sz="3800" dirty="0">
                <a:latin typeface="Century Gothic" panose="020B0502020202020204" pitchFamily="34" charset="0"/>
              </a:rPr>
              <a:t>The public is invited to share resources, provide feedback, and  ask questions for the Council’s consideration.</a:t>
            </a:r>
          </a:p>
        </p:txBody>
      </p:sp>
    </p:spTree>
    <p:extLst>
      <p:ext uri="{BB962C8B-B14F-4D97-AF65-F5344CB8AC3E}">
        <p14:creationId xmlns:p14="http://schemas.microsoft.com/office/powerpoint/2010/main" val="331861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Review of Minutes</a:t>
            </a:r>
            <a:br>
              <a:rPr lang="en-US" sz="3600" dirty="0">
                <a:solidFill>
                  <a:schemeClr val="accent1"/>
                </a:solidFill>
                <a:latin typeface="Century Gothic" panose="020B0502020202020204" pitchFamily="34" charset="0"/>
              </a:rPr>
            </a:br>
            <a:endParaRPr lang="en-US" sz="36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0025" y="5119688"/>
            <a:ext cx="7848600" cy="4953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ClrTx/>
              <a:buNone/>
            </a:pPr>
            <a:endParaRPr lang="en-US" sz="12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ClrTx/>
              <a:buNone/>
            </a:pPr>
            <a:endParaRPr lang="en-US" sz="2800" spc="-100" dirty="0"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601F9ED6-CF06-4BEF-BFB8-B2F0D6708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4285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review your minutes of meet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81200"/>
            <a:ext cx="523875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616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Follow-up from Last Meeting</a:t>
            </a:r>
            <a:r>
              <a:rPr lang="en-US" dirty="0">
                <a:solidFill>
                  <a:schemeClr val="accent1"/>
                </a:solidFill>
                <a:latin typeface="Century Gothic" panose="020B050202020202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Century Gothic" panose="020B0502020202020204" pitchFamily="34" charset="0"/>
              </a:rPr>
            </a:br>
            <a:endParaRPr 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0" lvl="1" indent="0">
              <a:buNone/>
            </a:pPr>
            <a:endParaRPr lang="en-US" sz="3600" dirty="0"/>
          </a:p>
          <a:p>
            <a:pPr lvl="1" indent="-457200">
              <a:buClrTx/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Century Gothic" panose="020B0502020202020204" pitchFamily="34" charset="0"/>
              </a:rPr>
              <a:t>Status of CBO clinicians in Cohort 1 and Cohort 2 School </a:t>
            </a:r>
            <a:r>
              <a:rPr lang="en-US" sz="3200" dirty="0" smtClean="0">
                <a:latin typeface="Century Gothic" panose="020B0502020202020204" pitchFamily="34" charset="0"/>
              </a:rPr>
              <a:t>Placements</a:t>
            </a:r>
          </a:p>
          <a:p>
            <a:pPr lvl="1" indent="-457200">
              <a:buClrTx/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Century Gothic" panose="020B0502020202020204" pitchFamily="34" charset="0"/>
              </a:rPr>
              <a:t>Process for Corrective Action</a:t>
            </a:r>
            <a:endParaRPr lang="en-US" sz="3200" dirty="0" smtClean="0">
              <a:latin typeface="Century Gothic" panose="020B0502020202020204" pitchFamily="34" charset="0"/>
            </a:endParaRPr>
          </a:p>
          <a:p>
            <a:pPr lvl="1" indent="-457200">
              <a:buClrTx/>
              <a:buFont typeface="Wingdings" panose="05000000000000000000" pitchFamily="2" charset="2"/>
              <a:buChar char="q"/>
            </a:pPr>
            <a:endParaRPr lang="en-US" sz="3200" dirty="0">
              <a:latin typeface="Century Gothic" panose="020B0502020202020204" pitchFamily="34" charset="0"/>
            </a:endParaRPr>
          </a:p>
          <a:p>
            <a:pPr lvl="1" indent="-457200">
              <a:buClrTx/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Century Gothic" panose="020B0502020202020204" pitchFamily="34" charset="0"/>
              </a:rPr>
              <a:t>Term Limits</a:t>
            </a:r>
            <a:endParaRPr lang="en-US" sz="3200" dirty="0" smtClean="0">
              <a:latin typeface="Century Gothic" panose="020B0502020202020204" pitchFamily="34" charset="0"/>
            </a:endParaRPr>
          </a:p>
          <a:p>
            <a:pPr lvl="1" indent="-457200">
              <a:buClrTx/>
              <a:buFont typeface="Wingdings" panose="05000000000000000000" pitchFamily="2" charset="2"/>
              <a:buChar char="q"/>
            </a:pPr>
            <a:endParaRPr lang="en-US" sz="3200" dirty="0" smtClean="0">
              <a:latin typeface="Century Gothic" panose="020B0502020202020204" pitchFamily="34" charset="0"/>
            </a:endParaRPr>
          </a:p>
          <a:p>
            <a:pPr lvl="1" indent="-457200">
              <a:buClrTx/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Century Gothic" panose="020B0502020202020204" pitchFamily="34" charset="0"/>
              </a:rPr>
              <a:t>Recommendation for New Representation – Office of the Attorney General</a:t>
            </a:r>
            <a:endParaRPr lang="en-US" sz="3200" dirty="0" smtClean="0">
              <a:latin typeface="Century Gothic" panose="020B0502020202020204" pitchFamily="34" charset="0"/>
            </a:endParaRPr>
          </a:p>
          <a:p>
            <a:pPr lvl="1" indent="-457200">
              <a:buClrTx/>
              <a:buFont typeface="Wingdings" panose="05000000000000000000" pitchFamily="2" charset="2"/>
              <a:buChar char="q"/>
            </a:pPr>
            <a:endParaRPr lang="en-US" sz="3200" dirty="0">
              <a:latin typeface="Century Gothic" panose="020B0502020202020204" pitchFamily="34" charset="0"/>
            </a:endParaRPr>
          </a:p>
          <a:p>
            <a:pPr marL="0" lvl="1" indent="0">
              <a:buClrTx/>
              <a:buNone/>
            </a:pPr>
            <a:endParaRPr lang="en-US" sz="3200" dirty="0" smtClean="0">
              <a:latin typeface="Century Gothic" panose="020B0502020202020204" pitchFamily="34" charset="0"/>
            </a:endParaRPr>
          </a:p>
          <a:p>
            <a:pPr marL="0" lvl="1" indent="0">
              <a:buClrTx/>
              <a:buNone/>
            </a:pPr>
            <a:endParaRPr lang="en-US" sz="3200" dirty="0" smtClean="0">
              <a:latin typeface="Century Gothic" panose="020B0502020202020204" pitchFamily="34" charset="0"/>
            </a:endParaRPr>
          </a:p>
          <a:p>
            <a:pPr marL="0" lvl="1" indent="0">
              <a:buNone/>
            </a:pPr>
            <a:r>
              <a:rPr lang="en-US" sz="3800" b="1" dirty="0">
                <a:solidFill>
                  <a:srgbClr val="0070C0"/>
                </a:solidFill>
              </a:rPr>
              <a:t>	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53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200" dirty="0">
                <a:latin typeface="Century Gothic" panose="020B0502020202020204" pitchFamily="34" charset="0"/>
              </a:rPr>
              <a:t>Year 2 Planning </a:t>
            </a:r>
            <a:r>
              <a:rPr lang="en-US" sz="4200" dirty="0" smtClean="0">
                <a:latin typeface="Century Gothic" panose="020B0502020202020204" pitchFamily="34" charset="0"/>
              </a:rPr>
              <a:t> </a:t>
            </a:r>
            <a:r>
              <a:rPr lang="en-US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3400" kern="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3400" kern="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US" sz="3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4953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ClrTx/>
              <a:buNone/>
            </a:pPr>
            <a:endParaRPr lang="en-US" sz="12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ClrTx/>
              <a:buNone/>
            </a:pPr>
            <a:endParaRPr lang="en-US" sz="2800" dirty="0">
              <a:latin typeface="Century Gothic" panose="020B0502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601F9ED6-CF06-4BEF-BFB8-B2F0D6708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4285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" name="Picture 9" descr="Image result for Planning and coordination clipar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85756"/>
            <a:ext cx="3657600" cy="2210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3885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86070</TotalTime>
  <Words>350</Words>
  <Application>Microsoft Office PowerPoint</Application>
  <PresentationFormat>On-screen Show (4:3)</PresentationFormat>
  <Paragraphs>145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Clarity</vt:lpstr>
      <vt:lpstr>Coordinating Council ON School behavioral Health </vt:lpstr>
      <vt:lpstr>School-Based  Behavioral Health Goal</vt:lpstr>
      <vt:lpstr>Coordinating Council Charge</vt:lpstr>
      <vt:lpstr> Upcoming Monthly Meetings </vt:lpstr>
      <vt:lpstr> Agenda </vt:lpstr>
      <vt:lpstr> Updates, News, and Public Comment </vt:lpstr>
      <vt:lpstr> Review of Minutes </vt:lpstr>
      <vt:lpstr> Follow-up from Last Meeting </vt:lpstr>
      <vt:lpstr> Year 2 Planning    </vt:lpstr>
      <vt:lpstr>Implementation Committee</vt:lpstr>
      <vt:lpstr>School Strengthening Tool + Work Plan Tracker </vt:lpstr>
      <vt:lpstr>Year 3 Planning</vt:lpstr>
      <vt:lpstr>Next Steps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 on  School Mental Health</dc:title>
  <dc:creator>charley</dc:creator>
  <cp:lastModifiedBy>Charneta Scott</cp:lastModifiedBy>
  <cp:revision>500</cp:revision>
  <cp:lastPrinted>2019-12-15T05:11:25Z</cp:lastPrinted>
  <dcterms:created xsi:type="dcterms:W3CDTF">2018-01-11T22:11:33Z</dcterms:created>
  <dcterms:modified xsi:type="dcterms:W3CDTF">2019-12-16T14:30:25Z</dcterms:modified>
</cp:coreProperties>
</file>