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62" r:id="rId3"/>
    <p:sldId id="281" r:id="rId4"/>
    <p:sldId id="282" r:id="rId5"/>
    <p:sldId id="261" r:id="rId6"/>
    <p:sldId id="263" r:id="rId7"/>
    <p:sldId id="258" r:id="rId8"/>
    <p:sldId id="259"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9" r:id="rId23"/>
    <p:sldId id="280" r:id="rId24"/>
    <p:sldId id="260" r:id="rId25"/>
  </p:sldIdLst>
  <p:sldSz cx="9144000" cy="6858000" type="screen4x3"/>
  <p:notesSz cx="7023100" cy="93091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57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494"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BD1339-548C-49A3-B922-D2C8F4DFECFB}"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95161B7E-29B0-48F3-B688-0E4744F35F3B}">
      <dgm:prSet/>
      <dgm:spPr/>
      <dgm:t>
        <a:bodyPr/>
        <a:lstStyle/>
        <a:p>
          <a:pPr rtl="0"/>
          <a:r>
            <a:rPr lang="en-US" b="1" dirty="0"/>
            <a:t>Investigations</a:t>
          </a:r>
        </a:p>
      </dgm:t>
    </dgm:pt>
    <dgm:pt modelId="{DFB94BFD-C012-47C2-9F2E-89FFEE5DE001}" type="parTrans" cxnId="{6B0EB668-FB8A-4857-9292-1CA7108E6661}">
      <dgm:prSet/>
      <dgm:spPr/>
      <dgm:t>
        <a:bodyPr/>
        <a:lstStyle/>
        <a:p>
          <a:endParaRPr lang="en-US"/>
        </a:p>
      </dgm:t>
    </dgm:pt>
    <dgm:pt modelId="{063DA738-4953-41A3-8F6B-1189747282F9}" type="sibTrans" cxnId="{6B0EB668-FB8A-4857-9292-1CA7108E6661}">
      <dgm:prSet/>
      <dgm:spPr/>
      <dgm:t>
        <a:bodyPr/>
        <a:lstStyle/>
        <a:p>
          <a:endParaRPr lang="en-US"/>
        </a:p>
      </dgm:t>
    </dgm:pt>
    <dgm:pt modelId="{A96BBA30-DE18-4840-AFD3-8DF078220681}">
      <dgm:prSet/>
      <dgm:spPr/>
      <dgm:t>
        <a:bodyPr/>
        <a:lstStyle/>
        <a:p>
          <a:pPr rtl="0"/>
          <a:r>
            <a:rPr lang="en-US" b="1" baseline="0" dirty="0"/>
            <a:t>Enforcement</a:t>
          </a:r>
          <a:endParaRPr lang="en-US" dirty="0"/>
        </a:p>
      </dgm:t>
    </dgm:pt>
    <dgm:pt modelId="{0F8D87F4-E20B-4C3F-8814-F545CAF0D437}" type="parTrans" cxnId="{A7526961-4DA0-430A-A5D9-9A2944C8C74E}">
      <dgm:prSet/>
      <dgm:spPr/>
      <dgm:t>
        <a:bodyPr/>
        <a:lstStyle/>
        <a:p>
          <a:endParaRPr lang="en-US"/>
        </a:p>
      </dgm:t>
    </dgm:pt>
    <dgm:pt modelId="{3911C674-BE97-4CFE-8FF7-C4499833D822}" type="sibTrans" cxnId="{A7526961-4DA0-430A-A5D9-9A2944C8C74E}">
      <dgm:prSet/>
      <dgm:spPr/>
      <dgm:t>
        <a:bodyPr/>
        <a:lstStyle/>
        <a:p>
          <a:endParaRPr lang="en-US"/>
        </a:p>
      </dgm:t>
    </dgm:pt>
    <dgm:pt modelId="{4BC0EDA3-D060-490C-A1AA-B5A2FEF2B342}">
      <dgm:prSet/>
      <dgm:spPr/>
      <dgm:t>
        <a:bodyPr/>
        <a:lstStyle/>
        <a:p>
          <a:pPr rtl="0"/>
          <a:endParaRPr lang="en-US"/>
        </a:p>
      </dgm:t>
    </dgm:pt>
    <dgm:pt modelId="{E41051C3-287A-4B3A-A318-AAD63D3B5452}" type="parTrans" cxnId="{62506571-84D4-413D-A854-A3618BE67B9C}">
      <dgm:prSet/>
      <dgm:spPr/>
      <dgm:t>
        <a:bodyPr/>
        <a:lstStyle/>
        <a:p>
          <a:endParaRPr lang="en-US"/>
        </a:p>
      </dgm:t>
    </dgm:pt>
    <dgm:pt modelId="{DFAC2F02-EB3D-49D5-86CD-2CA2A1E05E91}" type="sibTrans" cxnId="{62506571-84D4-413D-A854-A3618BE67B9C}">
      <dgm:prSet/>
      <dgm:spPr/>
      <dgm:t>
        <a:bodyPr/>
        <a:lstStyle/>
        <a:p>
          <a:endParaRPr lang="en-US"/>
        </a:p>
      </dgm:t>
    </dgm:pt>
    <dgm:pt modelId="{5EA273B5-4CAA-48D4-A68D-2DA9A583F8F1}" type="pres">
      <dgm:prSet presAssocID="{F7BD1339-548C-49A3-B922-D2C8F4DFECFB}" presName="Name0" presStyleCnt="0">
        <dgm:presLayoutVars>
          <dgm:dir/>
          <dgm:resizeHandles val="exact"/>
        </dgm:presLayoutVars>
      </dgm:prSet>
      <dgm:spPr/>
      <dgm:t>
        <a:bodyPr/>
        <a:lstStyle/>
        <a:p>
          <a:endParaRPr lang="en-US"/>
        </a:p>
      </dgm:t>
    </dgm:pt>
    <dgm:pt modelId="{D8E0721C-F1C4-49DD-B8CB-2504410B0810}" type="pres">
      <dgm:prSet presAssocID="{F7BD1339-548C-49A3-B922-D2C8F4DFECFB}" presName="arrow" presStyleLbl="bgShp" presStyleIdx="0" presStyleCnt="1"/>
      <dgm:spPr/>
    </dgm:pt>
    <dgm:pt modelId="{1976D776-550C-4179-B795-D28BFF3E8AE7}" type="pres">
      <dgm:prSet presAssocID="{F7BD1339-548C-49A3-B922-D2C8F4DFECFB}" presName="points" presStyleCnt="0"/>
      <dgm:spPr/>
    </dgm:pt>
    <dgm:pt modelId="{C4444F66-3CB1-470B-8A4F-B065BC90405A}" type="pres">
      <dgm:prSet presAssocID="{95161B7E-29B0-48F3-B688-0E4744F35F3B}" presName="compositeA" presStyleCnt="0"/>
      <dgm:spPr/>
    </dgm:pt>
    <dgm:pt modelId="{3EE24374-24A6-4BA2-B0A6-34E99FAABF51}" type="pres">
      <dgm:prSet presAssocID="{95161B7E-29B0-48F3-B688-0E4744F35F3B}" presName="textA" presStyleLbl="revTx" presStyleIdx="0" presStyleCnt="2">
        <dgm:presLayoutVars>
          <dgm:bulletEnabled val="1"/>
        </dgm:presLayoutVars>
      </dgm:prSet>
      <dgm:spPr/>
      <dgm:t>
        <a:bodyPr/>
        <a:lstStyle/>
        <a:p>
          <a:endParaRPr lang="en-US"/>
        </a:p>
      </dgm:t>
    </dgm:pt>
    <dgm:pt modelId="{A028CE88-B082-4C41-AA20-0D5AF02C9E0B}" type="pres">
      <dgm:prSet presAssocID="{95161B7E-29B0-48F3-B688-0E4744F35F3B}" presName="circleA" presStyleLbl="node1" presStyleIdx="0" presStyleCnt="2"/>
      <dgm:spPr/>
    </dgm:pt>
    <dgm:pt modelId="{2D78C2B1-1ADF-4FCD-B686-F977D3D67240}" type="pres">
      <dgm:prSet presAssocID="{95161B7E-29B0-48F3-B688-0E4744F35F3B}" presName="spaceA" presStyleCnt="0"/>
      <dgm:spPr/>
    </dgm:pt>
    <dgm:pt modelId="{C42BBA53-D9F3-4640-AB38-8573E3433017}" type="pres">
      <dgm:prSet presAssocID="{063DA738-4953-41A3-8F6B-1189747282F9}" presName="space" presStyleCnt="0"/>
      <dgm:spPr/>
    </dgm:pt>
    <dgm:pt modelId="{E08188E8-AC38-4B83-A59C-60C76DD62BAF}" type="pres">
      <dgm:prSet presAssocID="{A96BBA30-DE18-4840-AFD3-8DF078220681}" presName="compositeB" presStyleCnt="0"/>
      <dgm:spPr/>
    </dgm:pt>
    <dgm:pt modelId="{690AB064-06F6-44F9-81E4-7140548E33C5}" type="pres">
      <dgm:prSet presAssocID="{A96BBA30-DE18-4840-AFD3-8DF078220681}" presName="textB" presStyleLbl="revTx" presStyleIdx="1" presStyleCnt="2">
        <dgm:presLayoutVars>
          <dgm:bulletEnabled val="1"/>
        </dgm:presLayoutVars>
      </dgm:prSet>
      <dgm:spPr/>
      <dgm:t>
        <a:bodyPr/>
        <a:lstStyle/>
        <a:p>
          <a:endParaRPr lang="en-US"/>
        </a:p>
      </dgm:t>
    </dgm:pt>
    <dgm:pt modelId="{C01E84B1-37A8-4E5A-B1AD-9CC7C1DCFFEC}" type="pres">
      <dgm:prSet presAssocID="{A96BBA30-DE18-4840-AFD3-8DF078220681}" presName="circleB" presStyleLbl="node1" presStyleIdx="1" presStyleCnt="2"/>
      <dgm:spPr/>
    </dgm:pt>
    <dgm:pt modelId="{92E39D86-37FF-4D12-852F-D4B470A15F2E}" type="pres">
      <dgm:prSet presAssocID="{A96BBA30-DE18-4840-AFD3-8DF078220681}" presName="spaceB" presStyleCnt="0"/>
      <dgm:spPr/>
    </dgm:pt>
  </dgm:ptLst>
  <dgm:cxnLst>
    <dgm:cxn modelId="{3CB4DFF9-1E26-4CBA-B845-CD31FEE93398}" type="presOf" srcId="{F7BD1339-548C-49A3-B922-D2C8F4DFECFB}" destId="{5EA273B5-4CAA-48D4-A68D-2DA9A583F8F1}" srcOrd="0" destOrd="0" presId="urn:microsoft.com/office/officeart/2005/8/layout/hProcess11"/>
    <dgm:cxn modelId="{62506571-84D4-413D-A854-A3618BE67B9C}" srcId="{A96BBA30-DE18-4840-AFD3-8DF078220681}" destId="{4BC0EDA3-D060-490C-A1AA-B5A2FEF2B342}" srcOrd="0" destOrd="0" parTransId="{E41051C3-287A-4B3A-A318-AAD63D3B5452}" sibTransId="{DFAC2F02-EB3D-49D5-86CD-2CA2A1E05E91}"/>
    <dgm:cxn modelId="{F1BA02A7-2090-4DE6-92B9-1C6CFAABDEB1}" type="presOf" srcId="{4BC0EDA3-D060-490C-A1AA-B5A2FEF2B342}" destId="{690AB064-06F6-44F9-81E4-7140548E33C5}" srcOrd="0" destOrd="1" presId="urn:microsoft.com/office/officeart/2005/8/layout/hProcess11"/>
    <dgm:cxn modelId="{6B0EB668-FB8A-4857-9292-1CA7108E6661}" srcId="{F7BD1339-548C-49A3-B922-D2C8F4DFECFB}" destId="{95161B7E-29B0-48F3-B688-0E4744F35F3B}" srcOrd="0" destOrd="0" parTransId="{DFB94BFD-C012-47C2-9F2E-89FFEE5DE001}" sibTransId="{063DA738-4953-41A3-8F6B-1189747282F9}"/>
    <dgm:cxn modelId="{24A6F159-0282-4D50-B86B-EC950170D3A8}" type="presOf" srcId="{95161B7E-29B0-48F3-B688-0E4744F35F3B}" destId="{3EE24374-24A6-4BA2-B0A6-34E99FAABF51}" srcOrd="0" destOrd="0" presId="urn:microsoft.com/office/officeart/2005/8/layout/hProcess11"/>
    <dgm:cxn modelId="{04E84D44-ED5A-476E-80EA-698D9C1C0852}" type="presOf" srcId="{A96BBA30-DE18-4840-AFD3-8DF078220681}" destId="{690AB064-06F6-44F9-81E4-7140548E33C5}" srcOrd="0" destOrd="0" presId="urn:microsoft.com/office/officeart/2005/8/layout/hProcess11"/>
    <dgm:cxn modelId="{A7526961-4DA0-430A-A5D9-9A2944C8C74E}" srcId="{F7BD1339-548C-49A3-B922-D2C8F4DFECFB}" destId="{A96BBA30-DE18-4840-AFD3-8DF078220681}" srcOrd="1" destOrd="0" parTransId="{0F8D87F4-E20B-4C3F-8814-F545CAF0D437}" sibTransId="{3911C674-BE97-4CFE-8FF7-C4499833D822}"/>
    <dgm:cxn modelId="{A43DBB23-2C94-433F-8ACC-428A4A5A6F7C}" type="presParOf" srcId="{5EA273B5-4CAA-48D4-A68D-2DA9A583F8F1}" destId="{D8E0721C-F1C4-49DD-B8CB-2504410B0810}" srcOrd="0" destOrd="0" presId="urn:microsoft.com/office/officeart/2005/8/layout/hProcess11"/>
    <dgm:cxn modelId="{C6D6A51F-EA80-4704-83FB-EE0CCD7439B0}" type="presParOf" srcId="{5EA273B5-4CAA-48D4-A68D-2DA9A583F8F1}" destId="{1976D776-550C-4179-B795-D28BFF3E8AE7}" srcOrd="1" destOrd="0" presId="urn:microsoft.com/office/officeart/2005/8/layout/hProcess11"/>
    <dgm:cxn modelId="{AA78D9A1-7EAC-4678-8F09-E8AF8ECB37AA}" type="presParOf" srcId="{1976D776-550C-4179-B795-D28BFF3E8AE7}" destId="{C4444F66-3CB1-470B-8A4F-B065BC90405A}" srcOrd="0" destOrd="0" presId="urn:microsoft.com/office/officeart/2005/8/layout/hProcess11"/>
    <dgm:cxn modelId="{090D7D93-C161-4E09-A642-9B7C17761C04}" type="presParOf" srcId="{C4444F66-3CB1-470B-8A4F-B065BC90405A}" destId="{3EE24374-24A6-4BA2-B0A6-34E99FAABF51}" srcOrd="0" destOrd="0" presId="urn:microsoft.com/office/officeart/2005/8/layout/hProcess11"/>
    <dgm:cxn modelId="{A5E827A4-E85D-4219-B9A2-E00434384C4C}" type="presParOf" srcId="{C4444F66-3CB1-470B-8A4F-B065BC90405A}" destId="{A028CE88-B082-4C41-AA20-0D5AF02C9E0B}" srcOrd="1" destOrd="0" presId="urn:microsoft.com/office/officeart/2005/8/layout/hProcess11"/>
    <dgm:cxn modelId="{0C31C719-C2AA-4114-B01C-6287D11A4DCB}" type="presParOf" srcId="{C4444F66-3CB1-470B-8A4F-B065BC90405A}" destId="{2D78C2B1-1ADF-4FCD-B686-F977D3D67240}" srcOrd="2" destOrd="0" presId="urn:microsoft.com/office/officeart/2005/8/layout/hProcess11"/>
    <dgm:cxn modelId="{372C7543-EFC3-4B8E-A2C0-C766ECD7E4AA}" type="presParOf" srcId="{1976D776-550C-4179-B795-D28BFF3E8AE7}" destId="{C42BBA53-D9F3-4640-AB38-8573E3433017}" srcOrd="1" destOrd="0" presId="urn:microsoft.com/office/officeart/2005/8/layout/hProcess11"/>
    <dgm:cxn modelId="{3F33EF55-C749-4314-8953-9AABC39B365E}" type="presParOf" srcId="{1976D776-550C-4179-B795-D28BFF3E8AE7}" destId="{E08188E8-AC38-4B83-A59C-60C76DD62BAF}" srcOrd="2" destOrd="0" presId="urn:microsoft.com/office/officeart/2005/8/layout/hProcess11"/>
    <dgm:cxn modelId="{6BC2506B-87B3-47F7-8680-5617B189C01E}" type="presParOf" srcId="{E08188E8-AC38-4B83-A59C-60C76DD62BAF}" destId="{690AB064-06F6-44F9-81E4-7140548E33C5}" srcOrd="0" destOrd="0" presId="urn:microsoft.com/office/officeart/2005/8/layout/hProcess11"/>
    <dgm:cxn modelId="{B8EA8FC5-9DA9-490C-B1EC-53A23265D7AB}" type="presParOf" srcId="{E08188E8-AC38-4B83-A59C-60C76DD62BAF}" destId="{C01E84B1-37A8-4E5A-B1AD-9CC7C1DCFFEC}" srcOrd="1" destOrd="0" presId="urn:microsoft.com/office/officeart/2005/8/layout/hProcess11"/>
    <dgm:cxn modelId="{55288889-F4D0-4F3F-B404-505CFE9005CF}" type="presParOf" srcId="{E08188E8-AC38-4B83-A59C-60C76DD62BAF}" destId="{92E39D86-37FF-4D12-852F-D4B470A15F2E}"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cstate="print">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cstate="print"/>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C8D35B46-B0AA-4A6E-9A67-E2FB62526FF0}" type="datetimeFigureOut">
              <a:rPr lang="en-US" smtClean="0"/>
              <a:pPr/>
              <a:t>4/30/2018</a:t>
            </a:fld>
            <a:endParaRPr lang="en-US"/>
          </a:p>
        </p:txBody>
      </p:sp>
      <p:sp>
        <p:nvSpPr>
          <p:cNvPr id="20" name="Slide Number Placeholder 19"/>
          <p:cNvSpPr>
            <a:spLocks noGrp="1"/>
          </p:cNvSpPr>
          <p:nvPr>
            <p:ph type="sldNum" sz="quarter" idx="11"/>
          </p:nvPr>
        </p:nvSpPr>
        <p:spPr>
          <a:xfrm>
            <a:off x="7924800" y="6610350"/>
            <a:ext cx="1198880" cy="228600"/>
          </a:xfrm>
        </p:spPr>
        <p:txBody>
          <a:bodyPr/>
          <a:lstStyle/>
          <a:p>
            <a:fld id="{F9AB836A-B321-4EA7-AB86-01EF4678B129}" type="slidenum">
              <a:rPr lang="en-US" smtClean="0"/>
              <a:pPr/>
              <a:t>‹#›</a:t>
            </a:fld>
            <a:endParaRPr lang="en-US"/>
          </a:p>
        </p:txBody>
      </p:sp>
      <p:sp>
        <p:nvSpPr>
          <p:cNvPr id="21" name="Footer Placeholder 20"/>
          <p:cNvSpPr>
            <a:spLocks noGrp="1"/>
          </p:cNvSpPr>
          <p:nvPr>
            <p:ph type="ftr" sz="quarter" idx="12"/>
          </p:nvPr>
        </p:nvSpPr>
        <p:spPr>
          <a:xfrm>
            <a:off x="457200" y="6611112"/>
            <a:ext cx="5600700" cy="2286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C8D35B46-B0AA-4A6E-9A67-E2FB62526FF0}" type="datetimeFigureOut">
              <a:rPr lang="en-US" smtClean="0"/>
              <a:pPr/>
              <a:t>4/30/2018</a:t>
            </a:fld>
            <a:endParaRPr lang="en-US"/>
          </a:p>
        </p:txBody>
      </p:sp>
      <p:sp>
        <p:nvSpPr>
          <p:cNvPr id="23" name="Slide Number Placeholder 22"/>
          <p:cNvSpPr>
            <a:spLocks noGrp="1"/>
          </p:cNvSpPr>
          <p:nvPr>
            <p:ph type="sldNum" sz="quarter" idx="11"/>
          </p:nvPr>
        </p:nvSpPr>
        <p:spPr/>
        <p:txBody>
          <a:bodyPr/>
          <a:lstStyle/>
          <a:p>
            <a:fld id="{F9AB836A-B321-4EA7-AB86-01EF4678B129}" type="slidenum">
              <a:rPr lang="en-US" smtClean="0"/>
              <a:pPr/>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cstate="print"/>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C8D35B46-B0AA-4A6E-9A67-E2FB62526FF0}" type="datetimeFigureOut">
              <a:rPr lang="en-US" smtClean="0"/>
              <a:pPr/>
              <a:t>4/30/2018</a:t>
            </a:fld>
            <a:endParaRPr lang="en-US"/>
          </a:p>
        </p:txBody>
      </p:sp>
      <p:sp>
        <p:nvSpPr>
          <p:cNvPr id="23" name="Slide Number Placeholder 22"/>
          <p:cNvSpPr>
            <a:spLocks noGrp="1"/>
          </p:cNvSpPr>
          <p:nvPr>
            <p:ph type="sldNum" sz="quarter" idx="11"/>
          </p:nvPr>
        </p:nvSpPr>
        <p:spPr/>
        <p:txBody>
          <a:bodyPr/>
          <a:lstStyle/>
          <a:p>
            <a:fld id="{F9AB836A-B321-4EA7-AB86-01EF4678B129}" type="slidenum">
              <a:rPr lang="en-US" smtClean="0"/>
              <a:pPr/>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cstate="print"/>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cstate="print"/>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Date Placeholder 16"/>
          <p:cNvSpPr>
            <a:spLocks noGrp="1"/>
          </p:cNvSpPr>
          <p:nvPr>
            <p:ph type="dt" sz="half" idx="10"/>
          </p:nvPr>
        </p:nvSpPr>
        <p:spPr/>
        <p:txBody>
          <a:bodyPr/>
          <a:lstStyle/>
          <a:p>
            <a:fld id="{C8D35B46-B0AA-4A6E-9A67-E2FB62526FF0}" type="datetimeFigureOut">
              <a:rPr lang="en-US" smtClean="0"/>
              <a:pPr/>
              <a:t>4/30/2018</a:t>
            </a:fld>
            <a:endParaRPr lang="en-US"/>
          </a:p>
        </p:txBody>
      </p:sp>
      <p:sp>
        <p:nvSpPr>
          <p:cNvPr id="18" name="Slide Number Placeholder 17"/>
          <p:cNvSpPr>
            <a:spLocks noGrp="1"/>
          </p:cNvSpPr>
          <p:nvPr>
            <p:ph type="sldNum" sz="quarter" idx="11"/>
          </p:nvPr>
        </p:nvSpPr>
        <p:spPr/>
        <p:txBody>
          <a:bodyPr/>
          <a:lstStyle/>
          <a:p>
            <a:fld id="{F9AB836A-B321-4EA7-AB86-01EF4678B129}" type="slidenum">
              <a:rPr lang="en-US" smtClean="0"/>
              <a:pPr/>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0" name="Picture 9" descr="9_01.jpg"/>
          <p:cNvPicPr>
            <a:picLocks noChangeAspect="1"/>
          </p:cNvPicPr>
          <p:nvPr/>
        </p:nvPicPr>
        <p:blipFill>
          <a:blip r:embed="rId2" cstate="print"/>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C8D35B46-B0AA-4A6E-9A67-E2FB62526FF0}" type="datetimeFigureOut">
              <a:rPr lang="en-US" smtClean="0"/>
              <a:pPr/>
              <a:t>4/30/2018</a:t>
            </a:fld>
            <a:endParaRPr lang="en-US"/>
          </a:p>
        </p:txBody>
      </p:sp>
      <p:sp>
        <p:nvSpPr>
          <p:cNvPr id="25" name="Slide Number Placeholder 24"/>
          <p:cNvSpPr>
            <a:spLocks noGrp="1"/>
          </p:cNvSpPr>
          <p:nvPr>
            <p:ph type="sldNum" sz="quarter" idx="11"/>
          </p:nvPr>
        </p:nvSpPr>
        <p:spPr>
          <a:xfrm>
            <a:off x="8742680" y="6610350"/>
            <a:ext cx="381000" cy="246888"/>
          </a:xfrm>
        </p:spPr>
        <p:txBody>
          <a:bodyPr/>
          <a:lstStyle/>
          <a:p>
            <a:fld id="{F9AB836A-B321-4EA7-AB86-01EF4678B129}" type="slidenum">
              <a:rPr lang="en-US" smtClean="0"/>
              <a:pPr/>
              <a:t>‹#›</a:t>
            </a:fld>
            <a:endParaRPr lang="en-US"/>
          </a:p>
        </p:txBody>
      </p:sp>
      <p:sp>
        <p:nvSpPr>
          <p:cNvPr id="26" name="Footer Placeholder 25"/>
          <p:cNvSpPr>
            <a:spLocks noGrp="1"/>
          </p:cNvSpPr>
          <p:nvPr>
            <p:ph type="ftr" sz="quarter" idx="12"/>
          </p:nvPr>
        </p:nvSpPr>
        <p:spPr>
          <a:xfrm>
            <a:off x="1524000" y="6610350"/>
            <a:ext cx="5562600" cy="247650"/>
          </a:xfrm>
        </p:spPr>
        <p:txBody>
          <a:bodyPr/>
          <a:lstStyle/>
          <a:p>
            <a:endParaRPr lang="en-US"/>
          </a:p>
        </p:txBody>
      </p:sp>
      <p:pic>
        <p:nvPicPr>
          <p:cNvPr id="20" name="Picture 19" descr="vert_bar_02.png"/>
          <p:cNvPicPr preferRelativeResize="0">
            <a:picLocks/>
          </p:cNvPicPr>
          <p:nvPr/>
        </p:nvPicPr>
        <p:blipFill>
          <a:blip r:embed="rId3" cstate="print">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cstate="print">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a:t>Click to edit Master title style</a:t>
            </a:r>
          </a:p>
        </p:txBody>
      </p:sp>
      <p:pic>
        <p:nvPicPr>
          <p:cNvPr id="12" name="Picture 11" descr="3_01.jpg"/>
          <p:cNvPicPr>
            <a:picLocks noChangeAspect="1"/>
          </p:cNvPicPr>
          <p:nvPr/>
        </p:nvPicPr>
        <p:blipFill>
          <a:blip r:embed="rId3" cstate="print"/>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15"/>
          <p:cNvSpPr>
            <a:spLocks noGrp="1"/>
          </p:cNvSpPr>
          <p:nvPr>
            <p:ph sz="quarter" idx="14"/>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C8D35B46-B0AA-4A6E-9A67-E2FB62526FF0}" type="datetimeFigureOut">
              <a:rPr lang="en-US" smtClean="0"/>
              <a:pPr/>
              <a:t>4/30/2018</a:t>
            </a:fld>
            <a:endParaRPr lang="en-US"/>
          </a:p>
        </p:txBody>
      </p:sp>
      <p:sp>
        <p:nvSpPr>
          <p:cNvPr id="21" name="Slide Number Placeholder 20"/>
          <p:cNvSpPr>
            <a:spLocks noGrp="1"/>
          </p:cNvSpPr>
          <p:nvPr>
            <p:ph type="sldNum" sz="quarter" idx="16"/>
          </p:nvPr>
        </p:nvSpPr>
        <p:spPr/>
        <p:txBody>
          <a:bodyPr/>
          <a:lstStyle/>
          <a:p>
            <a:fld id="{F9AB836A-B321-4EA7-AB86-01EF4678B129}" type="slidenum">
              <a:rPr lang="en-US" smtClean="0"/>
              <a:pPr/>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pic>
        <p:nvPicPr>
          <p:cNvPr id="14" name="Picture 13" descr="4_01.jpg"/>
          <p:cNvPicPr>
            <a:picLocks noChangeAspect="1"/>
          </p:cNvPicPr>
          <p:nvPr/>
        </p:nvPicPr>
        <p:blipFill>
          <a:blip r:embed="rId2" cstate="print"/>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18"/>
          <p:cNvSpPr>
            <a:spLocks noGrp="1"/>
          </p:cNvSpPr>
          <p:nvPr>
            <p:ph sz="quarter" idx="15"/>
          </p:nvPr>
        </p:nvSpPr>
        <p:spPr>
          <a:xfrm>
            <a:off x="4648200" y="2438400"/>
            <a:ext cx="40386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6" name="Picture 15" descr="bar_06.png"/>
          <p:cNvPicPr>
            <a:picLocks noChangeAspect="1"/>
          </p:cNvPicPr>
          <p:nvPr/>
        </p:nvPicPr>
        <p:blipFill>
          <a:blip r:embed="rId3" cstate="print">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C8D35B46-B0AA-4A6E-9A67-E2FB62526FF0}" type="datetimeFigureOut">
              <a:rPr lang="en-US" smtClean="0"/>
              <a:pPr/>
              <a:t>4/30/2018</a:t>
            </a:fld>
            <a:endParaRPr lang="en-US"/>
          </a:p>
        </p:txBody>
      </p:sp>
      <p:sp>
        <p:nvSpPr>
          <p:cNvPr id="24" name="Slide Number Placeholder 23"/>
          <p:cNvSpPr>
            <a:spLocks noGrp="1"/>
          </p:cNvSpPr>
          <p:nvPr>
            <p:ph type="sldNum" sz="quarter" idx="17"/>
          </p:nvPr>
        </p:nvSpPr>
        <p:spPr/>
        <p:txBody>
          <a:bodyPr/>
          <a:lstStyle/>
          <a:p>
            <a:fld id="{F9AB836A-B321-4EA7-AB86-01EF4678B129}" type="slidenum">
              <a:rPr lang="en-US" smtClean="0"/>
              <a:pPr/>
              <a:t>‹#›</a:t>
            </a:fld>
            <a:endParaRPr lang="en-US"/>
          </a:p>
        </p:txBody>
      </p:sp>
      <p:sp>
        <p:nvSpPr>
          <p:cNvPr id="25" name="Footer Placeholder 24"/>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10" name="Picture 9" descr="2_01.jpg"/>
          <p:cNvPicPr>
            <a:picLocks noChangeAspect="1"/>
          </p:cNvPicPr>
          <p:nvPr/>
        </p:nvPicPr>
        <p:blipFill>
          <a:blip r:embed="rId2" cstate="print"/>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cstate="print">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C8D35B46-B0AA-4A6E-9A67-E2FB62526FF0}" type="datetimeFigureOut">
              <a:rPr lang="en-US" smtClean="0"/>
              <a:pPr/>
              <a:t>4/30/2018</a:t>
            </a:fld>
            <a:endParaRPr lang="en-US"/>
          </a:p>
        </p:txBody>
      </p:sp>
      <p:sp>
        <p:nvSpPr>
          <p:cNvPr id="17" name="Slide Number Placeholder 16"/>
          <p:cNvSpPr>
            <a:spLocks noGrp="1"/>
          </p:cNvSpPr>
          <p:nvPr>
            <p:ph type="sldNum" sz="quarter" idx="11"/>
          </p:nvPr>
        </p:nvSpPr>
        <p:spPr/>
        <p:txBody>
          <a:bodyPr/>
          <a:lstStyle/>
          <a:p>
            <a:fld id="{F9AB836A-B321-4EA7-AB86-01EF4678B129}"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C8D35B46-B0AA-4A6E-9A67-E2FB62526FF0}" type="datetimeFigureOut">
              <a:rPr lang="en-US" smtClean="0"/>
              <a:pPr/>
              <a:t>4/30/2018</a:t>
            </a:fld>
            <a:endParaRPr lang="en-US"/>
          </a:p>
        </p:txBody>
      </p:sp>
      <p:sp>
        <p:nvSpPr>
          <p:cNvPr id="14" name="Slide Number Placeholder 13"/>
          <p:cNvSpPr>
            <a:spLocks noGrp="1"/>
          </p:cNvSpPr>
          <p:nvPr>
            <p:ph type="sldNum" sz="quarter" idx="11"/>
          </p:nvPr>
        </p:nvSpPr>
        <p:spPr/>
        <p:txBody>
          <a:bodyPr/>
          <a:lstStyle/>
          <a:p>
            <a:fld id="{F9AB836A-B321-4EA7-AB86-01EF4678B129}" type="slidenum">
              <a:rPr lang="en-US" smtClean="0"/>
              <a:pPr/>
              <a:t>‹#›</a:t>
            </a:fld>
            <a:endParaRPr lang="en-US"/>
          </a:p>
        </p:txBody>
      </p:sp>
      <p:sp>
        <p:nvSpPr>
          <p:cNvPr id="22" name="Footer Placeholder 21"/>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cstate="print"/>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14" name="Picture 13" descr="bar_06.png"/>
          <p:cNvPicPr>
            <a:picLocks noChangeAspect="1"/>
          </p:cNvPicPr>
          <p:nvPr/>
        </p:nvPicPr>
        <p:blipFill>
          <a:blip r:embed="rId3" cstate="print">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C8D35B46-B0AA-4A6E-9A67-E2FB62526FF0}" type="datetimeFigureOut">
              <a:rPr lang="en-US" smtClean="0"/>
              <a:pPr/>
              <a:t>4/30/2018</a:t>
            </a:fld>
            <a:endParaRPr lang="en-US"/>
          </a:p>
        </p:txBody>
      </p:sp>
      <p:sp>
        <p:nvSpPr>
          <p:cNvPr id="21" name="Slide Number Placeholder 20"/>
          <p:cNvSpPr>
            <a:spLocks noGrp="1"/>
          </p:cNvSpPr>
          <p:nvPr>
            <p:ph type="sldNum" sz="quarter" idx="16"/>
          </p:nvPr>
        </p:nvSpPr>
        <p:spPr/>
        <p:txBody>
          <a:bodyPr/>
          <a:lstStyle/>
          <a:p>
            <a:fld id="{F9AB836A-B321-4EA7-AB86-01EF4678B129}" type="slidenum">
              <a:rPr lang="en-US" smtClean="0"/>
              <a:pPr/>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D35B46-B0AA-4A6E-9A67-E2FB62526FF0}" type="datetimeFigureOut">
              <a:rPr lang="en-US" smtClean="0"/>
              <a:pPr/>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B836A-B321-4EA7-AB86-01EF4678B129}" type="slidenum">
              <a:rPr lang="en-US" smtClean="0"/>
              <a:pPr/>
              <a:t>‹#›</a:t>
            </a:fld>
            <a:endParaRPr lang="en-US"/>
          </a:p>
        </p:txBody>
      </p:sp>
      <p:pic>
        <p:nvPicPr>
          <p:cNvPr id="8" name="Picture 7" descr="4_01.jpg"/>
          <p:cNvPicPr>
            <a:picLocks noChangeAspect="1"/>
          </p:cNvPicPr>
          <p:nvPr/>
        </p:nvPicPr>
        <p:blipFill>
          <a:blip r:embed="rId2" cstate="print"/>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cstate="print">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C8D35B46-B0AA-4A6E-9A67-E2FB62526FF0}" type="datetimeFigureOut">
              <a:rPr lang="en-US" smtClean="0"/>
              <a:pPr/>
              <a:t>4/30/2018</a:t>
            </a:fld>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F9AB836A-B321-4EA7-AB86-01EF4678B1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dirty="0"/>
              <a:t/>
            </a:r>
            <a:br>
              <a:rPr lang="en-US" b="1" dirty="0"/>
            </a:br>
            <a:r>
              <a:rPr lang="en-US" b="1" dirty="0"/>
              <a:t>Board of Ethics and Government Accountability</a:t>
            </a:r>
            <a:r>
              <a:rPr lang="en-US" dirty="0"/>
              <a:t/>
            </a:r>
            <a:br>
              <a:rPr lang="en-US" dirty="0"/>
            </a:br>
            <a:endParaRPr lang="en-US" b="1" dirty="0"/>
          </a:p>
        </p:txBody>
      </p:sp>
      <p:sp>
        <p:nvSpPr>
          <p:cNvPr id="5" name="Content Placeholder 4"/>
          <p:cNvSpPr>
            <a:spLocks noGrp="1"/>
          </p:cNvSpPr>
          <p:nvPr>
            <p:ph idx="1"/>
          </p:nvPr>
        </p:nvSpPr>
        <p:spPr>
          <a:xfrm>
            <a:off x="457200" y="1981200"/>
            <a:ext cx="8229600" cy="4144963"/>
          </a:xfrm>
        </p:spPr>
        <p:txBody>
          <a:bodyPr>
            <a:normAutofit fontScale="77500" lnSpcReduction="20000"/>
          </a:bodyPr>
          <a:lstStyle/>
          <a:p>
            <a:pPr marL="0" indent="0" algn="ctr">
              <a:buNone/>
            </a:pPr>
            <a:r>
              <a:rPr lang="en-US" sz="3100" b="1" dirty="0"/>
              <a:t>Coordinating Council on School Mental Health</a:t>
            </a:r>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endParaRPr lang="en-US" sz="1400" dirty="0"/>
          </a:p>
          <a:p>
            <a:pPr marL="0" indent="0" algn="ctr">
              <a:buNone/>
            </a:pPr>
            <a:endParaRPr lang="en-US" sz="1400" dirty="0"/>
          </a:p>
          <a:p>
            <a:pPr marL="0" indent="0" algn="ctr">
              <a:buNone/>
            </a:pPr>
            <a:endParaRPr lang="en-US" sz="1400" dirty="0"/>
          </a:p>
          <a:p>
            <a:pPr marL="0" indent="0" algn="ctr">
              <a:buNone/>
            </a:pPr>
            <a:endParaRPr lang="en-US" sz="1400" dirty="0"/>
          </a:p>
          <a:p>
            <a:pPr marL="0" indent="0" algn="ctr">
              <a:buNone/>
            </a:pPr>
            <a:r>
              <a:rPr lang="en-US" sz="2100" b="1" dirty="0"/>
              <a:t>Brent Wolfingbarger</a:t>
            </a:r>
          </a:p>
          <a:p>
            <a:pPr marL="0" indent="0" algn="ctr">
              <a:buNone/>
            </a:pPr>
            <a:r>
              <a:rPr lang="en-US" sz="2100" b="1" dirty="0"/>
              <a:t>Director of Government Ethics</a:t>
            </a:r>
          </a:p>
          <a:p>
            <a:pPr marL="0" indent="0" algn="ctr">
              <a:buNone/>
            </a:pPr>
            <a:r>
              <a:rPr lang="en-US" sz="1400" b="1" dirty="0"/>
              <a:t>(202) 481-3411</a:t>
            </a:r>
          </a:p>
          <a:p>
            <a:pPr marL="0" indent="0" algn="ctr">
              <a:buNone/>
            </a:pPr>
            <a:r>
              <a:rPr lang="en-US" sz="1400" b="1" dirty="0"/>
              <a:t>April 26, 2018</a:t>
            </a:r>
          </a:p>
          <a:p>
            <a:pPr marL="0" indent="0" algn="ctr">
              <a:buNone/>
            </a:pPr>
            <a:endParaRPr lang="en-US" sz="3600" dirty="0"/>
          </a:p>
          <a:p>
            <a:pPr marL="0" indent="0" algn="ctr">
              <a:buNone/>
            </a:pPr>
            <a:endParaRPr lang="en-US" sz="3600" dirty="0"/>
          </a:p>
          <a:p>
            <a:pPr marL="0" indent="0" algn="r">
              <a:buNone/>
            </a:pPr>
            <a:endParaRPr lang="en-US" sz="3600" dirty="0"/>
          </a:p>
          <a:p>
            <a:pPr marL="0" indent="0" algn="r">
              <a:buNone/>
            </a:pPr>
            <a:endParaRPr lang="en-US" sz="3600" dirty="0"/>
          </a:p>
          <a:p>
            <a:pPr marL="0" indent="0" algn="r">
              <a:buNone/>
            </a:pPr>
            <a:endParaRPr lang="en-US" sz="3600" dirty="0"/>
          </a:p>
          <a:p>
            <a:pPr marL="0" indent="0" algn="ctr">
              <a:buNone/>
            </a:pPr>
            <a:endParaRPr lang="en-US" sz="1100" dirty="0"/>
          </a:p>
          <a:p>
            <a:pPr marL="0" indent="0" algn="ctr">
              <a:buNone/>
            </a:pPr>
            <a:endParaRPr lang="en-US" sz="2800" dirty="0"/>
          </a:p>
        </p:txBody>
      </p:sp>
      <p:pic>
        <p:nvPicPr>
          <p:cNvPr id="8" name="Picture 8" descr="C:\Documents and Settings\david.ramirez\Local Settings\Temporary Internet Files\Content.IE5\O5UJO16R\MP90036265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2590800"/>
            <a:ext cx="3657600" cy="219456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572175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Avoid financial conflicts of interest</a:t>
            </a:r>
            <a:br>
              <a:rPr lang="en-US" b="1" dirty="0"/>
            </a:br>
            <a:endParaRPr lang="en-US" dirty="0"/>
          </a:p>
        </p:txBody>
      </p:sp>
      <p:sp>
        <p:nvSpPr>
          <p:cNvPr id="3" name="Content Placeholder 2"/>
          <p:cNvSpPr>
            <a:spLocks noGrp="1"/>
          </p:cNvSpPr>
          <p:nvPr>
            <p:ph idx="1"/>
          </p:nvPr>
        </p:nvSpPr>
        <p:spPr/>
        <p:txBody>
          <a:bodyPr/>
          <a:lstStyle/>
          <a:p>
            <a:r>
              <a:rPr lang="en-US" dirty="0"/>
              <a:t>Do not take any action that could benefit you or someone close to you financially</a:t>
            </a:r>
          </a:p>
          <a:p>
            <a:pPr lvl="1"/>
            <a:r>
              <a:rPr lang="en-US" dirty="0" err="1"/>
              <a:t>i.e</a:t>
            </a:r>
            <a:r>
              <a:rPr lang="en-US" dirty="0"/>
              <a:t>, business partner or family member.</a:t>
            </a:r>
          </a:p>
          <a:p>
            <a:pPr lvl="1"/>
            <a:r>
              <a:rPr lang="en-US" dirty="0"/>
              <a:t>Federal criminal penalties apply as well.</a:t>
            </a:r>
          </a:p>
          <a:p>
            <a:pPr lvl="1"/>
            <a:r>
              <a:rPr lang="en-US" dirty="0"/>
              <a:t>Recusal is the proper recourse when something lands on your desk.	</a:t>
            </a:r>
          </a:p>
        </p:txBody>
      </p:sp>
    </p:spTree>
    <p:custDataLst>
      <p:tags r:id="rId1"/>
    </p:custDataLst>
    <p:extLst>
      <p:ext uri="{BB962C8B-B14F-4D97-AF65-F5344CB8AC3E}">
        <p14:creationId xmlns:p14="http://schemas.microsoft.com/office/powerpoint/2010/main" val="1300763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 Avoid representational conflicts of interest</a:t>
            </a:r>
            <a:br>
              <a:rPr lang="en-US" b="1" dirty="0"/>
            </a:br>
            <a:endParaRPr lang="en-US" dirty="0"/>
          </a:p>
        </p:txBody>
      </p:sp>
      <p:sp>
        <p:nvSpPr>
          <p:cNvPr id="3" name="Content Placeholder 2"/>
          <p:cNvSpPr>
            <a:spLocks noGrp="1"/>
          </p:cNvSpPr>
          <p:nvPr>
            <p:ph idx="1"/>
          </p:nvPr>
        </p:nvSpPr>
        <p:spPr/>
        <p:txBody>
          <a:bodyPr/>
          <a:lstStyle/>
          <a:p>
            <a:r>
              <a:rPr lang="en-US" dirty="0"/>
              <a:t>DO NOT CONTRACT WITH THE DISTRICT GOVERNMENT</a:t>
            </a:r>
          </a:p>
          <a:p>
            <a:pPr lvl="1"/>
            <a:r>
              <a:rPr lang="en-US" dirty="0"/>
              <a:t>Also, be mindful, if you own a business that does business with the District government, you will be prohibited from representing that business (signing contracts, signing grant agreements, resolving contract disputes, etc.) before the District government now that you are a District government employee. </a:t>
            </a:r>
          </a:p>
          <a:p>
            <a:r>
              <a:rPr lang="en-US" dirty="0"/>
              <a:t>Do not represent anyone against the District.</a:t>
            </a:r>
          </a:p>
          <a:p>
            <a:pPr lvl="1"/>
            <a:r>
              <a:rPr lang="en-US" dirty="0"/>
              <a:t>i.e., as a lawyer or in any other capacity like signing a grant application on behalf  of a non-profit with which you might be involved.</a:t>
            </a:r>
          </a:p>
          <a:p>
            <a:pPr lvl="1"/>
            <a:endParaRPr lang="en-US" dirty="0"/>
          </a:p>
        </p:txBody>
      </p:sp>
    </p:spTree>
    <p:custDataLst>
      <p:tags r:id="rId1"/>
    </p:custDataLst>
    <p:extLst>
      <p:ext uri="{BB962C8B-B14F-4D97-AF65-F5344CB8AC3E}">
        <p14:creationId xmlns:p14="http://schemas.microsoft.com/office/powerpoint/2010/main" val="3523149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 Avoid gifts and payments from interested parties (also called bribery)</a:t>
            </a:r>
            <a:br>
              <a:rPr lang="en-US" b="1" dirty="0"/>
            </a:br>
            <a:endParaRPr lang="en-US" dirty="0"/>
          </a:p>
        </p:txBody>
      </p:sp>
      <p:sp>
        <p:nvSpPr>
          <p:cNvPr id="3" name="Content Placeholder 2"/>
          <p:cNvSpPr>
            <a:spLocks noGrp="1"/>
          </p:cNvSpPr>
          <p:nvPr>
            <p:ph idx="1"/>
          </p:nvPr>
        </p:nvSpPr>
        <p:spPr/>
        <p:txBody>
          <a:bodyPr/>
          <a:lstStyle/>
          <a:p>
            <a:r>
              <a:rPr lang="en-US" dirty="0"/>
              <a:t>This means don’t accept gifts from prohibited sources:</a:t>
            </a:r>
          </a:p>
          <a:p>
            <a:pPr lvl="1"/>
            <a:r>
              <a:rPr lang="en-US" dirty="0"/>
              <a:t>i.e., prohibited sources include:</a:t>
            </a:r>
          </a:p>
          <a:p>
            <a:pPr lvl="2"/>
            <a:r>
              <a:rPr lang="en-US" dirty="0"/>
              <a:t>Lobbyists</a:t>
            </a:r>
          </a:p>
          <a:p>
            <a:pPr lvl="2"/>
            <a:r>
              <a:rPr lang="en-US" dirty="0"/>
              <a:t>Vendors</a:t>
            </a:r>
          </a:p>
          <a:p>
            <a:pPr lvl="2"/>
            <a:r>
              <a:rPr lang="en-US" dirty="0"/>
              <a:t>Contractors</a:t>
            </a:r>
          </a:p>
          <a:p>
            <a:pPr lvl="2"/>
            <a:r>
              <a:rPr lang="en-US" dirty="0"/>
              <a:t>Developers</a:t>
            </a:r>
          </a:p>
          <a:p>
            <a:pPr lvl="2"/>
            <a:r>
              <a:rPr lang="en-US" dirty="0"/>
              <a:t>Those who are regulated by the District like Pepco, Comcast, etc.</a:t>
            </a:r>
          </a:p>
          <a:p>
            <a:pPr lvl="2"/>
            <a:r>
              <a:rPr lang="en-US" dirty="0"/>
              <a:t>Anyone who wants to do business with the District.</a:t>
            </a:r>
          </a:p>
          <a:p>
            <a:pPr marL="514350" lvl="1" indent="0"/>
            <a:r>
              <a:rPr lang="en-US" dirty="0"/>
              <a:t>Unsolicited Gifts should be returned, donated to the District or destroyed.</a:t>
            </a:r>
          </a:p>
          <a:p>
            <a:pPr marL="514350" lvl="1" indent="0"/>
            <a:r>
              <a:rPr lang="en-US" dirty="0"/>
              <a:t>Exceptions exist for symbolic or de </a:t>
            </a:r>
            <a:r>
              <a:rPr lang="en-US" dirty="0" err="1"/>
              <a:t>minimis</a:t>
            </a:r>
            <a:r>
              <a:rPr lang="en-US" dirty="0"/>
              <a:t> items so please contact BEGA for advice.</a:t>
            </a:r>
          </a:p>
        </p:txBody>
      </p:sp>
    </p:spTree>
    <p:custDataLst>
      <p:tags r:id="rId1"/>
    </p:custDataLst>
    <p:extLst>
      <p:ext uri="{BB962C8B-B14F-4D97-AF65-F5344CB8AC3E}">
        <p14:creationId xmlns:p14="http://schemas.microsoft.com/office/powerpoint/2010/main" val="383039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 Avoid outside payment for government work</a:t>
            </a:r>
            <a:br>
              <a:rPr lang="en-US" b="1" dirty="0"/>
            </a:br>
            <a:endParaRPr lang="en-US" dirty="0"/>
          </a:p>
        </p:txBody>
      </p:sp>
      <p:sp>
        <p:nvSpPr>
          <p:cNvPr id="3" name="Content Placeholder 2"/>
          <p:cNvSpPr>
            <a:spLocks noGrp="1"/>
          </p:cNvSpPr>
          <p:nvPr>
            <p:ph idx="1"/>
          </p:nvPr>
        </p:nvSpPr>
        <p:spPr/>
        <p:txBody>
          <a:bodyPr/>
          <a:lstStyle/>
          <a:p>
            <a:r>
              <a:rPr lang="en-US" dirty="0"/>
              <a:t>Also called the Salary supplementation rule:</a:t>
            </a:r>
          </a:p>
          <a:p>
            <a:pPr lvl="1"/>
            <a:r>
              <a:rPr lang="en-US" dirty="0"/>
              <a:t>No one should pay you for your District work except the District.</a:t>
            </a:r>
          </a:p>
          <a:p>
            <a:pPr lvl="2"/>
            <a:r>
              <a:rPr lang="en-US" dirty="0"/>
              <a:t>i.e., Contractor says, “I know you have been working extra hard on this contract and that your agency is having budget issues and can’t pay overtime.  Let me help out a bit.”  or</a:t>
            </a:r>
          </a:p>
          <a:p>
            <a:pPr lvl="2"/>
            <a:r>
              <a:rPr lang="en-US" dirty="0"/>
              <a:t>“You did such a great job for us, now that the project is done and we are no longer city contractors let us take you out to dinner to say thank you for all your hard work.”</a:t>
            </a:r>
          </a:p>
          <a:p>
            <a:pPr lvl="1"/>
            <a:r>
              <a:rPr lang="en-US" dirty="0"/>
              <a:t>Also a Federal Criminal law with criminal penalties.</a:t>
            </a:r>
          </a:p>
        </p:txBody>
      </p:sp>
    </p:spTree>
    <p:custDataLst>
      <p:tags r:id="rId1"/>
    </p:custDataLst>
    <p:extLst>
      <p:ext uri="{BB962C8B-B14F-4D97-AF65-F5344CB8AC3E}">
        <p14:creationId xmlns:p14="http://schemas.microsoft.com/office/powerpoint/2010/main" val="2349787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6. Act impartially</a:t>
            </a:r>
            <a:br>
              <a:rPr lang="en-US" b="1" dirty="0"/>
            </a:br>
            <a:endParaRPr lang="en-US" dirty="0"/>
          </a:p>
        </p:txBody>
      </p:sp>
      <p:sp>
        <p:nvSpPr>
          <p:cNvPr id="3" name="Content Placeholder 2"/>
          <p:cNvSpPr>
            <a:spLocks noGrp="1"/>
          </p:cNvSpPr>
          <p:nvPr>
            <p:ph idx="1"/>
          </p:nvPr>
        </p:nvSpPr>
        <p:spPr/>
        <p:txBody>
          <a:bodyPr/>
          <a:lstStyle/>
          <a:p>
            <a:r>
              <a:rPr lang="en-US" dirty="0"/>
              <a:t>Don’t give preferential treatment to friends, neighbors or acquaintances or political donors/allies (of course family and business associates would also fall under the financial conflict of interest provision).</a:t>
            </a:r>
          </a:p>
          <a:p>
            <a:r>
              <a:rPr lang="en-US" dirty="0"/>
              <a:t>This does not mean that you can’t provide excellent constituent services.  Just be sure that it is not for a personal or improper reason.</a:t>
            </a:r>
          </a:p>
          <a:p>
            <a:pPr lvl="1"/>
            <a:r>
              <a:rPr lang="en-US" dirty="0"/>
              <a:t>* The Job of the Executive Branch is to keep the government running smoothly, efficiently and in a manner highly responsive to the citizens of the District.</a:t>
            </a:r>
          </a:p>
        </p:txBody>
      </p:sp>
    </p:spTree>
    <p:custDataLst>
      <p:tags r:id="rId1"/>
    </p:custDataLst>
    <p:extLst>
      <p:ext uri="{BB962C8B-B14F-4D97-AF65-F5344CB8AC3E}">
        <p14:creationId xmlns:p14="http://schemas.microsoft.com/office/powerpoint/2010/main" val="1032735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 Safeguard government resources</a:t>
            </a:r>
            <a:br>
              <a:rPr lang="en-US" b="1" dirty="0"/>
            </a:br>
            <a:endParaRPr lang="en-US" dirty="0"/>
          </a:p>
        </p:txBody>
      </p:sp>
      <p:sp>
        <p:nvSpPr>
          <p:cNvPr id="3" name="Content Placeholder 2"/>
          <p:cNvSpPr>
            <a:spLocks noGrp="1"/>
          </p:cNvSpPr>
          <p:nvPr>
            <p:ph idx="1"/>
          </p:nvPr>
        </p:nvSpPr>
        <p:spPr/>
        <p:txBody>
          <a:bodyPr/>
          <a:lstStyle/>
          <a:p>
            <a:r>
              <a:rPr lang="en-US" dirty="0"/>
              <a:t>Don’t misuse government property.</a:t>
            </a:r>
          </a:p>
          <a:p>
            <a:pPr lvl="1"/>
            <a:r>
              <a:rPr lang="en-US" dirty="0"/>
              <a:t>Anything that costs the government money is a violation:</a:t>
            </a:r>
          </a:p>
          <a:p>
            <a:pPr lvl="2"/>
            <a:r>
              <a:rPr lang="en-US" dirty="0"/>
              <a:t>i.e., using printer toner for personal matters; improper appropriations expenditures (food and beverage); using the Government Credit Card for personal matters with intent to pay it back.</a:t>
            </a:r>
          </a:p>
          <a:p>
            <a:pPr lvl="2"/>
            <a:endParaRPr lang="en-US" dirty="0"/>
          </a:p>
          <a:p>
            <a:pPr lvl="2"/>
            <a:r>
              <a:rPr lang="en-US" sz="1800" dirty="0"/>
              <a:t>Email policy:  Mayor’s Order in place that says you must use official email account for all government business, not private email.  </a:t>
            </a:r>
          </a:p>
        </p:txBody>
      </p:sp>
    </p:spTree>
    <p:custDataLst>
      <p:tags r:id="rId1"/>
    </p:custDataLst>
    <p:extLst>
      <p:ext uri="{BB962C8B-B14F-4D97-AF65-F5344CB8AC3E}">
        <p14:creationId xmlns:p14="http://schemas.microsoft.com/office/powerpoint/2010/main" val="2808888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8. Safeguard confidential non-public information</a:t>
            </a:r>
            <a:br>
              <a:rPr lang="en-US" b="1" dirty="0"/>
            </a:br>
            <a:endParaRPr lang="en-US" dirty="0"/>
          </a:p>
        </p:txBody>
      </p:sp>
      <p:sp>
        <p:nvSpPr>
          <p:cNvPr id="3" name="Content Placeholder 2"/>
          <p:cNvSpPr>
            <a:spLocks noGrp="1"/>
          </p:cNvSpPr>
          <p:nvPr>
            <p:ph idx="1"/>
          </p:nvPr>
        </p:nvSpPr>
        <p:spPr/>
        <p:txBody>
          <a:bodyPr/>
          <a:lstStyle/>
          <a:p>
            <a:r>
              <a:rPr lang="en-US" dirty="0"/>
              <a:t>Don’t leak non-public information.</a:t>
            </a:r>
          </a:p>
          <a:p>
            <a:r>
              <a:rPr lang="en-US" dirty="0"/>
              <a:t>This includes talking about your job on Social media like twitter.</a:t>
            </a:r>
          </a:p>
        </p:txBody>
      </p:sp>
    </p:spTree>
    <p:custDataLst>
      <p:tags r:id="rId1"/>
    </p:custDataLst>
    <p:extLst>
      <p:ext uri="{BB962C8B-B14F-4D97-AF65-F5344CB8AC3E}">
        <p14:creationId xmlns:p14="http://schemas.microsoft.com/office/powerpoint/2010/main" val="4174493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95400"/>
          </a:xfrm>
        </p:spPr>
        <p:txBody>
          <a:bodyPr>
            <a:normAutofit fontScale="90000"/>
          </a:bodyPr>
          <a:lstStyle/>
          <a:p>
            <a:r>
              <a:rPr lang="en-US" b="1" dirty="0"/>
              <a:t>9. Disclose waste or illegal conduct by government officials to the appropriate authorities</a:t>
            </a:r>
            <a:br>
              <a:rPr lang="en-US" b="1" dirty="0"/>
            </a:br>
            <a:endParaRPr lang="en-US" dirty="0"/>
          </a:p>
        </p:txBody>
      </p:sp>
      <p:sp>
        <p:nvSpPr>
          <p:cNvPr id="3" name="Content Placeholder 2"/>
          <p:cNvSpPr>
            <a:spLocks noGrp="1"/>
          </p:cNvSpPr>
          <p:nvPr>
            <p:ph idx="1"/>
          </p:nvPr>
        </p:nvSpPr>
        <p:spPr/>
        <p:txBody>
          <a:bodyPr/>
          <a:lstStyle/>
          <a:p>
            <a:endParaRPr lang="en-US" dirty="0"/>
          </a:p>
          <a:p>
            <a:r>
              <a:rPr lang="en-US" dirty="0"/>
              <a:t>Affirmative obligation to report to BEGA and/or the IG “credible” violations of the Code of Conduct.</a:t>
            </a:r>
          </a:p>
          <a:p>
            <a:pPr lvl="1"/>
            <a:r>
              <a:rPr lang="en-US" dirty="0"/>
              <a:t>Failure to do so is itself a violation.</a:t>
            </a:r>
          </a:p>
          <a:p>
            <a:pPr lvl="1"/>
            <a:r>
              <a:rPr lang="en-US" dirty="0"/>
              <a:t>Cooperation is mandatory.</a:t>
            </a:r>
          </a:p>
          <a:p>
            <a:pPr lvl="1"/>
            <a:r>
              <a:rPr lang="en-US" dirty="0"/>
              <a:t>Retaliation is a separate ethics violation.</a:t>
            </a:r>
          </a:p>
        </p:txBody>
      </p:sp>
    </p:spTree>
    <p:custDataLst>
      <p:tags r:id="rId1"/>
    </p:custDataLst>
    <p:extLst>
      <p:ext uri="{BB962C8B-B14F-4D97-AF65-F5344CB8AC3E}">
        <p14:creationId xmlns:p14="http://schemas.microsoft.com/office/powerpoint/2010/main" val="2718160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10. Abide by revolving door restrictions</a:t>
            </a:r>
            <a:br>
              <a:rPr lang="en-US" b="1" dirty="0"/>
            </a:br>
            <a:endParaRPr lang="en-US" dirty="0"/>
          </a:p>
        </p:txBody>
      </p:sp>
      <p:sp>
        <p:nvSpPr>
          <p:cNvPr id="3" name="Content Placeholder 2"/>
          <p:cNvSpPr>
            <a:spLocks noGrp="1"/>
          </p:cNvSpPr>
          <p:nvPr>
            <p:ph idx="1"/>
          </p:nvPr>
        </p:nvSpPr>
        <p:spPr/>
        <p:txBody>
          <a:bodyPr/>
          <a:lstStyle/>
          <a:p>
            <a:r>
              <a:rPr lang="en-US" dirty="0"/>
              <a:t>When coming into District government, you are prohibited for 1 year from working on any District government contract held by your </a:t>
            </a:r>
            <a:r>
              <a:rPr lang="en-US"/>
              <a:t>former employer.</a:t>
            </a:r>
            <a:endParaRPr lang="en-US" dirty="0"/>
          </a:p>
          <a:p>
            <a:r>
              <a:rPr lang="en-US" dirty="0"/>
              <a:t>Once you leave government, you must abide by certain restrictions for differing periods of time, i.e., 1 year, 2 years and in some cases permanently.</a:t>
            </a:r>
          </a:p>
          <a:p>
            <a:r>
              <a:rPr lang="en-US" dirty="0"/>
              <a:t>Complicated – Call BEGA before and after you leave.</a:t>
            </a:r>
          </a:p>
          <a:p>
            <a:r>
              <a:rPr lang="en-US" dirty="0"/>
              <a:t>Be mindful of former government employees calling you.</a:t>
            </a:r>
          </a:p>
          <a:p>
            <a:r>
              <a:rPr lang="en-US" dirty="0"/>
              <a:t>Free safe-harbor Post-Employment advice for life.</a:t>
            </a:r>
          </a:p>
        </p:txBody>
      </p:sp>
    </p:spTree>
    <p:custDataLst>
      <p:tags r:id="rId1"/>
    </p:custDataLst>
    <p:extLst>
      <p:ext uri="{BB962C8B-B14F-4D97-AF65-F5344CB8AC3E}">
        <p14:creationId xmlns:p14="http://schemas.microsoft.com/office/powerpoint/2010/main" val="329131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MY </a:t>
            </a:r>
            <a:r>
              <a:rPr lang="en-US" b="1" u="sng" dirty="0">
                <a:solidFill>
                  <a:srgbClr val="FF0000"/>
                </a:solidFill>
              </a:rPr>
              <a:t>PERSONAL</a:t>
            </a:r>
            <a:r>
              <a:rPr lang="en-US" b="1" dirty="0"/>
              <a:t> THOUGHTS REGARDING POTENTIAL ETHICS AND COMPLIANCE ISSUES RELATED TO THE COUNCIL’S INITIATIVES</a:t>
            </a:r>
            <a:br>
              <a:rPr lang="en-US" b="1" dirty="0"/>
            </a:br>
            <a:endParaRPr lang="en-US" dirty="0"/>
          </a:p>
        </p:txBody>
      </p:sp>
      <p:sp>
        <p:nvSpPr>
          <p:cNvPr id="5" name="Content Placeholder 2"/>
          <p:cNvSpPr>
            <a:spLocks noGrp="1"/>
          </p:cNvSpPr>
          <p:nvPr>
            <p:ph idx="1"/>
          </p:nvPr>
        </p:nvSpPr>
        <p:spPr>
          <a:xfrm>
            <a:off x="0" y="2514600"/>
            <a:ext cx="8915400" cy="3048000"/>
          </a:xfrm>
        </p:spPr>
        <p:txBody>
          <a:bodyPr/>
          <a:lstStyle/>
          <a:p>
            <a:r>
              <a:rPr lang="en-US" b="1" dirty="0"/>
              <a:t>This portion of my presentation does not reflect the views of BEGA or any other governmental agency. </a:t>
            </a:r>
          </a:p>
          <a:p>
            <a:pPr>
              <a:buNone/>
            </a:pPr>
            <a:endParaRPr lang="en-US" dirty="0"/>
          </a:p>
          <a:p>
            <a:r>
              <a:rPr lang="en-US" b="1" dirty="0"/>
              <a:t>All views and opinions expressed hereafter are strictly my own.</a:t>
            </a:r>
          </a:p>
          <a:p>
            <a:endParaRPr lang="en-US" b="1" dirty="0"/>
          </a:p>
          <a:p>
            <a:r>
              <a:rPr lang="en-US" b="1" dirty="0"/>
              <a:t>When in doubt, reach out to DHCF, DBH, etc. for guidance:  “Trust, but verify.” </a:t>
            </a:r>
            <a:r>
              <a:rPr lang="en-US" b="1" dirty="0">
                <a:sym typeface="Wingdings" pitchFamily="2" charset="2"/>
              </a:rPr>
              <a:t></a:t>
            </a:r>
            <a:endParaRPr lang="en-US" b="1" dirty="0"/>
          </a:p>
        </p:txBody>
      </p:sp>
    </p:spTree>
    <p:custDataLst>
      <p:tags r:id="rId1"/>
    </p:custDataLst>
    <p:extLst>
      <p:ext uri="{BB962C8B-B14F-4D97-AF65-F5344CB8AC3E}">
        <p14:creationId xmlns:p14="http://schemas.microsoft.com/office/powerpoint/2010/main" val="32913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We Do</a:t>
            </a:r>
          </a:p>
        </p:txBody>
      </p:sp>
      <p:sp>
        <p:nvSpPr>
          <p:cNvPr id="3" name="Content Placeholder 2"/>
          <p:cNvSpPr>
            <a:spLocks noGrp="1"/>
          </p:cNvSpPr>
          <p:nvPr>
            <p:ph idx="1"/>
          </p:nvPr>
        </p:nvSpPr>
        <p:spPr>
          <a:prstGeom prst="wave">
            <a:avLst/>
          </a:prstGeom>
          <a:scene3d>
            <a:camera prst="orthographicFront"/>
            <a:lightRig rig="threePt" dir="t"/>
          </a:scene3d>
          <a:sp3d>
            <a:bevelT prst="angle"/>
          </a:sp3d>
        </p:spPr>
        <p:txBody>
          <a:bodyPr/>
          <a:lstStyle/>
          <a:p>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Hexagon 3"/>
          <p:cNvSpPr/>
          <p:nvPr/>
        </p:nvSpPr>
        <p:spPr>
          <a:xfrm>
            <a:off x="5410200" y="3511924"/>
            <a:ext cx="3200400" cy="2514600"/>
          </a:xfrm>
          <a:prstGeom prst="hex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Advice</a:t>
            </a:r>
          </a:p>
        </p:txBody>
      </p:sp>
      <p:sp>
        <p:nvSpPr>
          <p:cNvPr id="5" name="Bevel 4"/>
          <p:cNvSpPr/>
          <p:nvPr/>
        </p:nvSpPr>
        <p:spPr>
          <a:xfrm>
            <a:off x="609600" y="2226743"/>
            <a:ext cx="3505200" cy="2033016"/>
          </a:xfrm>
          <a:prstGeom prst="bevel">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600" dirty="0"/>
              <a:t>Ethics Training</a:t>
            </a:r>
          </a:p>
        </p:txBody>
      </p:sp>
    </p:spTree>
    <p:custDataLst>
      <p:tags r:id="rId1"/>
    </p:custDataLst>
    <p:extLst>
      <p:ext uri="{BB962C8B-B14F-4D97-AF65-F5344CB8AC3E}">
        <p14:creationId xmlns:p14="http://schemas.microsoft.com/office/powerpoint/2010/main" val="1178492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MY </a:t>
            </a:r>
            <a:r>
              <a:rPr lang="en-US" b="1" u="sng" dirty="0">
                <a:solidFill>
                  <a:srgbClr val="FF0000"/>
                </a:solidFill>
              </a:rPr>
              <a:t>PERSONAL</a:t>
            </a:r>
            <a:r>
              <a:rPr lang="en-US" b="1" dirty="0"/>
              <a:t> THOUGHTS REGARDING POTENTIAL ETHICS AND COMPLIANCE ISSUES RELATED TO THE COUNCIL’S INITIATIVES</a:t>
            </a:r>
            <a:br>
              <a:rPr lang="en-US" b="1" dirty="0"/>
            </a:br>
            <a:endParaRPr lang="en-US" dirty="0"/>
          </a:p>
        </p:txBody>
      </p:sp>
      <p:sp>
        <p:nvSpPr>
          <p:cNvPr id="5" name="Content Placeholder 2"/>
          <p:cNvSpPr>
            <a:spLocks noGrp="1"/>
          </p:cNvSpPr>
          <p:nvPr>
            <p:ph idx="1"/>
          </p:nvPr>
        </p:nvSpPr>
        <p:spPr>
          <a:xfrm>
            <a:off x="0" y="2514600"/>
            <a:ext cx="8915400" cy="3048000"/>
          </a:xfrm>
        </p:spPr>
        <p:txBody>
          <a:bodyPr>
            <a:normAutofit fontScale="92500" lnSpcReduction="20000"/>
          </a:bodyPr>
          <a:lstStyle/>
          <a:p>
            <a:r>
              <a:rPr lang="en-US" b="1" dirty="0"/>
              <a:t>Based on the posted documents, it appears the Council’s intent is to provide full transparency of the funding at recipient schools. </a:t>
            </a:r>
          </a:p>
          <a:p>
            <a:pPr>
              <a:buNone/>
            </a:pPr>
            <a:endParaRPr lang="en-US" dirty="0"/>
          </a:p>
          <a:p>
            <a:r>
              <a:rPr lang="en-US" b="1" dirty="0"/>
              <a:t>However, it doesn’t seem clear what the allocation method will be, or which services are already available at each given school, or what additional services will be made available as a result of the funding of expanded services.</a:t>
            </a:r>
          </a:p>
          <a:p>
            <a:endParaRPr lang="en-US" b="1" dirty="0"/>
          </a:p>
          <a:p>
            <a:r>
              <a:rPr lang="en-US" b="1" dirty="0">
                <a:solidFill>
                  <a:srgbClr val="FF0000"/>
                </a:solidFill>
              </a:rPr>
              <a:t>Recommendation: </a:t>
            </a:r>
            <a:r>
              <a:rPr lang="en-US" b="1" dirty="0"/>
              <a:t>Clarify and quantify the need, current services, proposed funding, and proposed additional services by school. Doing so would demonstrate objectivity and hopefully improve the stakeholders’ collaboration with one another.</a:t>
            </a:r>
          </a:p>
        </p:txBody>
      </p:sp>
    </p:spTree>
    <p:custDataLst>
      <p:tags r:id="rId1"/>
    </p:custDataLst>
    <p:extLst>
      <p:ext uri="{BB962C8B-B14F-4D97-AF65-F5344CB8AC3E}">
        <p14:creationId xmlns:p14="http://schemas.microsoft.com/office/powerpoint/2010/main" val="32913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MY </a:t>
            </a:r>
            <a:r>
              <a:rPr lang="en-US" b="1" u="sng" dirty="0">
                <a:solidFill>
                  <a:srgbClr val="FF0000"/>
                </a:solidFill>
              </a:rPr>
              <a:t>PERSONAL</a:t>
            </a:r>
            <a:r>
              <a:rPr lang="en-US" b="1" dirty="0"/>
              <a:t> THOUGHTS REGARDING POTENTIAL ETHICS AND COMPLIANCE ISSUES RELATED TO THE COUNCIL’S INITIATIVES</a:t>
            </a:r>
            <a:br>
              <a:rPr lang="en-US" b="1" dirty="0"/>
            </a:br>
            <a:endParaRPr lang="en-US" dirty="0"/>
          </a:p>
        </p:txBody>
      </p:sp>
      <p:sp>
        <p:nvSpPr>
          <p:cNvPr id="5" name="Content Placeholder 2"/>
          <p:cNvSpPr>
            <a:spLocks noGrp="1"/>
          </p:cNvSpPr>
          <p:nvPr>
            <p:ph idx="1"/>
          </p:nvPr>
        </p:nvSpPr>
        <p:spPr>
          <a:xfrm>
            <a:off x="0" y="2514600"/>
            <a:ext cx="8915400" cy="3048000"/>
          </a:xfrm>
        </p:spPr>
        <p:txBody>
          <a:bodyPr>
            <a:normAutofit lnSpcReduction="10000"/>
          </a:bodyPr>
          <a:lstStyle/>
          <a:p>
            <a:r>
              <a:rPr lang="en-US" b="1" dirty="0"/>
              <a:t>How does the program intend to address if there is a service need within a particular school, but based on the school’s assessment, that particular behavioral service isn’t offered by the school’s program?</a:t>
            </a:r>
          </a:p>
          <a:p>
            <a:r>
              <a:rPr lang="en-US" b="1" dirty="0"/>
              <a:t>Are the schools coordinating and/or sharing resources? Could children receive services elsewhere within the school-based services program or fall through the cracks?</a:t>
            </a:r>
          </a:p>
          <a:p>
            <a:r>
              <a:rPr lang="en-US" b="1" dirty="0">
                <a:solidFill>
                  <a:srgbClr val="FF0000"/>
                </a:solidFill>
              </a:rPr>
              <a:t>Recommendation: </a:t>
            </a:r>
            <a:r>
              <a:rPr lang="en-US" b="1" dirty="0"/>
              <a:t>There should be a protocol for shared services, to minimize the risk that a series of unfortunate events may culminate in extremely negative media headlines that easily could have been avoided.</a:t>
            </a:r>
          </a:p>
        </p:txBody>
      </p:sp>
    </p:spTree>
    <p:custDataLst>
      <p:tags r:id="rId1"/>
    </p:custDataLst>
    <p:extLst>
      <p:ext uri="{BB962C8B-B14F-4D97-AF65-F5344CB8AC3E}">
        <p14:creationId xmlns:p14="http://schemas.microsoft.com/office/powerpoint/2010/main" val="32913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MY </a:t>
            </a:r>
            <a:r>
              <a:rPr lang="en-US" b="1" u="sng" dirty="0">
                <a:solidFill>
                  <a:srgbClr val="FF0000"/>
                </a:solidFill>
              </a:rPr>
              <a:t>PERSONAL</a:t>
            </a:r>
            <a:r>
              <a:rPr lang="en-US" b="1" dirty="0"/>
              <a:t> THOUGHTS REGARDING POTENTIAL ETHICS AND COMPLIANCE ISSUES RELATED TO THE COUNCIL’S INITIATIVES</a:t>
            </a:r>
            <a:br>
              <a:rPr lang="en-US" b="1" dirty="0"/>
            </a:br>
            <a:endParaRPr lang="en-US" dirty="0"/>
          </a:p>
        </p:txBody>
      </p:sp>
      <p:sp>
        <p:nvSpPr>
          <p:cNvPr id="5" name="Content Placeholder 2"/>
          <p:cNvSpPr>
            <a:spLocks noGrp="1"/>
          </p:cNvSpPr>
          <p:nvPr>
            <p:ph idx="1"/>
          </p:nvPr>
        </p:nvSpPr>
        <p:spPr>
          <a:xfrm>
            <a:off x="0" y="2057400"/>
            <a:ext cx="8915400" cy="4495800"/>
          </a:xfrm>
        </p:spPr>
        <p:txBody>
          <a:bodyPr>
            <a:normAutofit fontScale="92500" lnSpcReduction="10000"/>
          </a:bodyPr>
          <a:lstStyle/>
          <a:p>
            <a:r>
              <a:rPr lang="en-US" b="1" dirty="0"/>
              <a:t>It appears the expanded services that are Medicaid billable will be submitted for reimbursement to further supplement the allocated funding. If this is a correct assumption, it presents conflict of interest concern.</a:t>
            </a:r>
          </a:p>
          <a:p>
            <a:r>
              <a:rPr lang="en-US" b="1" dirty="0"/>
              <a:t>(1) I didn’t see anything in the documentation that addressed how the utilization resulting from the expansion would be monitored. </a:t>
            </a:r>
          </a:p>
          <a:p>
            <a:r>
              <a:rPr lang="en-US" b="1" dirty="0"/>
              <a:t>(2) The documents addressed clinical metrics, criteria identification, training, and mentorship. However, there was nothing related to the administrative aspect of claim submission requirements. </a:t>
            </a:r>
          </a:p>
          <a:p>
            <a:r>
              <a:rPr lang="en-US" b="1" dirty="0"/>
              <a:t>(3) How does the Council plan to address the issue of council members that have a financial interest in the expansion? (e.g. practitioners that work within the school-based clinic and also practice in the community) </a:t>
            </a:r>
          </a:p>
          <a:p>
            <a:r>
              <a:rPr lang="en-US" b="1" dirty="0"/>
              <a:t>(4) How does the Council plan to measure the success of the expansion? Are the schools coordinating and/or sharing resources? Could children receive services elsewhere within the school-based services program or fall through the cracks? </a:t>
            </a:r>
          </a:p>
        </p:txBody>
      </p:sp>
    </p:spTree>
    <p:custDataLst>
      <p:tags r:id="rId1"/>
    </p:custDataLst>
    <p:extLst>
      <p:ext uri="{BB962C8B-B14F-4D97-AF65-F5344CB8AC3E}">
        <p14:creationId xmlns:p14="http://schemas.microsoft.com/office/powerpoint/2010/main" val="32913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MY </a:t>
            </a:r>
            <a:r>
              <a:rPr lang="en-US" b="1" u="sng" dirty="0">
                <a:solidFill>
                  <a:srgbClr val="FF0000"/>
                </a:solidFill>
              </a:rPr>
              <a:t>PERSONAL</a:t>
            </a:r>
            <a:r>
              <a:rPr lang="en-US" b="1" dirty="0"/>
              <a:t> THOUGHTS REGARDING POTENTIAL ETHICS AND COMPLIANCE ISSUES RELATED TO THE COUNCIL’S INITIATIVES</a:t>
            </a:r>
            <a:br>
              <a:rPr lang="en-US" b="1" dirty="0"/>
            </a:br>
            <a:endParaRPr lang="en-US" dirty="0"/>
          </a:p>
        </p:txBody>
      </p:sp>
      <p:sp>
        <p:nvSpPr>
          <p:cNvPr id="5" name="Content Placeholder 2"/>
          <p:cNvSpPr>
            <a:spLocks noGrp="1"/>
          </p:cNvSpPr>
          <p:nvPr>
            <p:ph idx="1"/>
          </p:nvPr>
        </p:nvSpPr>
        <p:spPr>
          <a:xfrm>
            <a:off x="0" y="2057400"/>
            <a:ext cx="8915400" cy="4495800"/>
          </a:xfrm>
        </p:spPr>
        <p:txBody>
          <a:bodyPr>
            <a:normAutofit fontScale="92500" lnSpcReduction="20000"/>
          </a:bodyPr>
          <a:lstStyle/>
          <a:p>
            <a:r>
              <a:rPr lang="en-US" b="1" dirty="0">
                <a:solidFill>
                  <a:srgbClr val="FF0000"/>
                </a:solidFill>
              </a:rPr>
              <a:t>Recommendation</a:t>
            </a:r>
            <a:r>
              <a:rPr lang="en-US" b="1" dirty="0"/>
              <a:t>: Establish an early dialogue related to:</a:t>
            </a:r>
          </a:p>
          <a:p>
            <a:pPr>
              <a:buNone/>
            </a:pPr>
            <a:r>
              <a:rPr lang="en-US" dirty="0"/>
              <a:t>		</a:t>
            </a:r>
            <a:r>
              <a:rPr lang="en-US" b="1" dirty="0"/>
              <a:t>1.   Utilization monitoring</a:t>
            </a:r>
          </a:p>
          <a:p>
            <a:pPr>
              <a:buNone/>
            </a:pPr>
            <a:r>
              <a:rPr lang="en-US" b="1" dirty="0"/>
              <a:t>		2.   Claim submission requirements (e.g.- ORP requirement for therapy services 	       --- see </a:t>
            </a:r>
            <a:r>
              <a:rPr lang="en-US" b="1" i="1" dirty="0"/>
              <a:t>LEA Medicaid Guidelines </a:t>
            </a:r>
            <a:r>
              <a:rPr lang="en-US" b="1" dirty="0"/>
              <a:t>p.9-10)</a:t>
            </a:r>
          </a:p>
          <a:p>
            <a:pPr>
              <a:buNone/>
            </a:pPr>
            <a:r>
              <a:rPr lang="en-US" b="1" dirty="0"/>
              <a:t>		3.   Billing provider NPI --- see transmittal 16-05 advising of enrollment under 	      Q2 &amp; </a:t>
            </a:r>
            <a:r>
              <a:rPr lang="en-US" b="1" i="1" dirty="0"/>
              <a:t>LEA Medicaid Guidelines</a:t>
            </a:r>
            <a:r>
              <a:rPr lang="en-US" b="1" dirty="0"/>
              <a:t> p.4 &amp; </a:t>
            </a:r>
            <a:r>
              <a:rPr lang="en-US" b="1" i="1" dirty="0"/>
              <a:t>Clinic Billing Manual</a:t>
            </a:r>
            <a:r>
              <a:rPr lang="en-US" b="1" dirty="0"/>
              <a:t> advising of 	   	      provider types p. 15, section 5.2)</a:t>
            </a:r>
          </a:p>
          <a:p>
            <a:pPr>
              <a:buNone/>
            </a:pPr>
            <a:r>
              <a:rPr lang="en-US" b="1" dirty="0"/>
              <a:t>		4.   Proper enrollment/screening (see transmittal 16-05 advising of enrollment 	      under Q1, etc.)</a:t>
            </a:r>
          </a:p>
          <a:p>
            <a:pPr>
              <a:buNone/>
            </a:pPr>
            <a:r>
              <a:rPr lang="en-US" b="1" dirty="0"/>
              <a:t>		5.   Self-referral (e.g., for cases that require a referral outside the school-based 	      clinic setting, what is the protocol and who monitors to ensure referrals are 	      appropriate and not prohibited under the self-referral regulation?)</a:t>
            </a:r>
          </a:p>
          <a:p>
            <a:pPr>
              <a:buNone/>
            </a:pPr>
            <a:r>
              <a:rPr lang="en-US" b="1" dirty="0"/>
              <a:t>		6.   Longitudinal study to monitor and provide insight on whether the 	   	      expansion is actually improving student behavioral health outcomes. What 	      are the criteria to be measured?</a:t>
            </a:r>
          </a:p>
          <a:p>
            <a:pPr>
              <a:buNone/>
            </a:pPr>
            <a:endParaRPr lang="en-US" b="1" dirty="0"/>
          </a:p>
          <a:p>
            <a:pPr>
              <a:buNone/>
            </a:pPr>
            <a:endParaRPr lang="en-US" b="1" dirty="0"/>
          </a:p>
        </p:txBody>
      </p:sp>
    </p:spTree>
    <p:custDataLst>
      <p:tags r:id="rId1"/>
    </p:custDataLst>
    <p:extLst>
      <p:ext uri="{BB962C8B-B14F-4D97-AF65-F5344CB8AC3E}">
        <p14:creationId xmlns:p14="http://schemas.microsoft.com/office/powerpoint/2010/main" val="32913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Contact Us</a:t>
            </a:r>
          </a:p>
        </p:txBody>
      </p:sp>
      <p:sp>
        <p:nvSpPr>
          <p:cNvPr id="3" name="Content Placeholder 2"/>
          <p:cNvSpPr>
            <a:spLocks noGrp="1"/>
          </p:cNvSpPr>
          <p:nvPr>
            <p:ph idx="1"/>
          </p:nvPr>
        </p:nvSpPr>
        <p:spPr/>
        <p:txBody>
          <a:bodyPr/>
          <a:lstStyle/>
          <a:p>
            <a:pPr marL="0" indent="0" algn="ctr">
              <a:buNone/>
            </a:pPr>
            <a:r>
              <a:rPr lang="en-US" sz="3200" b="1" dirty="0"/>
              <a:t>For advice or to make a complaint</a:t>
            </a:r>
          </a:p>
          <a:p>
            <a:r>
              <a:rPr lang="en-US" b="1" dirty="0">
                <a:solidFill>
                  <a:srgbClr val="BD5719"/>
                </a:solidFill>
              </a:rPr>
              <a:t>Board of Ethics and Government Accountability (“BEGA”)</a:t>
            </a:r>
          </a:p>
          <a:p>
            <a:pPr lvl="1"/>
            <a:r>
              <a:rPr lang="en-US" b="1" dirty="0">
                <a:solidFill>
                  <a:srgbClr val="BD5719"/>
                </a:solidFill>
              </a:rPr>
              <a:t>BEGA Hotline:  (202) 535-1002</a:t>
            </a:r>
          </a:p>
          <a:p>
            <a:pPr lvl="1"/>
            <a:r>
              <a:rPr lang="en-US" b="1" dirty="0">
                <a:solidFill>
                  <a:srgbClr val="BD5719"/>
                </a:solidFill>
              </a:rPr>
              <a:t>BEGA Email:  BEGA@dc.gov</a:t>
            </a:r>
          </a:p>
          <a:p>
            <a:pPr lvl="1"/>
            <a:r>
              <a:rPr lang="en-US" b="1" dirty="0">
                <a:solidFill>
                  <a:srgbClr val="BD5719"/>
                </a:solidFill>
              </a:rPr>
              <a:t>Main Number:  (202) 481-3411</a:t>
            </a:r>
          </a:p>
          <a:p>
            <a:pPr lvl="1"/>
            <a:r>
              <a:rPr lang="en-US" b="1" dirty="0">
                <a:solidFill>
                  <a:srgbClr val="BD5719"/>
                </a:solidFill>
              </a:rPr>
              <a:t>Address:	441 4</a:t>
            </a:r>
            <a:r>
              <a:rPr lang="en-US" b="1" baseline="30000" dirty="0">
                <a:solidFill>
                  <a:srgbClr val="BD5719"/>
                </a:solidFill>
              </a:rPr>
              <a:t>th</a:t>
            </a:r>
            <a:r>
              <a:rPr lang="en-US" b="1" dirty="0">
                <a:solidFill>
                  <a:srgbClr val="BD5719"/>
                </a:solidFill>
              </a:rPr>
              <a:t> Street, NW, Suite 830 South</a:t>
            </a:r>
          </a:p>
          <a:p>
            <a:pPr lvl="2"/>
            <a:r>
              <a:rPr lang="en-US" b="1" dirty="0">
                <a:solidFill>
                  <a:srgbClr val="BD5719"/>
                </a:solidFill>
              </a:rPr>
              <a:t>		</a:t>
            </a:r>
            <a:r>
              <a:rPr lang="en-US" sz="1600" b="1" dirty="0">
                <a:solidFill>
                  <a:srgbClr val="BD5719"/>
                </a:solidFill>
              </a:rPr>
              <a:t>Washington, D.C. 20001</a:t>
            </a:r>
          </a:p>
          <a:p>
            <a:pPr lvl="2"/>
            <a:endParaRPr lang="en-US" sz="1600" b="1" dirty="0">
              <a:solidFill>
                <a:srgbClr val="BD5719"/>
              </a:solidFill>
            </a:endParaRPr>
          </a:p>
          <a:p>
            <a:pPr lvl="2"/>
            <a:r>
              <a:rPr lang="en-US" sz="1600" b="1">
                <a:solidFill>
                  <a:srgbClr val="BD5719"/>
                </a:solidFill>
              </a:rPr>
              <a:t>Brent Wolfingbarger </a:t>
            </a:r>
            <a:r>
              <a:rPr lang="en-US" sz="1600" b="1" dirty="0">
                <a:solidFill>
                  <a:srgbClr val="BD5719"/>
                </a:solidFill>
              </a:rPr>
              <a:t>– Director of Government Ethics</a:t>
            </a:r>
          </a:p>
          <a:p>
            <a:pPr lvl="2"/>
            <a:r>
              <a:rPr lang="en-US" sz="1600" b="1" dirty="0">
                <a:solidFill>
                  <a:srgbClr val="BD5719"/>
                </a:solidFill>
              </a:rPr>
              <a:t>	</a:t>
            </a:r>
          </a:p>
          <a:p>
            <a:pPr lvl="2"/>
            <a:endParaRPr lang="en-US" sz="1600" b="1" dirty="0">
              <a:solidFill>
                <a:srgbClr val="BD5719"/>
              </a:solidFill>
            </a:endParaRPr>
          </a:p>
        </p:txBody>
      </p:sp>
    </p:spTree>
    <p:custDataLst>
      <p:tags r:id="rId1"/>
    </p:custDataLst>
    <p:extLst>
      <p:ext uri="{BB962C8B-B14F-4D97-AF65-F5344CB8AC3E}">
        <p14:creationId xmlns:p14="http://schemas.microsoft.com/office/powerpoint/2010/main" val="4118505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We Do</a:t>
            </a:r>
          </a:p>
        </p:txBody>
      </p:sp>
      <p:sp>
        <p:nvSpPr>
          <p:cNvPr id="8" name="TextBox 7">
            <a:extLst>
              <a:ext uri="{FF2B5EF4-FFF2-40B4-BE49-F238E27FC236}">
                <a16:creationId xmlns:a16="http://schemas.microsoft.com/office/drawing/2014/main" xmlns="" id="{5FDD583D-F368-4C9D-9E4D-3DA23B44EDF2}"/>
              </a:ext>
            </a:extLst>
          </p:cNvPr>
          <p:cNvSpPr txBox="1"/>
          <p:nvPr/>
        </p:nvSpPr>
        <p:spPr>
          <a:xfrm>
            <a:off x="762000" y="1905000"/>
            <a:ext cx="8001000" cy="1107996"/>
          </a:xfrm>
          <a:prstGeom prst="rect">
            <a:avLst/>
          </a:prstGeom>
          <a:noFill/>
        </p:spPr>
        <p:txBody>
          <a:bodyPr wrap="square" rtlCol="0">
            <a:spAutoFit/>
          </a:bodyPr>
          <a:lstStyle/>
          <a:p>
            <a:pPr marL="285750" indent="-285750">
              <a:buFont typeface="Arial" panose="020B0604020202020204" pitchFamily="34" charset="0"/>
              <a:buChar char="•"/>
            </a:pP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Investigate alleged violations of the District government’s Code of Conduct. </a:t>
            </a:r>
          </a:p>
          <a:p>
            <a:endParaRPr lang="en-US" dirty="0"/>
          </a:p>
        </p:txBody>
      </p:sp>
      <p:sp>
        <p:nvSpPr>
          <p:cNvPr id="9" name="TextBox 8">
            <a:extLst>
              <a:ext uri="{FF2B5EF4-FFF2-40B4-BE49-F238E27FC236}">
                <a16:creationId xmlns:a16="http://schemas.microsoft.com/office/drawing/2014/main" xmlns="" id="{3DCB548B-198E-41FC-A6AB-E8FB55624EF4}"/>
              </a:ext>
            </a:extLst>
          </p:cNvPr>
          <p:cNvSpPr txBox="1"/>
          <p:nvPr/>
        </p:nvSpPr>
        <p:spPr>
          <a:xfrm>
            <a:off x="762000" y="3012996"/>
            <a:ext cx="8001000" cy="1107996"/>
          </a:xfrm>
          <a:prstGeom prst="rect">
            <a:avLst/>
          </a:prstGeom>
          <a:noFill/>
        </p:spPr>
        <p:txBody>
          <a:bodyPr wrap="square" rtlCol="0">
            <a:spAutoFit/>
          </a:bodyPr>
          <a:lstStyle/>
          <a:p>
            <a:pPr marL="285750" indent="-285750">
              <a:buFont typeface="Arial" panose="020B0604020202020204" pitchFamily="34" charset="0"/>
              <a:buChar char="•"/>
            </a:pP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Jurisdiction currently limited to District employees and public officials.</a:t>
            </a:r>
          </a:p>
          <a:p>
            <a:endParaRPr lang="en-US" dirty="0"/>
          </a:p>
        </p:txBody>
      </p:sp>
      <p:sp>
        <p:nvSpPr>
          <p:cNvPr id="10" name="TextBox 9">
            <a:extLst>
              <a:ext uri="{FF2B5EF4-FFF2-40B4-BE49-F238E27FC236}">
                <a16:creationId xmlns:a16="http://schemas.microsoft.com/office/drawing/2014/main" xmlns="" id="{213474F9-62D9-4BFA-84CF-8A9E631A21EF}"/>
              </a:ext>
            </a:extLst>
          </p:cNvPr>
          <p:cNvSpPr txBox="1"/>
          <p:nvPr/>
        </p:nvSpPr>
        <p:spPr>
          <a:xfrm>
            <a:off x="762000" y="4191000"/>
            <a:ext cx="8001000" cy="1477328"/>
          </a:xfrm>
          <a:prstGeom prst="rect">
            <a:avLst/>
          </a:prstGeom>
          <a:noFill/>
        </p:spPr>
        <p:txBody>
          <a:bodyPr wrap="square" rtlCol="0">
            <a:spAutoFit/>
          </a:bodyPr>
          <a:lstStyle/>
          <a:p>
            <a:pPr marL="285750" indent="-285750">
              <a:buFont typeface="Arial" panose="020B0604020202020204" pitchFamily="34" charset="0"/>
              <a:buChar char="•"/>
            </a:pP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However, some officials have advocated expanding the Code of Conduct to require District contractors comply with its provisions as well.</a:t>
            </a:r>
          </a:p>
          <a:p>
            <a:endParaRPr lang="en-US" dirty="0"/>
          </a:p>
        </p:txBody>
      </p:sp>
    </p:spTree>
    <p:custDataLst>
      <p:tags r:id="rId1"/>
    </p:custDataLst>
    <p:extLst>
      <p:ext uri="{BB962C8B-B14F-4D97-AF65-F5344CB8AC3E}">
        <p14:creationId xmlns:p14="http://schemas.microsoft.com/office/powerpoint/2010/main" val="384887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5FDD583D-F368-4C9D-9E4D-3DA23B44EDF2}"/>
              </a:ext>
            </a:extLst>
          </p:cNvPr>
          <p:cNvSpPr txBox="1"/>
          <p:nvPr/>
        </p:nvSpPr>
        <p:spPr>
          <a:xfrm>
            <a:off x="762000" y="1143000"/>
            <a:ext cx="8001000" cy="2308324"/>
          </a:xfrm>
          <a:prstGeom prst="rect">
            <a:avLst/>
          </a:prstGeom>
          <a:noFill/>
        </p:spPr>
        <p:txBody>
          <a:bodyPr wrap="square" rtlCol="0">
            <a:spAutoFit/>
          </a:bodyPr>
          <a:lstStyle/>
          <a:p>
            <a:r>
              <a:rPr lang="en-US" sz="2400" b="1" dirty="0">
                <a:ln w="12700">
                  <a:solidFill>
                    <a:schemeClr val="tx2">
                      <a:satMod val="155000"/>
                    </a:schemeClr>
                  </a:solidFill>
                  <a:prstDash val="solid"/>
                </a:ln>
              </a:rPr>
              <a:t>“A significant disparity currently exists between the ethical standards applicable to government employees, which are comprehensive and consist predominantly of specific rules, and those applicable to contractor employees, which are largely developed and applied on an ad hoc basis and involve significantly vaguer standards.”</a:t>
            </a:r>
            <a:endParaRPr lang="en-US" sz="2400" dirty="0"/>
          </a:p>
        </p:txBody>
      </p:sp>
      <p:sp>
        <p:nvSpPr>
          <p:cNvPr id="5" name="TextBox 4">
            <a:extLst>
              <a:ext uri="{FF2B5EF4-FFF2-40B4-BE49-F238E27FC236}">
                <a16:creationId xmlns:a16="http://schemas.microsoft.com/office/drawing/2014/main" xmlns="" id="{F1206C72-3CDE-4A7D-8312-F43B5AEDED6A}"/>
              </a:ext>
            </a:extLst>
          </p:cNvPr>
          <p:cNvSpPr txBox="1"/>
          <p:nvPr/>
        </p:nvSpPr>
        <p:spPr>
          <a:xfrm>
            <a:off x="2514600" y="4267200"/>
            <a:ext cx="6400800" cy="1200329"/>
          </a:xfrm>
          <a:prstGeom prst="rect">
            <a:avLst/>
          </a:prstGeom>
          <a:noFill/>
        </p:spPr>
        <p:txBody>
          <a:bodyPr wrap="square" rtlCol="0">
            <a:spAutoFit/>
          </a:bodyPr>
          <a:lstStyle/>
          <a:p>
            <a:r>
              <a:rPr lang="en-US" dirty="0"/>
              <a:t> Administrative Conference of the United States (ACUS), </a:t>
            </a:r>
            <a:r>
              <a:rPr lang="en-US" i="1" dirty="0"/>
              <a:t>Compliance Standards for Government Contractor Employees –Personal Conflicts of Interest and Use of Certain Non-Public Information</a:t>
            </a:r>
            <a:r>
              <a:rPr lang="en-US" dirty="0"/>
              <a:t>, at 5 (June 17, 2011).</a:t>
            </a:r>
          </a:p>
        </p:txBody>
      </p:sp>
    </p:spTree>
    <p:custDataLst>
      <p:tags r:id="rId1"/>
    </p:custDataLst>
    <p:extLst>
      <p:ext uri="{BB962C8B-B14F-4D97-AF65-F5344CB8AC3E}">
        <p14:creationId xmlns:p14="http://schemas.microsoft.com/office/powerpoint/2010/main" val="472322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We Do</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4371868"/>
              </p:ext>
            </p:extLst>
          </p:nvPr>
        </p:nvGraphicFramePr>
        <p:xfrm>
          <a:off x="457200" y="1981200"/>
          <a:ext cx="8229600" cy="4144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201003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Sanctions &amp; Penalties</a:t>
            </a:r>
          </a:p>
        </p:txBody>
      </p:sp>
      <p:sp>
        <p:nvSpPr>
          <p:cNvPr id="3" name="Content Placeholder 2"/>
          <p:cNvSpPr>
            <a:spLocks noGrp="1"/>
          </p:cNvSpPr>
          <p:nvPr>
            <p:ph idx="1"/>
          </p:nvPr>
        </p:nvSpPr>
        <p:spPr/>
        <p:txBody>
          <a:bodyPr>
            <a:normAutofit/>
          </a:bodyPr>
          <a:lstStyle/>
          <a:p>
            <a:r>
              <a:rPr lang="en-US" dirty="0"/>
              <a:t>Violations of the Code of Conduct may result in a variety of sanctions and penalties, including:</a:t>
            </a:r>
          </a:p>
          <a:p>
            <a:pPr marL="457200" lvl="1" indent="0">
              <a:buNone/>
            </a:pPr>
            <a:endParaRPr lang="en-US" sz="2000" dirty="0"/>
          </a:p>
          <a:p>
            <a:pPr lvl="1"/>
            <a:r>
              <a:rPr lang="en-US" sz="2000" dirty="0"/>
              <a:t>Censure		</a:t>
            </a:r>
          </a:p>
          <a:p>
            <a:pPr lvl="1"/>
            <a:r>
              <a:rPr lang="en-US" sz="2000" dirty="0"/>
              <a:t>Admonition</a:t>
            </a:r>
          </a:p>
          <a:p>
            <a:pPr lvl="1"/>
            <a:r>
              <a:rPr lang="en-US" sz="2000" dirty="0"/>
              <a:t>Remediation</a:t>
            </a:r>
          </a:p>
          <a:p>
            <a:pPr lvl="1"/>
            <a:r>
              <a:rPr lang="en-US" sz="2000" dirty="0"/>
              <a:t>A probationary period</a:t>
            </a:r>
          </a:p>
          <a:p>
            <a:pPr lvl="1"/>
            <a:r>
              <a:rPr lang="en-US" sz="2000" dirty="0"/>
              <a:t>Fines of up to $5,000 per violation</a:t>
            </a:r>
          </a:p>
          <a:p>
            <a:endParaRPr lang="en-US" dirty="0"/>
          </a:p>
        </p:txBody>
      </p:sp>
      <p:pic>
        <p:nvPicPr>
          <p:cNvPr id="1026" name="Picture 2" descr="C:\Users\stacie.pittell2\AppData\Local\Microsoft\Windows\Temporary Internet Files\Content.IE5\HNO088BD\MC90043163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3962400"/>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886199" y="2967335"/>
            <a:ext cx="3657601"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Fines $</a:t>
            </a:r>
          </a:p>
        </p:txBody>
      </p:sp>
    </p:spTree>
    <p:custDataLst>
      <p:tags r:id="rId1"/>
    </p:custDataLst>
    <p:extLst>
      <p:ext uri="{BB962C8B-B14F-4D97-AF65-F5344CB8AC3E}">
        <p14:creationId xmlns:p14="http://schemas.microsoft.com/office/powerpoint/2010/main" val="327263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Ten Principles of Ethical Conduct</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b="1" dirty="0"/>
              <a:t>Public office is a public trust</a:t>
            </a:r>
          </a:p>
          <a:p>
            <a:pPr marL="457200" indent="-457200">
              <a:buFont typeface="+mj-lt"/>
              <a:buAutoNum type="arabicPeriod"/>
            </a:pPr>
            <a:r>
              <a:rPr lang="en-US" sz="2400" b="1" dirty="0"/>
              <a:t>Avoid financial conflicts of interest</a:t>
            </a:r>
          </a:p>
          <a:p>
            <a:pPr marL="457200" indent="-457200">
              <a:buFont typeface="+mj-lt"/>
              <a:buAutoNum type="arabicPeriod"/>
            </a:pPr>
            <a:r>
              <a:rPr lang="en-US" sz="2400" b="1" dirty="0"/>
              <a:t>Avoid representational conflicts of interest</a:t>
            </a:r>
          </a:p>
          <a:p>
            <a:pPr marL="457200" indent="-457200">
              <a:buFont typeface="+mj-lt"/>
              <a:buAutoNum type="arabicPeriod"/>
            </a:pPr>
            <a:r>
              <a:rPr lang="en-US" sz="2400" b="1" dirty="0"/>
              <a:t>Avoid gifts and payments from interested parties</a:t>
            </a:r>
          </a:p>
          <a:p>
            <a:pPr marL="457200" indent="-457200">
              <a:buFont typeface="+mj-lt"/>
              <a:buAutoNum type="arabicPeriod"/>
            </a:pPr>
            <a:r>
              <a:rPr lang="en-US" sz="2400" b="1" dirty="0"/>
              <a:t>Avoid outside payment for government work</a:t>
            </a:r>
          </a:p>
        </p:txBody>
      </p:sp>
      <p:pic>
        <p:nvPicPr>
          <p:cNvPr id="4" name="Picture 2" descr="C:\Users\stacie.pittell2\AppData\Local\Microsoft\Windows\Temporary Internet Files\Content.IE5\25Q7HOYI\MC90039115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39624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91321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Ten Principles of Ethical Conduct</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a:t>6.   Act impartially</a:t>
            </a:r>
          </a:p>
          <a:p>
            <a:pPr marL="0" indent="0">
              <a:buNone/>
            </a:pPr>
            <a:r>
              <a:rPr lang="en-US" sz="2400" b="1" dirty="0"/>
              <a:t>7.   Safeguard government resources</a:t>
            </a:r>
          </a:p>
          <a:p>
            <a:pPr marL="457200" indent="-457200">
              <a:buAutoNum type="arabicPeriod" startAt="8"/>
            </a:pPr>
            <a:r>
              <a:rPr lang="en-US" sz="2400" b="1" dirty="0"/>
              <a:t>Safeguard confidential non-public information</a:t>
            </a:r>
          </a:p>
          <a:p>
            <a:pPr marL="457200" indent="-457200">
              <a:buAutoNum type="arabicPeriod" startAt="8"/>
            </a:pPr>
            <a:r>
              <a:rPr lang="en-US" sz="2400" b="1" dirty="0"/>
              <a:t>Disclose waste or illegal conduct by government officials to the appropriate authorities</a:t>
            </a:r>
          </a:p>
          <a:p>
            <a:pPr marL="457200" indent="-457200">
              <a:buAutoNum type="arabicPeriod" startAt="8"/>
            </a:pPr>
            <a:r>
              <a:rPr lang="en-US" sz="2400" b="1" dirty="0"/>
              <a:t>Abide by revolving door restrictions</a:t>
            </a:r>
          </a:p>
        </p:txBody>
      </p:sp>
      <p:pic>
        <p:nvPicPr>
          <p:cNvPr id="1026" name="Picture 2" descr="C:\Users\stacie.pittell2\AppData\Local\Microsoft\Windows\Temporary Internet Files\Content.IE5\25Q7HOYI\MC90039115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41148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887764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Public office is a public trust</a:t>
            </a:r>
            <a:br>
              <a:rPr lang="en-US" b="1" dirty="0"/>
            </a:br>
            <a:endParaRPr lang="en-US" dirty="0"/>
          </a:p>
        </p:txBody>
      </p:sp>
      <p:sp>
        <p:nvSpPr>
          <p:cNvPr id="3" name="Content Placeholder 2"/>
          <p:cNvSpPr>
            <a:spLocks noGrp="1"/>
          </p:cNvSpPr>
          <p:nvPr>
            <p:ph idx="1"/>
          </p:nvPr>
        </p:nvSpPr>
        <p:spPr/>
        <p:txBody>
          <a:bodyPr/>
          <a:lstStyle/>
          <a:p>
            <a:r>
              <a:rPr lang="en-US" dirty="0"/>
              <a:t>Don’t use title or position for personal gain of self or others.</a:t>
            </a:r>
          </a:p>
          <a:p>
            <a:pPr lvl="1"/>
            <a:r>
              <a:rPr lang="en-US" dirty="0"/>
              <a:t>i.e., When calling Comcast to complain about a cable bill, </a:t>
            </a:r>
            <a:r>
              <a:rPr lang="en-US" b="1" dirty="0"/>
              <a:t>do not say</a:t>
            </a:r>
            <a:r>
              <a:rPr lang="en-US" dirty="0"/>
              <a:t>:  “Do you know who I am and what I can do to you?”</a:t>
            </a:r>
          </a:p>
          <a:p>
            <a:pPr lvl="2"/>
            <a:r>
              <a:rPr lang="en-US" dirty="0"/>
              <a:t>Also – do not send an email with your auto signature and government title to anyone if it involves a personal matter (i.e., mortgage company).</a:t>
            </a:r>
          </a:p>
          <a:p>
            <a:pPr lvl="2"/>
            <a:r>
              <a:rPr lang="en-US" dirty="0"/>
              <a:t>Also – Fundraising for private non profit entities – NOT ALLOWED</a:t>
            </a:r>
          </a:p>
          <a:p>
            <a:pPr lvl="2"/>
            <a:endParaRPr lang="en-US" dirty="0"/>
          </a:p>
          <a:p>
            <a:pPr lvl="2"/>
            <a:r>
              <a:rPr lang="en-US" dirty="0"/>
              <a:t>Hatch Act (Political Activities):  Mayor is exempt but you are not</a:t>
            </a:r>
          </a:p>
          <a:p>
            <a:pPr lvl="2"/>
            <a:r>
              <a:rPr lang="en-US" dirty="0"/>
              <a:t>	Do NOT engage in fundraising activities</a:t>
            </a:r>
          </a:p>
          <a:p>
            <a:pPr lvl="2"/>
            <a:r>
              <a:rPr lang="en-US" dirty="0"/>
              <a:t>	Do NOT endorse anyone in your official capacity</a:t>
            </a:r>
          </a:p>
          <a:p>
            <a:pPr lvl="2"/>
            <a:r>
              <a:rPr lang="en-US" dirty="0"/>
              <a:t>	Do NOT campaign on government time, property or using government resources.</a:t>
            </a:r>
          </a:p>
          <a:p>
            <a:pPr lvl="2"/>
            <a:r>
              <a:rPr lang="en-US" dirty="0"/>
              <a:t>	Do NOT run for Mayor, AG or Council (ANC is okay).</a:t>
            </a:r>
          </a:p>
        </p:txBody>
      </p:sp>
    </p:spTree>
    <p:custDataLst>
      <p:tags r:id="rId1"/>
    </p:custDataLst>
    <p:extLst>
      <p:ext uri="{BB962C8B-B14F-4D97-AF65-F5344CB8AC3E}">
        <p14:creationId xmlns:p14="http://schemas.microsoft.com/office/powerpoint/2010/main" val="20679855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8"/>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Macro</Template>
  <TotalTime>511</TotalTime>
  <Words>1578</Words>
  <Application>Microsoft Office PowerPoint</Application>
  <PresentationFormat>On-screen Show (4:3)</PresentationFormat>
  <Paragraphs>155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Macro</vt:lpstr>
      <vt:lpstr> Board of Ethics and Government Accountability </vt:lpstr>
      <vt:lpstr>What We Do</vt:lpstr>
      <vt:lpstr>What We Do</vt:lpstr>
      <vt:lpstr>PowerPoint Presentation</vt:lpstr>
      <vt:lpstr>What We Do</vt:lpstr>
      <vt:lpstr>Sanctions &amp; Penalties</vt:lpstr>
      <vt:lpstr>Ten Principles of Ethical Conduct</vt:lpstr>
      <vt:lpstr>Ten Principles of Ethical Conduct</vt:lpstr>
      <vt:lpstr>1. Public office is a public trust </vt:lpstr>
      <vt:lpstr>2. Avoid financial conflicts of interest </vt:lpstr>
      <vt:lpstr>3. Avoid representational conflicts of interest </vt:lpstr>
      <vt:lpstr>4. Avoid gifts and payments from interested parties (also called bribery) </vt:lpstr>
      <vt:lpstr>5. Avoid outside payment for government work </vt:lpstr>
      <vt:lpstr>6. Act impartially </vt:lpstr>
      <vt:lpstr>7. Safeguard government resources </vt:lpstr>
      <vt:lpstr>8. Safeguard confidential non-public information </vt:lpstr>
      <vt:lpstr>9. Disclose waste or illegal conduct by government officials to the appropriate authorities </vt:lpstr>
      <vt:lpstr>10. Abide by revolving door restrictions </vt:lpstr>
      <vt:lpstr>MY PERSONAL THOUGHTS REGARDING POTENTIAL ETHICS AND COMPLIANCE ISSUES RELATED TO THE COUNCIL’S INITIATIVES </vt:lpstr>
      <vt:lpstr>MY PERSONAL THOUGHTS REGARDING POTENTIAL ETHICS AND COMPLIANCE ISSUES RELATED TO THE COUNCIL’S INITIATIVES </vt:lpstr>
      <vt:lpstr>MY PERSONAL THOUGHTS REGARDING POTENTIAL ETHICS AND COMPLIANCE ISSUES RELATED TO THE COUNCIL’S INITIATIVES </vt:lpstr>
      <vt:lpstr>MY PERSONAL THOUGHTS REGARDING POTENTIAL ETHICS AND COMPLIANCE ISSUES RELATED TO THE COUNCIL’S INITIATIVES </vt:lpstr>
      <vt:lpstr>MY PERSONAL THOUGHTS REGARDING POTENTIAL ETHICS AND COMPLIANCE ISSUES RELATED TO THE COUNCIL’S INITIATIVES </vt:lpstr>
      <vt:lpstr>Contact Us</vt:lpstr>
    </vt:vector>
  </TitlesOfParts>
  <Company>DC Government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ServUS</dc:creator>
  <cp:lastModifiedBy>Charneta Scott</cp:lastModifiedBy>
  <cp:revision>52</cp:revision>
  <cp:lastPrinted>2018-05-01T00:53:40Z</cp:lastPrinted>
  <dcterms:created xsi:type="dcterms:W3CDTF">2013-07-15T16:01:29Z</dcterms:created>
  <dcterms:modified xsi:type="dcterms:W3CDTF">2018-05-01T01:02:28Z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CCFBA4D1-1F64-4FFC-AF8C-92DBAD4D2FB5</vt:lpwstr>
  </property>
  <property fmtid="{D5CDD505-2E9C-101B-9397-08002B2CF9AE}" pid="3" name="ArticulatePath">
    <vt:lpwstr>New Employee Orientation - 4.7.14</vt:lpwstr>
  </property>
</Properties>
</file>