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66"/>
  </p:notesMasterIdLst>
  <p:handoutMasterIdLst>
    <p:handoutMasterId r:id="rId67"/>
  </p:handoutMasterIdLst>
  <p:sldIdLst>
    <p:sldId id="558" r:id="rId5"/>
    <p:sldId id="311" r:id="rId6"/>
    <p:sldId id="383" r:id="rId7"/>
    <p:sldId id="566" r:id="rId8"/>
    <p:sldId id="614" r:id="rId9"/>
    <p:sldId id="615" r:id="rId10"/>
    <p:sldId id="619" r:id="rId11"/>
    <p:sldId id="620" r:id="rId12"/>
    <p:sldId id="616" r:id="rId13"/>
    <p:sldId id="617" r:id="rId14"/>
    <p:sldId id="621" r:id="rId15"/>
    <p:sldId id="622" r:id="rId16"/>
    <p:sldId id="623" r:id="rId17"/>
    <p:sldId id="624" r:id="rId18"/>
    <p:sldId id="625" r:id="rId19"/>
    <p:sldId id="633" r:id="rId20"/>
    <p:sldId id="635" r:id="rId21"/>
    <p:sldId id="637" r:id="rId22"/>
    <p:sldId id="638" r:id="rId23"/>
    <p:sldId id="641" r:id="rId24"/>
    <p:sldId id="642" r:id="rId25"/>
    <p:sldId id="643" r:id="rId26"/>
    <p:sldId id="618" r:id="rId27"/>
    <p:sldId id="644" r:id="rId28"/>
    <p:sldId id="646" r:id="rId29"/>
    <p:sldId id="647" r:id="rId30"/>
    <p:sldId id="648" r:id="rId31"/>
    <p:sldId id="650" r:id="rId32"/>
    <p:sldId id="651" r:id="rId33"/>
    <p:sldId id="609" r:id="rId34"/>
    <p:sldId id="405" r:id="rId35"/>
    <p:sldId id="419" r:id="rId36"/>
    <p:sldId id="599" r:id="rId37"/>
    <p:sldId id="598" r:id="rId38"/>
    <p:sldId id="613" r:id="rId39"/>
    <p:sldId id="423" r:id="rId40"/>
    <p:sldId id="575" r:id="rId41"/>
    <p:sldId id="612" r:id="rId42"/>
    <p:sldId id="597" r:id="rId43"/>
    <p:sldId id="424" r:id="rId44"/>
    <p:sldId id="425" r:id="rId45"/>
    <p:sldId id="568" r:id="rId46"/>
    <p:sldId id="420" r:id="rId47"/>
    <p:sldId id="422" r:id="rId48"/>
    <p:sldId id="421" r:id="rId49"/>
    <p:sldId id="438" r:id="rId50"/>
    <p:sldId id="431" r:id="rId51"/>
    <p:sldId id="432" r:id="rId52"/>
    <p:sldId id="433" r:id="rId53"/>
    <p:sldId id="557" r:id="rId54"/>
    <p:sldId id="552" r:id="rId55"/>
    <p:sldId id="569" r:id="rId56"/>
    <p:sldId id="576" r:id="rId57"/>
    <p:sldId id="577" r:id="rId58"/>
    <p:sldId id="578" r:id="rId59"/>
    <p:sldId id="585" r:id="rId60"/>
    <p:sldId id="586" r:id="rId61"/>
    <p:sldId id="595" r:id="rId62"/>
    <p:sldId id="610" r:id="rId63"/>
    <p:sldId id="611" r:id="rId64"/>
    <p:sldId id="596" r:id="rId65"/>
  </p:sldIdLst>
  <p:sldSz cx="9144000" cy="6858000" type="letter"/>
  <p:notesSz cx="7023100" cy="9309100"/>
  <p:defaultTextStyle>
    <a:defPPr>
      <a:defRPr lang="en-US"/>
    </a:defPPr>
    <a:lvl1pPr marL="0" algn="l" defTabSz="914186" rtl="0" eaLnBrk="1" latinLnBrk="0" hangingPunct="1">
      <a:defRPr sz="1800" kern="1200">
        <a:solidFill>
          <a:schemeClr val="tx1"/>
        </a:solidFill>
        <a:latin typeface="+mn-lt"/>
        <a:ea typeface="+mn-ea"/>
        <a:cs typeface="+mn-cs"/>
      </a:defRPr>
    </a:lvl1pPr>
    <a:lvl2pPr marL="457092" algn="l" defTabSz="914186" rtl="0" eaLnBrk="1" latinLnBrk="0" hangingPunct="1">
      <a:defRPr sz="1800" kern="1200">
        <a:solidFill>
          <a:schemeClr val="tx1"/>
        </a:solidFill>
        <a:latin typeface="+mn-lt"/>
        <a:ea typeface="+mn-ea"/>
        <a:cs typeface="+mn-cs"/>
      </a:defRPr>
    </a:lvl2pPr>
    <a:lvl3pPr marL="914186" algn="l" defTabSz="914186" rtl="0" eaLnBrk="1" latinLnBrk="0" hangingPunct="1">
      <a:defRPr sz="1800" kern="1200">
        <a:solidFill>
          <a:schemeClr val="tx1"/>
        </a:solidFill>
        <a:latin typeface="+mn-lt"/>
        <a:ea typeface="+mn-ea"/>
        <a:cs typeface="+mn-cs"/>
      </a:defRPr>
    </a:lvl3pPr>
    <a:lvl4pPr marL="1371279" algn="l" defTabSz="914186" rtl="0" eaLnBrk="1" latinLnBrk="0" hangingPunct="1">
      <a:defRPr sz="1800" kern="1200">
        <a:solidFill>
          <a:schemeClr val="tx1"/>
        </a:solidFill>
        <a:latin typeface="+mn-lt"/>
        <a:ea typeface="+mn-ea"/>
        <a:cs typeface="+mn-cs"/>
      </a:defRPr>
    </a:lvl4pPr>
    <a:lvl5pPr marL="1828373" algn="l" defTabSz="914186" rtl="0" eaLnBrk="1" latinLnBrk="0" hangingPunct="1">
      <a:defRPr sz="1800" kern="1200">
        <a:solidFill>
          <a:schemeClr val="tx1"/>
        </a:solidFill>
        <a:latin typeface="+mn-lt"/>
        <a:ea typeface="+mn-ea"/>
        <a:cs typeface="+mn-cs"/>
      </a:defRPr>
    </a:lvl5pPr>
    <a:lvl6pPr marL="2285466" algn="l" defTabSz="914186" rtl="0" eaLnBrk="1" latinLnBrk="0" hangingPunct="1">
      <a:defRPr sz="1800" kern="1200">
        <a:solidFill>
          <a:schemeClr val="tx1"/>
        </a:solidFill>
        <a:latin typeface="+mn-lt"/>
        <a:ea typeface="+mn-ea"/>
        <a:cs typeface="+mn-cs"/>
      </a:defRPr>
    </a:lvl6pPr>
    <a:lvl7pPr marL="2742558" algn="l" defTabSz="914186" rtl="0" eaLnBrk="1" latinLnBrk="0" hangingPunct="1">
      <a:defRPr sz="1800" kern="1200">
        <a:solidFill>
          <a:schemeClr val="tx1"/>
        </a:solidFill>
        <a:latin typeface="+mn-lt"/>
        <a:ea typeface="+mn-ea"/>
        <a:cs typeface="+mn-cs"/>
      </a:defRPr>
    </a:lvl7pPr>
    <a:lvl8pPr marL="3199652" algn="l" defTabSz="914186" rtl="0" eaLnBrk="1" latinLnBrk="0" hangingPunct="1">
      <a:defRPr sz="1800" kern="1200">
        <a:solidFill>
          <a:schemeClr val="tx1"/>
        </a:solidFill>
        <a:latin typeface="+mn-lt"/>
        <a:ea typeface="+mn-ea"/>
        <a:cs typeface="+mn-cs"/>
      </a:defRPr>
    </a:lvl8pPr>
    <a:lvl9pPr marL="3656744" algn="l" defTabSz="91418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asir Shah" initials="YS" lastIdx="12" clrIdx="0">
    <p:extLst>
      <p:ext uri="{19B8F6BF-5375-455C-9EA6-DF929625EA0E}">
        <p15:presenceInfo xmlns:p15="http://schemas.microsoft.com/office/powerpoint/2012/main" userId="S-1-5-21-507921405-1677128483-725345543-20121" providerId="AD"/>
      </p:ext>
    </p:extLst>
  </p:cmAuthor>
  <p:cmAuthor id="2" name="77ptraining user" initials="7u" lastIdx="2" clrIdx="1">
    <p:extLst>
      <p:ext uri="{19B8F6BF-5375-455C-9EA6-DF929625EA0E}">
        <p15:presenceInfo xmlns:p15="http://schemas.microsoft.com/office/powerpoint/2012/main" userId="S-1-5-21-507921405-1677128483-725345543-2121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233" autoAdjust="0"/>
    <p:restoredTop sz="55180" autoAdjust="0"/>
  </p:normalViewPr>
  <p:slideViewPr>
    <p:cSldViewPr snapToGrid="0">
      <p:cViewPr varScale="1">
        <p:scale>
          <a:sx n="124" d="100"/>
          <a:sy n="124" d="100"/>
        </p:scale>
        <p:origin x="1476" y="90"/>
      </p:cViewPr>
      <p:guideLst>
        <p:guide orient="horz" pos="2160"/>
        <p:guide pos="2880"/>
      </p:guideLst>
    </p:cSldViewPr>
  </p:slideViewPr>
  <p:outlineViewPr>
    <p:cViewPr>
      <p:scale>
        <a:sx n="33" d="100"/>
        <a:sy n="33" d="100"/>
      </p:scale>
      <p:origin x="0" y="-3009"/>
    </p:cViewPr>
  </p:outlineViewPr>
  <p:notesTextViewPr>
    <p:cViewPr>
      <p:scale>
        <a:sx n="1" d="1"/>
        <a:sy n="1" d="1"/>
      </p:scale>
      <p:origin x="0" y="0"/>
    </p:cViewPr>
  </p:notesTextViewPr>
  <p:sorterViewPr>
    <p:cViewPr>
      <p:scale>
        <a:sx n="120" d="100"/>
        <a:sy n="120" d="100"/>
      </p:scale>
      <p:origin x="0" y="-9249"/>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commentAuthors" Target="commentAuthors.xml"/><Relationship Id="rId7" Type="http://schemas.openxmlformats.org/officeDocument/2006/relationships/slide" Target="slides/slide3.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64" cy="46503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8639" y="0"/>
            <a:ext cx="3043264" cy="465035"/>
          </a:xfrm>
          <a:prstGeom prst="rect">
            <a:avLst/>
          </a:prstGeom>
        </p:spPr>
        <p:txBody>
          <a:bodyPr vert="horz" lIns="91440" tIns="45720" rIns="91440" bIns="45720" rtlCol="0"/>
          <a:lstStyle>
            <a:lvl1pPr algn="r">
              <a:defRPr sz="1200"/>
            </a:lvl1pPr>
          </a:lstStyle>
          <a:p>
            <a:fld id="{EA42CC04-0F4F-4DAD-939A-F4EEF3434210}" type="datetime1">
              <a:rPr lang="en-US" smtClean="0"/>
              <a:t>9/22/2026</a:t>
            </a:fld>
            <a:endParaRPr lang="en-US" dirty="0"/>
          </a:p>
        </p:txBody>
      </p:sp>
      <p:sp>
        <p:nvSpPr>
          <p:cNvPr id="4" name="Footer Placeholder 3"/>
          <p:cNvSpPr>
            <a:spLocks noGrp="1"/>
          </p:cNvSpPr>
          <p:nvPr>
            <p:ph type="ftr" sz="quarter" idx="2"/>
          </p:nvPr>
        </p:nvSpPr>
        <p:spPr>
          <a:xfrm>
            <a:off x="0" y="8841962"/>
            <a:ext cx="3043264" cy="46503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8639" y="8841962"/>
            <a:ext cx="3043264" cy="465035"/>
          </a:xfrm>
          <a:prstGeom prst="rect">
            <a:avLst/>
          </a:prstGeom>
        </p:spPr>
        <p:txBody>
          <a:bodyPr vert="horz" lIns="91440" tIns="45720" rIns="91440" bIns="45720" rtlCol="0" anchor="b"/>
          <a:lstStyle>
            <a:lvl1pPr algn="r">
              <a:defRPr sz="1200"/>
            </a:lvl1pPr>
          </a:lstStyle>
          <a:p>
            <a:fld id="{7C4FA85E-51CF-4BC4-9AFD-24105A578460}" type="slidenum">
              <a:rPr lang="en-US" smtClean="0"/>
              <a:t>‹#›</a:t>
            </a:fld>
            <a:endParaRPr lang="en-US" dirty="0"/>
          </a:p>
        </p:txBody>
      </p:sp>
    </p:spTree>
    <p:extLst>
      <p:ext uri="{BB962C8B-B14F-4D97-AF65-F5344CB8AC3E}">
        <p14:creationId xmlns:p14="http://schemas.microsoft.com/office/powerpoint/2010/main" val="48170145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3043659" cy="465613"/>
          </a:xfrm>
          <a:prstGeom prst="rect">
            <a:avLst/>
          </a:prstGeom>
        </p:spPr>
        <p:txBody>
          <a:bodyPr vert="horz" lIns="90826" tIns="45413" rIns="90826" bIns="45413" rtlCol="0"/>
          <a:lstStyle>
            <a:lvl1pPr algn="l">
              <a:defRPr sz="1200"/>
            </a:lvl1pPr>
          </a:lstStyle>
          <a:p>
            <a:endParaRPr lang="en-US" dirty="0"/>
          </a:p>
        </p:txBody>
      </p:sp>
      <p:sp>
        <p:nvSpPr>
          <p:cNvPr id="3" name="Date Placeholder 2"/>
          <p:cNvSpPr>
            <a:spLocks noGrp="1"/>
          </p:cNvSpPr>
          <p:nvPr>
            <p:ph type="dt" idx="1"/>
          </p:nvPr>
        </p:nvSpPr>
        <p:spPr>
          <a:xfrm>
            <a:off x="3977866" y="3"/>
            <a:ext cx="3043659" cy="465613"/>
          </a:xfrm>
          <a:prstGeom prst="rect">
            <a:avLst/>
          </a:prstGeom>
        </p:spPr>
        <p:txBody>
          <a:bodyPr vert="horz" lIns="90826" tIns="45413" rIns="90826" bIns="45413" rtlCol="0"/>
          <a:lstStyle>
            <a:lvl1pPr algn="r">
              <a:defRPr sz="1200"/>
            </a:lvl1pPr>
          </a:lstStyle>
          <a:p>
            <a:fld id="{831F5D37-8A47-4DCC-B0F2-47EAE395FD26}" type="datetime1">
              <a:rPr lang="en-US" smtClean="0"/>
              <a:t>9/22/2026</a:t>
            </a:fld>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0826" tIns="45413" rIns="90826" bIns="45413" rtlCol="0" anchor="ctr"/>
          <a:lstStyle/>
          <a:p>
            <a:endParaRPr lang="en-US" dirty="0"/>
          </a:p>
        </p:txBody>
      </p:sp>
      <p:sp>
        <p:nvSpPr>
          <p:cNvPr id="5" name="Notes Placeholder 4"/>
          <p:cNvSpPr>
            <a:spLocks noGrp="1"/>
          </p:cNvSpPr>
          <p:nvPr>
            <p:ph type="body" sz="quarter" idx="3"/>
          </p:nvPr>
        </p:nvSpPr>
        <p:spPr>
          <a:xfrm>
            <a:off x="702627" y="4422534"/>
            <a:ext cx="5617850" cy="4188937"/>
          </a:xfrm>
          <a:prstGeom prst="rect">
            <a:avLst/>
          </a:prstGeom>
        </p:spPr>
        <p:txBody>
          <a:bodyPr vert="horz" lIns="90826" tIns="45413" rIns="90826" bIns="4541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41910"/>
            <a:ext cx="3043659" cy="465613"/>
          </a:xfrm>
          <a:prstGeom prst="rect">
            <a:avLst/>
          </a:prstGeom>
        </p:spPr>
        <p:txBody>
          <a:bodyPr vert="horz" lIns="90826" tIns="45413" rIns="90826" bIns="4541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7866" y="8841910"/>
            <a:ext cx="3043659" cy="465613"/>
          </a:xfrm>
          <a:prstGeom prst="rect">
            <a:avLst/>
          </a:prstGeom>
        </p:spPr>
        <p:txBody>
          <a:bodyPr vert="horz" lIns="90826" tIns="45413" rIns="90826" bIns="45413" rtlCol="0" anchor="b"/>
          <a:lstStyle>
            <a:lvl1pPr algn="r">
              <a:defRPr sz="1200"/>
            </a:lvl1pPr>
          </a:lstStyle>
          <a:p>
            <a:fld id="{72E217B9-F47D-4F0A-B5E3-EFD5D4B81395}" type="slidenum">
              <a:rPr lang="en-US" smtClean="0"/>
              <a:t>‹#›</a:t>
            </a:fld>
            <a:endParaRPr lang="en-US" dirty="0"/>
          </a:p>
        </p:txBody>
      </p:sp>
    </p:spTree>
    <p:extLst>
      <p:ext uri="{BB962C8B-B14F-4D97-AF65-F5344CB8AC3E}">
        <p14:creationId xmlns:p14="http://schemas.microsoft.com/office/powerpoint/2010/main" val="1798587675"/>
      </p:ext>
    </p:extLst>
  </p:cSld>
  <p:clrMap bg1="lt1" tx1="dk1" bg2="lt2" tx2="dk2" accent1="accent1" accent2="accent2" accent3="accent3" accent4="accent4" accent5="accent5" accent6="accent6" hlink="hlink" folHlink="folHlink"/>
  <p:hf hdr="0" ftr="0" dt="0"/>
  <p:notesStyle>
    <a:lvl1pPr marL="0" algn="l" defTabSz="914186" rtl="0" eaLnBrk="1" latinLnBrk="0" hangingPunct="1">
      <a:defRPr sz="1200" kern="1200">
        <a:solidFill>
          <a:schemeClr val="tx1"/>
        </a:solidFill>
        <a:latin typeface="+mn-lt"/>
        <a:ea typeface="+mn-ea"/>
        <a:cs typeface="+mn-cs"/>
      </a:defRPr>
    </a:lvl1pPr>
    <a:lvl2pPr marL="457092" algn="l" defTabSz="914186" rtl="0" eaLnBrk="1" latinLnBrk="0" hangingPunct="1">
      <a:defRPr sz="1200" kern="1200">
        <a:solidFill>
          <a:schemeClr val="tx1"/>
        </a:solidFill>
        <a:latin typeface="+mn-lt"/>
        <a:ea typeface="+mn-ea"/>
        <a:cs typeface="+mn-cs"/>
      </a:defRPr>
    </a:lvl2pPr>
    <a:lvl3pPr marL="914186" algn="l" defTabSz="914186" rtl="0" eaLnBrk="1" latinLnBrk="0" hangingPunct="1">
      <a:defRPr sz="1200" kern="1200">
        <a:solidFill>
          <a:schemeClr val="tx1"/>
        </a:solidFill>
        <a:latin typeface="+mn-lt"/>
        <a:ea typeface="+mn-ea"/>
        <a:cs typeface="+mn-cs"/>
      </a:defRPr>
    </a:lvl3pPr>
    <a:lvl4pPr marL="1371279" algn="l" defTabSz="914186" rtl="0" eaLnBrk="1" latinLnBrk="0" hangingPunct="1">
      <a:defRPr sz="1200" kern="1200">
        <a:solidFill>
          <a:schemeClr val="tx1"/>
        </a:solidFill>
        <a:latin typeface="+mn-lt"/>
        <a:ea typeface="+mn-ea"/>
        <a:cs typeface="+mn-cs"/>
      </a:defRPr>
    </a:lvl4pPr>
    <a:lvl5pPr marL="1828373" algn="l" defTabSz="914186" rtl="0" eaLnBrk="1" latinLnBrk="0" hangingPunct="1">
      <a:defRPr sz="1200" kern="1200">
        <a:solidFill>
          <a:schemeClr val="tx1"/>
        </a:solidFill>
        <a:latin typeface="+mn-lt"/>
        <a:ea typeface="+mn-ea"/>
        <a:cs typeface="+mn-cs"/>
      </a:defRPr>
    </a:lvl5pPr>
    <a:lvl6pPr marL="2285466" algn="l" defTabSz="914186" rtl="0" eaLnBrk="1" latinLnBrk="0" hangingPunct="1">
      <a:defRPr sz="1200" kern="1200">
        <a:solidFill>
          <a:schemeClr val="tx1"/>
        </a:solidFill>
        <a:latin typeface="+mn-lt"/>
        <a:ea typeface="+mn-ea"/>
        <a:cs typeface="+mn-cs"/>
      </a:defRPr>
    </a:lvl6pPr>
    <a:lvl7pPr marL="2742558" algn="l" defTabSz="914186" rtl="0" eaLnBrk="1" latinLnBrk="0" hangingPunct="1">
      <a:defRPr sz="1200" kern="1200">
        <a:solidFill>
          <a:schemeClr val="tx1"/>
        </a:solidFill>
        <a:latin typeface="+mn-lt"/>
        <a:ea typeface="+mn-ea"/>
        <a:cs typeface="+mn-cs"/>
      </a:defRPr>
    </a:lvl7pPr>
    <a:lvl8pPr marL="3199652" algn="l" defTabSz="914186" rtl="0" eaLnBrk="1" latinLnBrk="0" hangingPunct="1">
      <a:defRPr sz="1200" kern="1200">
        <a:solidFill>
          <a:schemeClr val="tx1"/>
        </a:solidFill>
        <a:latin typeface="+mn-lt"/>
        <a:ea typeface="+mn-ea"/>
        <a:cs typeface="+mn-cs"/>
      </a:defRPr>
    </a:lvl8pPr>
    <a:lvl9pPr marL="3656744" algn="l" defTabSz="91418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0AAD009-EF3B-44C9-8D33-2C9DABEC586F}" type="slidenum">
              <a:rPr lang="hu-HU" smtClean="0"/>
              <a:pPr>
                <a:defRPr/>
              </a:pPr>
              <a:t>1</a:t>
            </a:fld>
            <a:endParaRPr lang="hu-HU"/>
          </a:p>
        </p:txBody>
      </p:sp>
    </p:spTree>
    <p:extLst>
      <p:ext uri="{BB962C8B-B14F-4D97-AF65-F5344CB8AC3E}">
        <p14:creationId xmlns:p14="http://schemas.microsoft.com/office/powerpoint/2010/main" val="1417266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0AAD009-EF3B-44C9-8D33-2C9DABEC586F}" type="slidenum">
              <a:rPr lang="hu-HU" smtClean="0"/>
              <a:pPr>
                <a:defRPr/>
              </a:pPr>
              <a:t>2</a:t>
            </a:fld>
            <a:endParaRPr lang="hu-HU"/>
          </a:p>
        </p:txBody>
      </p:sp>
    </p:spTree>
    <p:extLst>
      <p:ext uri="{BB962C8B-B14F-4D97-AF65-F5344CB8AC3E}">
        <p14:creationId xmlns:p14="http://schemas.microsoft.com/office/powerpoint/2010/main" val="1962564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t>3</a:t>
            </a:fld>
            <a:endParaRPr lang="en-US" dirty="0"/>
          </a:p>
        </p:txBody>
      </p:sp>
    </p:spTree>
    <p:extLst>
      <p:ext uri="{BB962C8B-B14F-4D97-AF65-F5344CB8AC3E}">
        <p14:creationId xmlns:p14="http://schemas.microsoft.com/office/powerpoint/2010/main" val="4748457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t>5</a:t>
            </a:fld>
            <a:endParaRPr lang="en-US" dirty="0"/>
          </a:p>
        </p:txBody>
      </p:sp>
    </p:spTree>
    <p:extLst>
      <p:ext uri="{BB962C8B-B14F-4D97-AF65-F5344CB8AC3E}">
        <p14:creationId xmlns:p14="http://schemas.microsoft.com/office/powerpoint/2010/main" val="2105485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146556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6C197-36DC-03C7-C1D5-9B6314C6D7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D42BAF-AD6F-B814-54DA-141A62FEB4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65F772-BA3B-78B5-EBB1-0694CA201C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49DC83-B2C3-FE22-C1D2-E87CD8EB840C}"/>
              </a:ext>
            </a:extLst>
          </p:cNvPr>
          <p:cNvSpPr>
            <a:spLocks noGrp="1"/>
          </p:cNvSpPr>
          <p:nvPr>
            <p:ph type="sldNum" sz="quarter" idx="10"/>
          </p:nvPr>
        </p:nvSpPr>
        <p:spPr/>
        <p:txBody>
          <a:bodyPr/>
          <a:lstStyle/>
          <a:p>
            <a:fld id="{72E217B9-F47D-4F0A-B5E3-EFD5D4B81395}"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2798267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B215F-35B6-015D-4F4A-B4900A834A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91288C-FA92-852D-06CA-00C4060C20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06EDC9-35FF-F994-4B71-1C3DC3D7F1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45E37F-DE4A-BA3E-E750-8DE8FB3EE476}"/>
              </a:ext>
            </a:extLst>
          </p:cNvPr>
          <p:cNvSpPr>
            <a:spLocks noGrp="1"/>
          </p:cNvSpPr>
          <p:nvPr>
            <p:ph type="sldNum" sz="quarter" idx="10"/>
          </p:nvPr>
        </p:nvSpPr>
        <p:spPr/>
        <p:txBody>
          <a:bodyPr/>
          <a:lstStyle/>
          <a:p>
            <a:fld id="{72E217B9-F47D-4F0A-B5E3-EFD5D4B81395}"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3326474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3444" indent="-282095" eaLnBrk="0" hangingPunct="0">
              <a:spcBef>
                <a:spcPct val="30000"/>
              </a:spcBef>
              <a:defRPr sz="1200">
                <a:solidFill>
                  <a:schemeClr val="tx1"/>
                </a:solidFill>
                <a:latin typeface="Arial" charset="0"/>
              </a:defRPr>
            </a:lvl2pPr>
            <a:lvl3pPr marL="1128375" indent="-225674" eaLnBrk="0" hangingPunct="0">
              <a:spcBef>
                <a:spcPct val="30000"/>
              </a:spcBef>
              <a:defRPr sz="1200">
                <a:solidFill>
                  <a:schemeClr val="tx1"/>
                </a:solidFill>
                <a:latin typeface="Arial" charset="0"/>
              </a:defRPr>
            </a:lvl3pPr>
            <a:lvl4pPr marL="1579725" indent="-225674" eaLnBrk="0" hangingPunct="0">
              <a:spcBef>
                <a:spcPct val="30000"/>
              </a:spcBef>
              <a:defRPr sz="1200">
                <a:solidFill>
                  <a:schemeClr val="tx1"/>
                </a:solidFill>
                <a:latin typeface="Arial" charset="0"/>
              </a:defRPr>
            </a:lvl4pPr>
            <a:lvl5pPr marL="2031076" indent="-225674" eaLnBrk="0" hangingPunct="0">
              <a:spcBef>
                <a:spcPct val="30000"/>
              </a:spcBef>
              <a:defRPr sz="1200">
                <a:solidFill>
                  <a:schemeClr val="tx1"/>
                </a:solidFill>
                <a:latin typeface="Arial" charset="0"/>
              </a:defRPr>
            </a:lvl5pPr>
            <a:lvl6pPr marL="2482426" indent="-225674" eaLnBrk="0" fontAlgn="base" hangingPunct="0">
              <a:spcBef>
                <a:spcPct val="30000"/>
              </a:spcBef>
              <a:spcAft>
                <a:spcPct val="0"/>
              </a:spcAft>
              <a:defRPr sz="1200">
                <a:solidFill>
                  <a:schemeClr val="tx1"/>
                </a:solidFill>
                <a:latin typeface="Arial" charset="0"/>
              </a:defRPr>
            </a:lvl6pPr>
            <a:lvl7pPr marL="2933775" indent="-225674" eaLnBrk="0" fontAlgn="base" hangingPunct="0">
              <a:spcBef>
                <a:spcPct val="30000"/>
              </a:spcBef>
              <a:spcAft>
                <a:spcPct val="0"/>
              </a:spcAft>
              <a:defRPr sz="1200">
                <a:solidFill>
                  <a:schemeClr val="tx1"/>
                </a:solidFill>
                <a:latin typeface="Arial" charset="0"/>
              </a:defRPr>
            </a:lvl7pPr>
            <a:lvl8pPr marL="3385126" indent="-225674" eaLnBrk="0" fontAlgn="base" hangingPunct="0">
              <a:spcBef>
                <a:spcPct val="30000"/>
              </a:spcBef>
              <a:spcAft>
                <a:spcPct val="0"/>
              </a:spcAft>
              <a:defRPr sz="1200">
                <a:solidFill>
                  <a:schemeClr val="tx1"/>
                </a:solidFill>
                <a:latin typeface="Arial" charset="0"/>
              </a:defRPr>
            </a:lvl8pPr>
            <a:lvl9pPr marL="3836475" indent="-225674"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A6EA96C-F0C0-4711-AC79-F6639E29F6A7}" type="slidenum">
              <a:rPr lang="hu-HU" altLang="en-US" smtClean="0"/>
              <a:pPr eaLnBrk="1" hangingPunct="1">
                <a:spcBef>
                  <a:spcPct val="0"/>
                </a:spcBef>
              </a:pPr>
              <a:t>9</a:t>
            </a:fld>
            <a:endParaRPr lang="hu-HU" alt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u-HU" altLang="en-US" dirty="0"/>
          </a:p>
        </p:txBody>
      </p:sp>
    </p:spTree>
    <p:extLst>
      <p:ext uri="{BB962C8B-B14F-4D97-AF65-F5344CB8AC3E}">
        <p14:creationId xmlns:p14="http://schemas.microsoft.com/office/powerpoint/2010/main" val="251685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3444" indent="-282095" eaLnBrk="0" hangingPunct="0">
              <a:spcBef>
                <a:spcPct val="30000"/>
              </a:spcBef>
              <a:defRPr sz="1200">
                <a:solidFill>
                  <a:schemeClr val="tx1"/>
                </a:solidFill>
                <a:latin typeface="Arial" charset="0"/>
              </a:defRPr>
            </a:lvl2pPr>
            <a:lvl3pPr marL="1128375" indent="-225674" eaLnBrk="0" hangingPunct="0">
              <a:spcBef>
                <a:spcPct val="30000"/>
              </a:spcBef>
              <a:defRPr sz="1200">
                <a:solidFill>
                  <a:schemeClr val="tx1"/>
                </a:solidFill>
                <a:latin typeface="Arial" charset="0"/>
              </a:defRPr>
            </a:lvl3pPr>
            <a:lvl4pPr marL="1579725" indent="-225674" eaLnBrk="0" hangingPunct="0">
              <a:spcBef>
                <a:spcPct val="30000"/>
              </a:spcBef>
              <a:defRPr sz="1200">
                <a:solidFill>
                  <a:schemeClr val="tx1"/>
                </a:solidFill>
                <a:latin typeface="Arial" charset="0"/>
              </a:defRPr>
            </a:lvl4pPr>
            <a:lvl5pPr marL="2031076" indent="-225674" eaLnBrk="0" hangingPunct="0">
              <a:spcBef>
                <a:spcPct val="30000"/>
              </a:spcBef>
              <a:defRPr sz="1200">
                <a:solidFill>
                  <a:schemeClr val="tx1"/>
                </a:solidFill>
                <a:latin typeface="Arial" charset="0"/>
              </a:defRPr>
            </a:lvl5pPr>
            <a:lvl6pPr marL="2482426" indent="-225674" eaLnBrk="0" fontAlgn="base" hangingPunct="0">
              <a:spcBef>
                <a:spcPct val="30000"/>
              </a:spcBef>
              <a:spcAft>
                <a:spcPct val="0"/>
              </a:spcAft>
              <a:defRPr sz="1200">
                <a:solidFill>
                  <a:schemeClr val="tx1"/>
                </a:solidFill>
                <a:latin typeface="Arial" charset="0"/>
              </a:defRPr>
            </a:lvl6pPr>
            <a:lvl7pPr marL="2933775" indent="-225674" eaLnBrk="0" fontAlgn="base" hangingPunct="0">
              <a:spcBef>
                <a:spcPct val="30000"/>
              </a:spcBef>
              <a:spcAft>
                <a:spcPct val="0"/>
              </a:spcAft>
              <a:defRPr sz="1200">
                <a:solidFill>
                  <a:schemeClr val="tx1"/>
                </a:solidFill>
                <a:latin typeface="Arial" charset="0"/>
              </a:defRPr>
            </a:lvl7pPr>
            <a:lvl8pPr marL="3385126" indent="-225674" eaLnBrk="0" fontAlgn="base" hangingPunct="0">
              <a:spcBef>
                <a:spcPct val="30000"/>
              </a:spcBef>
              <a:spcAft>
                <a:spcPct val="0"/>
              </a:spcAft>
              <a:defRPr sz="1200">
                <a:solidFill>
                  <a:schemeClr val="tx1"/>
                </a:solidFill>
                <a:latin typeface="Arial" charset="0"/>
              </a:defRPr>
            </a:lvl8pPr>
            <a:lvl9pPr marL="3836475" indent="-225674"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A6EA96C-F0C0-4711-AC79-F6639E29F6A7}" type="slidenum">
              <a:rPr lang="hu-HU" altLang="en-US" smtClean="0"/>
              <a:pPr eaLnBrk="1" hangingPunct="1">
                <a:spcBef>
                  <a:spcPct val="0"/>
                </a:spcBef>
              </a:pPr>
              <a:t>10</a:t>
            </a:fld>
            <a:endParaRPr lang="hu-HU" alt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u-HU" altLang="en-US" dirty="0"/>
          </a:p>
        </p:txBody>
      </p:sp>
    </p:spTree>
    <p:extLst>
      <p:ext uri="{BB962C8B-B14F-4D97-AF65-F5344CB8AC3E}">
        <p14:creationId xmlns:p14="http://schemas.microsoft.com/office/powerpoint/2010/main" val="2124749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3444" indent="-282095" eaLnBrk="0" hangingPunct="0">
              <a:spcBef>
                <a:spcPct val="30000"/>
              </a:spcBef>
              <a:defRPr sz="1200">
                <a:solidFill>
                  <a:schemeClr val="tx1"/>
                </a:solidFill>
                <a:latin typeface="Arial" charset="0"/>
              </a:defRPr>
            </a:lvl2pPr>
            <a:lvl3pPr marL="1128375" indent="-225674" eaLnBrk="0" hangingPunct="0">
              <a:spcBef>
                <a:spcPct val="30000"/>
              </a:spcBef>
              <a:defRPr sz="1200">
                <a:solidFill>
                  <a:schemeClr val="tx1"/>
                </a:solidFill>
                <a:latin typeface="Arial" charset="0"/>
              </a:defRPr>
            </a:lvl3pPr>
            <a:lvl4pPr marL="1579725" indent="-225674" eaLnBrk="0" hangingPunct="0">
              <a:spcBef>
                <a:spcPct val="30000"/>
              </a:spcBef>
              <a:defRPr sz="1200">
                <a:solidFill>
                  <a:schemeClr val="tx1"/>
                </a:solidFill>
                <a:latin typeface="Arial" charset="0"/>
              </a:defRPr>
            </a:lvl4pPr>
            <a:lvl5pPr marL="2031076" indent="-225674" eaLnBrk="0" hangingPunct="0">
              <a:spcBef>
                <a:spcPct val="30000"/>
              </a:spcBef>
              <a:defRPr sz="1200">
                <a:solidFill>
                  <a:schemeClr val="tx1"/>
                </a:solidFill>
                <a:latin typeface="Arial" charset="0"/>
              </a:defRPr>
            </a:lvl5pPr>
            <a:lvl6pPr marL="2482426" indent="-225674" eaLnBrk="0" fontAlgn="base" hangingPunct="0">
              <a:spcBef>
                <a:spcPct val="30000"/>
              </a:spcBef>
              <a:spcAft>
                <a:spcPct val="0"/>
              </a:spcAft>
              <a:defRPr sz="1200">
                <a:solidFill>
                  <a:schemeClr val="tx1"/>
                </a:solidFill>
                <a:latin typeface="Arial" charset="0"/>
              </a:defRPr>
            </a:lvl6pPr>
            <a:lvl7pPr marL="2933775" indent="-225674" eaLnBrk="0" fontAlgn="base" hangingPunct="0">
              <a:spcBef>
                <a:spcPct val="30000"/>
              </a:spcBef>
              <a:spcAft>
                <a:spcPct val="0"/>
              </a:spcAft>
              <a:defRPr sz="1200">
                <a:solidFill>
                  <a:schemeClr val="tx1"/>
                </a:solidFill>
                <a:latin typeface="Arial" charset="0"/>
              </a:defRPr>
            </a:lvl7pPr>
            <a:lvl8pPr marL="3385126" indent="-225674" eaLnBrk="0" fontAlgn="base" hangingPunct="0">
              <a:spcBef>
                <a:spcPct val="30000"/>
              </a:spcBef>
              <a:spcAft>
                <a:spcPct val="0"/>
              </a:spcAft>
              <a:defRPr sz="1200">
                <a:solidFill>
                  <a:schemeClr val="tx1"/>
                </a:solidFill>
                <a:latin typeface="Arial" charset="0"/>
              </a:defRPr>
            </a:lvl8pPr>
            <a:lvl9pPr marL="3836475" indent="-225674"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A6EA96C-F0C0-4711-AC79-F6639E29F6A7}" type="slidenum">
              <a:rPr lang="hu-HU" altLang="en-US" smtClean="0"/>
              <a:pPr eaLnBrk="1" hangingPunct="1">
                <a:spcBef>
                  <a:spcPct val="0"/>
                </a:spcBef>
              </a:pPr>
              <a:t>11</a:t>
            </a:fld>
            <a:endParaRPr lang="hu-HU" alt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u-HU" altLang="en-US" dirty="0"/>
          </a:p>
        </p:txBody>
      </p:sp>
    </p:spTree>
    <p:extLst>
      <p:ext uri="{BB962C8B-B14F-4D97-AF65-F5344CB8AC3E}">
        <p14:creationId xmlns:p14="http://schemas.microsoft.com/office/powerpoint/2010/main" val="1399477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991A3-FB14-04F4-957C-4583AF512664}"/>
            </a:ext>
          </a:extLst>
        </p:cNvPr>
        <p:cNvGrpSpPr/>
        <p:nvPr/>
      </p:nvGrpSpPr>
      <p:grpSpPr>
        <a:xfrm>
          <a:off x="0" y="0"/>
          <a:ext cx="0" cy="0"/>
          <a:chOff x="0" y="0"/>
          <a:chExt cx="0" cy="0"/>
        </a:xfrm>
      </p:grpSpPr>
      <p:sp>
        <p:nvSpPr>
          <p:cNvPr id="61442" name="Rectangle 7">
            <a:extLst>
              <a:ext uri="{FF2B5EF4-FFF2-40B4-BE49-F238E27FC236}">
                <a16:creationId xmlns:a16="http://schemas.microsoft.com/office/drawing/2014/main" id="{D81B2C1E-3B98-71A3-3A26-2CAE3E1C70A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3444" indent="-282095" eaLnBrk="0" hangingPunct="0">
              <a:spcBef>
                <a:spcPct val="30000"/>
              </a:spcBef>
              <a:defRPr sz="1200">
                <a:solidFill>
                  <a:schemeClr val="tx1"/>
                </a:solidFill>
                <a:latin typeface="Arial" charset="0"/>
              </a:defRPr>
            </a:lvl2pPr>
            <a:lvl3pPr marL="1128375" indent="-225674" eaLnBrk="0" hangingPunct="0">
              <a:spcBef>
                <a:spcPct val="30000"/>
              </a:spcBef>
              <a:defRPr sz="1200">
                <a:solidFill>
                  <a:schemeClr val="tx1"/>
                </a:solidFill>
                <a:latin typeface="Arial" charset="0"/>
              </a:defRPr>
            </a:lvl3pPr>
            <a:lvl4pPr marL="1579725" indent="-225674" eaLnBrk="0" hangingPunct="0">
              <a:spcBef>
                <a:spcPct val="30000"/>
              </a:spcBef>
              <a:defRPr sz="1200">
                <a:solidFill>
                  <a:schemeClr val="tx1"/>
                </a:solidFill>
                <a:latin typeface="Arial" charset="0"/>
              </a:defRPr>
            </a:lvl4pPr>
            <a:lvl5pPr marL="2031076" indent="-225674" eaLnBrk="0" hangingPunct="0">
              <a:spcBef>
                <a:spcPct val="30000"/>
              </a:spcBef>
              <a:defRPr sz="1200">
                <a:solidFill>
                  <a:schemeClr val="tx1"/>
                </a:solidFill>
                <a:latin typeface="Arial" charset="0"/>
              </a:defRPr>
            </a:lvl5pPr>
            <a:lvl6pPr marL="2482426" indent="-225674" eaLnBrk="0" fontAlgn="base" hangingPunct="0">
              <a:spcBef>
                <a:spcPct val="30000"/>
              </a:spcBef>
              <a:spcAft>
                <a:spcPct val="0"/>
              </a:spcAft>
              <a:defRPr sz="1200">
                <a:solidFill>
                  <a:schemeClr val="tx1"/>
                </a:solidFill>
                <a:latin typeface="Arial" charset="0"/>
              </a:defRPr>
            </a:lvl6pPr>
            <a:lvl7pPr marL="2933775" indent="-225674" eaLnBrk="0" fontAlgn="base" hangingPunct="0">
              <a:spcBef>
                <a:spcPct val="30000"/>
              </a:spcBef>
              <a:spcAft>
                <a:spcPct val="0"/>
              </a:spcAft>
              <a:defRPr sz="1200">
                <a:solidFill>
                  <a:schemeClr val="tx1"/>
                </a:solidFill>
                <a:latin typeface="Arial" charset="0"/>
              </a:defRPr>
            </a:lvl7pPr>
            <a:lvl8pPr marL="3385126" indent="-225674" eaLnBrk="0" fontAlgn="base" hangingPunct="0">
              <a:spcBef>
                <a:spcPct val="30000"/>
              </a:spcBef>
              <a:spcAft>
                <a:spcPct val="0"/>
              </a:spcAft>
              <a:defRPr sz="1200">
                <a:solidFill>
                  <a:schemeClr val="tx1"/>
                </a:solidFill>
                <a:latin typeface="Arial" charset="0"/>
              </a:defRPr>
            </a:lvl8pPr>
            <a:lvl9pPr marL="3836475" indent="-225674"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A6EA96C-F0C0-4711-AC79-F6639E29F6A7}" type="slidenum">
              <a:rPr lang="hu-HU" altLang="en-US" smtClean="0"/>
              <a:pPr eaLnBrk="1" hangingPunct="1">
                <a:spcBef>
                  <a:spcPct val="0"/>
                </a:spcBef>
              </a:pPr>
              <a:t>12</a:t>
            </a:fld>
            <a:endParaRPr lang="hu-HU" altLang="en-US"/>
          </a:p>
        </p:txBody>
      </p:sp>
      <p:sp>
        <p:nvSpPr>
          <p:cNvPr id="61443" name="Rectangle 2">
            <a:extLst>
              <a:ext uri="{FF2B5EF4-FFF2-40B4-BE49-F238E27FC236}">
                <a16:creationId xmlns:a16="http://schemas.microsoft.com/office/drawing/2014/main" id="{05A19C10-6B88-583D-6415-06556E30631E}"/>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A6C8D4C3-9E9F-AFB9-6985-C02743C854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u-HU" altLang="en-US" dirty="0"/>
          </a:p>
        </p:txBody>
      </p:sp>
    </p:spTree>
    <p:extLst>
      <p:ext uri="{BB962C8B-B14F-4D97-AF65-F5344CB8AC3E}">
        <p14:creationId xmlns:p14="http://schemas.microsoft.com/office/powerpoint/2010/main" val="3374135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A7103-A8FD-2F55-B7B0-242721454603}"/>
            </a:ext>
          </a:extLst>
        </p:cNvPr>
        <p:cNvGrpSpPr/>
        <p:nvPr/>
      </p:nvGrpSpPr>
      <p:grpSpPr>
        <a:xfrm>
          <a:off x="0" y="0"/>
          <a:ext cx="0" cy="0"/>
          <a:chOff x="0" y="0"/>
          <a:chExt cx="0" cy="0"/>
        </a:xfrm>
      </p:grpSpPr>
      <p:sp>
        <p:nvSpPr>
          <p:cNvPr id="61442" name="Rectangle 7">
            <a:extLst>
              <a:ext uri="{FF2B5EF4-FFF2-40B4-BE49-F238E27FC236}">
                <a16:creationId xmlns:a16="http://schemas.microsoft.com/office/drawing/2014/main" id="{716D7647-6A29-8854-0788-C2C1779345C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3444" indent="-282095" eaLnBrk="0" hangingPunct="0">
              <a:spcBef>
                <a:spcPct val="30000"/>
              </a:spcBef>
              <a:defRPr sz="1200">
                <a:solidFill>
                  <a:schemeClr val="tx1"/>
                </a:solidFill>
                <a:latin typeface="Arial" charset="0"/>
              </a:defRPr>
            </a:lvl2pPr>
            <a:lvl3pPr marL="1128375" indent="-225674" eaLnBrk="0" hangingPunct="0">
              <a:spcBef>
                <a:spcPct val="30000"/>
              </a:spcBef>
              <a:defRPr sz="1200">
                <a:solidFill>
                  <a:schemeClr val="tx1"/>
                </a:solidFill>
                <a:latin typeface="Arial" charset="0"/>
              </a:defRPr>
            </a:lvl3pPr>
            <a:lvl4pPr marL="1579725" indent="-225674" eaLnBrk="0" hangingPunct="0">
              <a:spcBef>
                <a:spcPct val="30000"/>
              </a:spcBef>
              <a:defRPr sz="1200">
                <a:solidFill>
                  <a:schemeClr val="tx1"/>
                </a:solidFill>
                <a:latin typeface="Arial" charset="0"/>
              </a:defRPr>
            </a:lvl4pPr>
            <a:lvl5pPr marL="2031076" indent="-225674" eaLnBrk="0" hangingPunct="0">
              <a:spcBef>
                <a:spcPct val="30000"/>
              </a:spcBef>
              <a:defRPr sz="1200">
                <a:solidFill>
                  <a:schemeClr val="tx1"/>
                </a:solidFill>
                <a:latin typeface="Arial" charset="0"/>
              </a:defRPr>
            </a:lvl5pPr>
            <a:lvl6pPr marL="2482426" indent="-225674" eaLnBrk="0" fontAlgn="base" hangingPunct="0">
              <a:spcBef>
                <a:spcPct val="30000"/>
              </a:spcBef>
              <a:spcAft>
                <a:spcPct val="0"/>
              </a:spcAft>
              <a:defRPr sz="1200">
                <a:solidFill>
                  <a:schemeClr val="tx1"/>
                </a:solidFill>
                <a:latin typeface="Arial" charset="0"/>
              </a:defRPr>
            </a:lvl6pPr>
            <a:lvl7pPr marL="2933775" indent="-225674" eaLnBrk="0" fontAlgn="base" hangingPunct="0">
              <a:spcBef>
                <a:spcPct val="30000"/>
              </a:spcBef>
              <a:spcAft>
                <a:spcPct val="0"/>
              </a:spcAft>
              <a:defRPr sz="1200">
                <a:solidFill>
                  <a:schemeClr val="tx1"/>
                </a:solidFill>
                <a:latin typeface="Arial" charset="0"/>
              </a:defRPr>
            </a:lvl7pPr>
            <a:lvl8pPr marL="3385126" indent="-225674" eaLnBrk="0" fontAlgn="base" hangingPunct="0">
              <a:spcBef>
                <a:spcPct val="30000"/>
              </a:spcBef>
              <a:spcAft>
                <a:spcPct val="0"/>
              </a:spcAft>
              <a:defRPr sz="1200">
                <a:solidFill>
                  <a:schemeClr val="tx1"/>
                </a:solidFill>
                <a:latin typeface="Arial" charset="0"/>
              </a:defRPr>
            </a:lvl8pPr>
            <a:lvl9pPr marL="3836475" indent="-225674"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A6EA96C-F0C0-4711-AC79-F6639E29F6A7}" type="slidenum">
              <a:rPr lang="hu-HU" altLang="en-US" smtClean="0"/>
              <a:pPr eaLnBrk="1" hangingPunct="1">
                <a:spcBef>
                  <a:spcPct val="0"/>
                </a:spcBef>
              </a:pPr>
              <a:t>13</a:t>
            </a:fld>
            <a:endParaRPr lang="hu-HU" altLang="en-US"/>
          </a:p>
        </p:txBody>
      </p:sp>
      <p:sp>
        <p:nvSpPr>
          <p:cNvPr id="61443" name="Rectangle 2">
            <a:extLst>
              <a:ext uri="{FF2B5EF4-FFF2-40B4-BE49-F238E27FC236}">
                <a16:creationId xmlns:a16="http://schemas.microsoft.com/office/drawing/2014/main" id="{F1E6B813-73D9-07B8-23F8-11436352E92D}"/>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95263854-3619-F3FE-81B1-08CCB9F48C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u-HU" altLang="en-US" dirty="0"/>
          </a:p>
        </p:txBody>
      </p:sp>
    </p:spTree>
    <p:extLst>
      <p:ext uri="{BB962C8B-B14F-4D97-AF65-F5344CB8AC3E}">
        <p14:creationId xmlns:p14="http://schemas.microsoft.com/office/powerpoint/2010/main" val="20434068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t>14</a:t>
            </a:fld>
            <a:endParaRPr lang="en-US" dirty="0"/>
          </a:p>
        </p:txBody>
      </p:sp>
    </p:spTree>
    <p:extLst>
      <p:ext uri="{BB962C8B-B14F-4D97-AF65-F5344CB8AC3E}">
        <p14:creationId xmlns:p14="http://schemas.microsoft.com/office/powerpoint/2010/main" val="2218563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t>15</a:t>
            </a:fld>
            <a:endParaRPr lang="en-US" dirty="0"/>
          </a:p>
        </p:txBody>
      </p:sp>
    </p:spTree>
    <p:extLst>
      <p:ext uri="{BB962C8B-B14F-4D97-AF65-F5344CB8AC3E}">
        <p14:creationId xmlns:p14="http://schemas.microsoft.com/office/powerpoint/2010/main" val="4605728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3AD8D-7E45-E796-2CF5-00C1EA99CEFC}"/>
            </a:ext>
          </a:extLst>
        </p:cNvPr>
        <p:cNvGrpSpPr/>
        <p:nvPr/>
      </p:nvGrpSpPr>
      <p:grpSpPr>
        <a:xfrm>
          <a:off x="0" y="0"/>
          <a:ext cx="0" cy="0"/>
          <a:chOff x="0" y="0"/>
          <a:chExt cx="0" cy="0"/>
        </a:xfrm>
      </p:grpSpPr>
      <p:sp>
        <p:nvSpPr>
          <p:cNvPr id="61442" name="Rectangle 7">
            <a:extLst>
              <a:ext uri="{FF2B5EF4-FFF2-40B4-BE49-F238E27FC236}">
                <a16:creationId xmlns:a16="http://schemas.microsoft.com/office/drawing/2014/main" id="{4A2145A6-146D-3A07-41B6-AD75DD2983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3444" indent="-282095" eaLnBrk="0" hangingPunct="0">
              <a:spcBef>
                <a:spcPct val="30000"/>
              </a:spcBef>
              <a:defRPr sz="1200">
                <a:solidFill>
                  <a:schemeClr val="tx1"/>
                </a:solidFill>
                <a:latin typeface="Arial" charset="0"/>
              </a:defRPr>
            </a:lvl2pPr>
            <a:lvl3pPr marL="1128375" indent="-225674" eaLnBrk="0" hangingPunct="0">
              <a:spcBef>
                <a:spcPct val="30000"/>
              </a:spcBef>
              <a:defRPr sz="1200">
                <a:solidFill>
                  <a:schemeClr val="tx1"/>
                </a:solidFill>
                <a:latin typeface="Arial" charset="0"/>
              </a:defRPr>
            </a:lvl3pPr>
            <a:lvl4pPr marL="1579725" indent="-225674" eaLnBrk="0" hangingPunct="0">
              <a:spcBef>
                <a:spcPct val="30000"/>
              </a:spcBef>
              <a:defRPr sz="1200">
                <a:solidFill>
                  <a:schemeClr val="tx1"/>
                </a:solidFill>
                <a:latin typeface="Arial" charset="0"/>
              </a:defRPr>
            </a:lvl4pPr>
            <a:lvl5pPr marL="2031076" indent="-225674" eaLnBrk="0" hangingPunct="0">
              <a:spcBef>
                <a:spcPct val="30000"/>
              </a:spcBef>
              <a:defRPr sz="1200">
                <a:solidFill>
                  <a:schemeClr val="tx1"/>
                </a:solidFill>
                <a:latin typeface="Arial" charset="0"/>
              </a:defRPr>
            </a:lvl5pPr>
            <a:lvl6pPr marL="2482426" indent="-225674" eaLnBrk="0" fontAlgn="base" hangingPunct="0">
              <a:spcBef>
                <a:spcPct val="30000"/>
              </a:spcBef>
              <a:spcAft>
                <a:spcPct val="0"/>
              </a:spcAft>
              <a:defRPr sz="1200">
                <a:solidFill>
                  <a:schemeClr val="tx1"/>
                </a:solidFill>
                <a:latin typeface="Arial" charset="0"/>
              </a:defRPr>
            </a:lvl6pPr>
            <a:lvl7pPr marL="2933775" indent="-225674" eaLnBrk="0" fontAlgn="base" hangingPunct="0">
              <a:spcBef>
                <a:spcPct val="30000"/>
              </a:spcBef>
              <a:spcAft>
                <a:spcPct val="0"/>
              </a:spcAft>
              <a:defRPr sz="1200">
                <a:solidFill>
                  <a:schemeClr val="tx1"/>
                </a:solidFill>
                <a:latin typeface="Arial" charset="0"/>
              </a:defRPr>
            </a:lvl7pPr>
            <a:lvl8pPr marL="3385126" indent="-225674" eaLnBrk="0" fontAlgn="base" hangingPunct="0">
              <a:spcBef>
                <a:spcPct val="30000"/>
              </a:spcBef>
              <a:spcAft>
                <a:spcPct val="0"/>
              </a:spcAft>
              <a:defRPr sz="1200">
                <a:solidFill>
                  <a:schemeClr val="tx1"/>
                </a:solidFill>
                <a:latin typeface="Arial" charset="0"/>
              </a:defRPr>
            </a:lvl8pPr>
            <a:lvl9pPr marL="3836475" indent="-225674"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A6EA96C-F0C0-4711-AC79-F6639E29F6A7}" type="slidenum">
              <a:rPr lang="hu-HU" altLang="en-US" smtClean="0"/>
              <a:pPr eaLnBrk="1" hangingPunct="1">
                <a:spcBef>
                  <a:spcPct val="0"/>
                </a:spcBef>
              </a:pPr>
              <a:t>16</a:t>
            </a:fld>
            <a:endParaRPr lang="hu-HU" altLang="en-US"/>
          </a:p>
        </p:txBody>
      </p:sp>
      <p:sp>
        <p:nvSpPr>
          <p:cNvPr id="61443" name="Rectangle 2">
            <a:extLst>
              <a:ext uri="{FF2B5EF4-FFF2-40B4-BE49-F238E27FC236}">
                <a16:creationId xmlns:a16="http://schemas.microsoft.com/office/drawing/2014/main" id="{B00A77F2-309D-78D5-41DC-EDEAF5D808AC}"/>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BD231592-8C93-FF18-CFE1-47D38644B57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u-HU" altLang="en-US"/>
          </a:p>
        </p:txBody>
      </p:sp>
    </p:spTree>
    <p:extLst>
      <p:ext uri="{BB962C8B-B14F-4D97-AF65-F5344CB8AC3E}">
        <p14:creationId xmlns:p14="http://schemas.microsoft.com/office/powerpoint/2010/main" val="2163089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3E183-5967-6973-967A-3AE775048A9C}"/>
            </a:ext>
          </a:extLst>
        </p:cNvPr>
        <p:cNvGrpSpPr/>
        <p:nvPr/>
      </p:nvGrpSpPr>
      <p:grpSpPr>
        <a:xfrm>
          <a:off x="0" y="0"/>
          <a:ext cx="0" cy="0"/>
          <a:chOff x="0" y="0"/>
          <a:chExt cx="0" cy="0"/>
        </a:xfrm>
      </p:grpSpPr>
      <p:sp>
        <p:nvSpPr>
          <p:cNvPr id="61442" name="Rectangle 7">
            <a:extLst>
              <a:ext uri="{FF2B5EF4-FFF2-40B4-BE49-F238E27FC236}">
                <a16:creationId xmlns:a16="http://schemas.microsoft.com/office/drawing/2014/main" id="{60AE54A5-320D-E016-1C4C-AFA330F3C5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3444" indent="-282095" eaLnBrk="0" hangingPunct="0">
              <a:spcBef>
                <a:spcPct val="30000"/>
              </a:spcBef>
              <a:defRPr sz="1200">
                <a:solidFill>
                  <a:schemeClr val="tx1"/>
                </a:solidFill>
                <a:latin typeface="Arial" charset="0"/>
              </a:defRPr>
            </a:lvl2pPr>
            <a:lvl3pPr marL="1128375" indent="-225674" eaLnBrk="0" hangingPunct="0">
              <a:spcBef>
                <a:spcPct val="30000"/>
              </a:spcBef>
              <a:defRPr sz="1200">
                <a:solidFill>
                  <a:schemeClr val="tx1"/>
                </a:solidFill>
                <a:latin typeface="Arial" charset="0"/>
              </a:defRPr>
            </a:lvl3pPr>
            <a:lvl4pPr marL="1579725" indent="-225674" eaLnBrk="0" hangingPunct="0">
              <a:spcBef>
                <a:spcPct val="30000"/>
              </a:spcBef>
              <a:defRPr sz="1200">
                <a:solidFill>
                  <a:schemeClr val="tx1"/>
                </a:solidFill>
                <a:latin typeface="Arial" charset="0"/>
              </a:defRPr>
            </a:lvl4pPr>
            <a:lvl5pPr marL="2031076" indent="-225674" eaLnBrk="0" hangingPunct="0">
              <a:spcBef>
                <a:spcPct val="30000"/>
              </a:spcBef>
              <a:defRPr sz="1200">
                <a:solidFill>
                  <a:schemeClr val="tx1"/>
                </a:solidFill>
                <a:latin typeface="Arial" charset="0"/>
              </a:defRPr>
            </a:lvl5pPr>
            <a:lvl6pPr marL="2482426" indent="-225674" eaLnBrk="0" fontAlgn="base" hangingPunct="0">
              <a:spcBef>
                <a:spcPct val="30000"/>
              </a:spcBef>
              <a:spcAft>
                <a:spcPct val="0"/>
              </a:spcAft>
              <a:defRPr sz="1200">
                <a:solidFill>
                  <a:schemeClr val="tx1"/>
                </a:solidFill>
                <a:latin typeface="Arial" charset="0"/>
              </a:defRPr>
            </a:lvl6pPr>
            <a:lvl7pPr marL="2933775" indent="-225674" eaLnBrk="0" fontAlgn="base" hangingPunct="0">
              <a:spcBef>
                <a:spcPct val="30000"/>
              </a:spcBef>
              <a:spcAft>
                <a:spcPct val="0"/>
              </a:spcAft>
              <a:defRPr sz="1200">
                <a:solidFill>
                  <a:schemeClr val="tx1"/>
                </a:solidFill>
                <a:latin typeface="Arial" charset="0"/>
              </a:defRPr>
            </a:lvl7pPr>
            <a:lvl8pPr marL="3385126" indent="-225674" eaLnBrk="0" fontAlgn="base" hangingPunct="0">
              <a:spcBef>
                <a:spcPct val="30000"/>
              </a:spcBef>
              <a:spcAft>
                <a:spcPct val="0"/>
              </a:spcAft>
              <a:defRPr sz="1200">
                <a:solidFill>
                  <a:schemeClr val="tx1"/>
                </a:solidFill>
                <a:latin typeface="Arial" charset="0"/>
              </a:defRPr>
            </a:lvl8pPr>
            <a:lvl9pPr marL="3836475" indent="-225674"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A6EA96C-F0C0-4711-AC79-F6639E29F6A7}" type="slidenum">
              <a:rPr lang="hu-HU" altLang="en-US" smtClean="0"/>
              <a:pPr eaLnBrk="1" hangingPunct="1">
                <a:spcBef>
                  <a:spcPct val="0"/>
                </a:spcBef>
              </a:pPr>
              <a:t>17</a:t>
            </a:fld>
            <a:endParaRPr lang="hu-HU" altLang="en-US"/>
          </a:p>
        </p:txBody>
      </p:sp>
      <p:sp>
        <p:nvSpPr>
          <p:cNvPr id="61443" name="Rectangle 2">
            <a:extLst>
              <a:ext uri="{FF2B5EF4-FFF2-40B4-BE49-F238E27FC236}">
                <a16:creationId xmlns:a16="http://schemas.microsoft.com/office/drawing/2014/main" id="{C3B43271-8A73-58E0-2253-B3620CB4C322}"/>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CA3DCD50-3925-55C5-9098-F54256F70F7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u-HU" altLang="en-US"/>
          </a:p>
        </p:txBody>
      </p:sp>
    </p:spTree>
    <p:extLst>
      <p:ext uri="{BB962C8B-B14F-4D97-AF65-F5344CB8AC3E}">
        <p14:creationId xmlns:p14="http://schemas.microsoft.com/office/powerpoint/2010/main" val="10756629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4688F-C496-4975-3EA7-2CD37A899CFE}"/>
            </a:ext>
          </a:extLst>
        </p:cNvPr>
        <p:cNvGrpSpPr/>
        <p:nvPr/>
      </p:nvGrpSpPr>
      <p:grpSpPr>
        <a:xfrm>
          <a:off x="0" y="0"/>
          <a:ext cx="0" cy="0"/>
          <a:chOff x="0" y="0"/>
          <a:chExt cx="0" cy="0"/>
        </a:xfrm>
      </p:grpSpPr>
      <p:sp>
        <p:nvSpPr>
          <p:cNvPr id="61442" name="Rectangle 7">
            <a:extLst>
              <a:ext uri="{FF2B5EF4-FFF2-40B4-BE49-F238E27FC236}">
                <a16:creationId xmlns:a16="http://schemas.microsoft.com/office/drawing/2014/main" id="{AE0EC767-AC19-6B88-0B80-DB80256B4B8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3444" indent="-282095" eaLnBrk="0" hangingPunct="0">
              <a:spcBef>
                <a:spcPct val="30000"/>
              </a:spcBef>
              <a:defRPr sz="1200">
                <a:solidFill>
                  <a:schemeClr val="tx1"/>
                </a:solidFill>
                <a:latin typeface="Arial" charset="0"/>
              </a:defRPr>
            </a:lvl2pPr>
            <a:lvl3pPr marL="1128375" indent="-225674" eaLnBrk="0" hangingPunct="0">
              <a:spcBef>
                <a:spcPct val="30000"/>
              </a:spcBef>
              <a:defRPr sz="1200">
                <a:solidFill>
                  <a:schemeClr val="tx1"/>
                </a:solidFill>
                <a:latin typeface="Arial" charset="0"/>
              </a:defRPr>
            </a:lvl3pPr>
            <a:lvl4pPr marL="1579725" indent="-225674" eaLnBrk="0" hangingPunct="0">
              <a:spcBef>
                <a:spcPct val="30000"/>
              </a:spcBef>
              <a:defRPr sz="1200">
                <a:solidFill>
                  <a:schemeClr val="tx1"/>
                </a:solidFill>
                <a:latin typeface="Arial" charset="0"/>
              </a:defRPr>
            </a:lvl4pPr>
            <a:lvl5pPr marL="2031076" indent="-225674" eaLnBrk="0" hangingPunct="0">
              <a:spcBef>
                <a:spcPct val="30000"/>
              </a:spcBef>
              <a:defRPr sz="1200">
                <a:solidFill>
                  <a:schemeClr val="tx1"/>
                </a:solidFill>
                <a:latin typeface="Arial" charset="0"/>
              </a:defRPr>
            </a:lvl5pPr>
            <a:lvl6pPr marL="2482426" indent="-225674" eaLnBrk="0" fontAlgn="base" hangingPunct="0">
              <a:spcBef>
                <a:spcPct val="30000"/>
              </a:spcBef>
              <a:spcAft>
                <a:spcPct val="0"/>
              </a:spcAft>
              <a:defRPr sz="1200">
                <a:solidFill>
                  <a:schemeClr val="tx1"/>
                </a:solidFill>
                <a:latin typeface="Arial" charset="0"/>
              </a:defRPr>
            </a:lvl6pPr>
            <a:lvl7pPr marL="2933775" indent="-225674" eaLnBrk="0" fontAlgn="base" hangingPunct="0">
              <a:spcBef>
                <a:spcPct val="30000"/>
              </a:spcBef>
              <a:spcAft>
                <a:spcPct val="0"/>
              </a:spcAft>
              <a:defRPr sz="1200">
                <a:solidFill>
                  <a:schemeClr val="tx1"/>
                </a:solidFill>
                <a:latin typeface="Arial" charset="0"/>
              </a:defRPr>
            </a:lvl7pPr>
            <a:lvl8pPr marL="3385126" indent="-225674" eaLnBrk="0" fontAlgn="base" hangingPunct="0">
              <a:spcBef>
                <a:spcPct val="30000"/>
              </a:spcBef>
              <a:spcAft>
                <a:spcPct val="0"/>
              </a:spcAft>
              <a:defRPr sz="1200">
                <a:solidFill>
                  <a:schemeClr val="tx1"/>
                </a:solidFill>
                <a:latin typeface="Arial" charset="0"/>
              </a:defRPr>
            </a:lvl8pPr>
            <a:lvl9pPr marL="3836475" indent="-225674"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A6EA96C-F0C0-4711-AC79-F6639E29F6A7}" type="slidenum">
              <a:rPr lang="hu-HU" altLang="en-US" smtClean="0"/>
              <a:pPr eaLnBrk="1" hangingPunct="1">
                <a:spcBef>
                  <a:spcPct val="0"/>
                </a:spcBef>
              </a:pPr>
              <a:t>18</a:t>
            </a:fld>
            <a:endParaRPr lang="hu-HU" altLang="en-US"/>
          </a:p>
        </p:txBody>
      </p:sp>
      <p:sp>
        <p:nvSpPr>
          <p:cNvPr id="61443" name="Rectangle 2">
            <a:extLst>
              <a:ext uri="{FF2B5EF4-FFF2-40B4-BE49-F238E27FC236}">
                <a16:creationId xmlns:a16="http://schemas.microsoft.com/office/drawing/2014/main" id="{0AE353D0-2876-85F4-4FBF-5606788076DF}"/>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7A21EAAF-63F4-4D63-20AC-EFB24DFF31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u-HU" altLang="en-US"/>
          </a:p>
        </p:txBody>
      </p:sp>
    </p:spTree>
    <p:extLst>
      <p:ext uri="{BB962C8B-B14F-4D97-AF65-F5344CB8AC3E}">
        <p14:creationId xmlns:p14="http://schemas.microsoft.com/office/powerpoint/2010/main" val="10025311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3444" indent="-282095" eaLnBrk="0" hangingPunct="0">
              <a:spcBef>
                <a:spcPct val="30000"/>
              </a:spcBef>
              <a:defRPr sz="1200">
                <a:solidFill>
                  <a:schemeClr val="tx1"/>
                </a:solidFill>
                <a:latin typeface="Arial" charset="0"/>
              </a:defRPr>
            </a:lvl2pPr>
            <a:lvl3pPr marL="1128375" indent="-225674" eaLnBrk="0" hangingPunct="0">
              <a:spcBef>
                <a:spcPct val="30000"/>
              </a:spcBef>
              <a:defRPr sz="1200">
                <a:solidFill>
                  <a:schemeClr val="tx1"/>
                </a:solidFill>
                <a:latin typeface="Arial" charset="0"/>
              </a:defRPr>
            </a:lvl3pPr>
            <a:lvl4pPr marL="1579725" indent="-225674" eaLnBrk="0" hangingPunct="0">
              <a:spcBef>
                <a:spcPct val="30000"/>
              </a:spcBef>
              <a:defRPr sz="1200">
                <a:solidFill>
                  <a:schemeClr val="tx1"/>
                </a:solidFill>
                <a:latin typeface="Arial" charset="0"/>
              </a:defRPr>
            </a:lvl4pPr>
            <a:lvl5pPr marL="2031076" indent="-225674" eaLnBrk="0" hangingPunct="0">
              <a:spcBef>
                <a:spcPct val="30000"/>
              </a:spcBef>
              <a:defRPr sz="1200">
                <a:solidFill>
                  <a:schemeClr val="tx1"/>
                </a:solidFill>
                <a:latin typeface="Arial" charset="0"/>
              </a:defRPr>
            </a:lvl5pPr>
            <a:lvl6pPr marL="2482426" indent="-225674" eaLnBrk="0" fontAlgn="base" hangingPunct="0">
              <a:spcBef>
                <a:spcPct val="30000"/>
              </a:spcBef>
              <a:spcAft>
                <a:spcPct val="0"/>
              </a:spcAft>
              <a:defRPr sz="1200">
                <a:solidFill>
                  <a:schemeClr val="tx1"/>
                </a:solidFill>
                <a:latin typeface="Arial" charset="0"/>
              </a:defRPr>
            </a:lvl6pPr>
            <a:lvl7pPr marL="2933775" indent="-225674" eaLnBrk="0" fontAlgn="base" hangingPunct="0">
              <a:spcBef>
                <a:spcPct val="30000"/>
              </a:spcBef>
              <a:spcAft>
                <a:spcPct val="0"/>
              </a:spcAft>
              <a:defRPr sz="1200">
                <a:solidFill>
                  <a:schemeClr val="tx1"/>
                </a:solidFill>
                <a:latin typeface="Arial" charset="0"/>
              </a:defRPr>
            </a:lvl7pPr>
            <a:lvl8pPr marL="3385126" indent="-225674" eaLnBrk="0" fontAlgn="base" hangingPunct="0">
              <a:spcBef>
                <a:spcPct val="30000"/>
              </a:spcBef>
              <a:spcAft>
                <a:spcPct val="0"/>
              </a:spcAft>
              <a:defRPr sz="1200">
                <a:solidFill>
                  <a:schemeClr val="tx1"/>
                </a:solidFill>
                <a:latin typeface="Arial" charset="0"/>
              </a:defRPr>
            </a:lvl8pPr>
            <a:lvl9pPr marL="3836475" indent="-225674"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A6EA96C-F0C0-4711-AC79-F6639E29F6A7}" type="slidenum">
              <a:rPr lang="hu-HU" altLang="en-US" smtClean="0"/>
              <a:pPr eaLnBrk="1" hangingPunct="1">
                <a:spcBef>
                  <a:spcPct val="0"/>
                </a:spcBef>
              </a:pPr>
              <a:t>19</a:t>
            </a:fld>
            <a:endParaRPr lang="hu-HU" alt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u-HU" altLang="en-US"/>
          </a:p>
        </p:txBody>
      </p:sp>
    </p:spTree>
    <p:extLst>
      <p:ext uri="{BB962C8B-B14F-4D97-AF65-F5344CB8AC3E}">
        <p14:creationId xmlns:p14="http://schemas.microsoft.com/office/powerpoint/2010/main" val="38203089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9F165-B134-0BB7-6811-B8F7A896405C}"/>
            </a:ext>
          </a:extLst>
        </p:cNvPr>
        <p:cNvGrpSpPr/>
        <p:nvPr/>
      </p:nvGrpSpPr>
      <p:grpSpPr>
        <a:xfrm>
          <a:off x="0" y="0"/>
          <a:ext cx="0" cy="0"/>
          <a:chOff x="0" y="0"/>
          <a:chExt cx="0" cy="0"/>
        </a:xfrm>
      </p:grpSpPr>
      <p:sp>
        <p:nvSpPr>
          <p:cNvPr id="61442" name="Rectangle 7">
            <a:extLst>
              <a:ext uri="{FF2B5EF4-FFF2-40B4-BE49-F238E27FC236}">
                <a16:creationId xmlns:a16="http://schemas.microsoft.com/office/drawing/2014/main" id="{20957004-8B05-EC7C-59E1-B003DD0788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3444" indent="-282095" eaLnBrk="0" hangingPunct="0">
              <a:spcBef>
                <a:spcPct val="30000"/>
              </a:spcBef>
              <a:defRPr sz="1200">
                <a:solidFill>
                  <a:schemeClr val="tx1"/>
                </a:solidFill>
                <a:latin typeface="Arial" charset="0"/>
              </a:defRPr>
            </a:lvl2pPr>
            <a:lvl3pPr marL="1128375" indent="-225674" eaLnBrk="0" hangingPunct="0">
              <a:spcBef>
                <a:spcPct val="30000"/>
              </a:spcBef>
              <a:defRPr sz="1200">
                <a:solidFill>
                  <a:schemeClr val="tx1"/>
                </a:solidFill>
                <a:latin typeface="Arial" charset="0"/>
              </a:defRPr>
            </a:lvl3pPr>
            <a:lvl4pPr marL="1579725" indent="-225674" eaLnBrk="0" hangingPunct="0">
              <a:spcBef>
                <a:spcPct val="30000"/>
              </a:spcBef>
              <a:defRPr sz="1200">
                <a:solidFill>
                  <a:schemeClr val="tx1"/>
                </a:solidFill>
                <a:latin typeface="Arial" charset="0"/>
              </a:defRPr>
            </a:lvl4pPr>
            <a:lvl5pPr marL="2031076" indent="-225674" eaLnBrk="0" hangingPunct="0">
              <a:spcBef>
                <a:spcPct val="30000"/>
              </a:spcBef>
              <a:defRPr sz="1200">
                <a:solidFill>
                  <a:schemeClr val="tx1"/>
                </a:solidFill>
                <a:latin typeface="Arial" charset="0"/>
              </a:defRPr>
            </a:lvl5pPr>
            <a:lvl6pPr marL="2482426" indent="-225674" eaLnBrk="0" fontAlgn="base" hangingPunct="0">
              <a:spcBef>
                <a:spcPct val="30000"/>
              </a:spcBef>
              <a:spcAft>
                <a:spcPct val="0"/>
              </a:spcAft>
              <a:defRPr sz="1200">
                <a:solidFill>
                  <a:schemeClr val="tx1"/>
                </a:solidFill>
                <a:latin typeface="Arial" charset="0"/>
              </a:defRPr>
            </a:lvl6pPr>
            <a:lvl7pPr marL="2933775" indent="-225674" eaLnBrk="0" fontAlgn="base" hangingPunct="0">
              <a:spcBef>
                <a:spcPct val="30000"/>
              </a:spcBef>
              <a:spcAft>
                <a:spcPct val="0"/>
              </a:spcAft>
              <a:defRPr sz="1200">
                <a:solidFill>
                  <a:schemeClr val="tx1"/>
                </a:solidFill>
                <a:latin typeface="Arial" charset="0"/>
              </a:defRPr>
            </a:lvl7pPr>
            <a:lvl8pPr marL="3385126" indent="-225674" eaLnBrk="0" fontAlgn="base" hangingPunct="0">
              <a:spcBef>
                <a:spcPct val="30000"/>
              </a:spcBef>
              <a:spcAft>
                <a:spcPct val="0"/>
              </a:spcAft>
              <a:defRPr sz="1200">
                <a:solidFill>
                  <a:schemeClr val="tx1"/>
                </a:solidFill>
                <a:latin typeface="Arial" charset="0"/>
              </a:defRPr>
            </a:lvl8pPr>
            <a:lvl9pPr marL="3836475" indent="-225674"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A6EA96C-F0C0-4711-AC79-F6639E29F6A7}" type="slidenum">
              <a:rPr lang="hu-HU" altLang="en-US" smtClean="0"/>
              <a:pPr eaLnBrk="1" hangingPunct="1">
                <a:spcBef>
                  <a:spcPct val="0"/>
                </a:spcBef>
              </a:pPr>
              <a:t>20</a:t>
            </a:fld>
            <a:endParaRPr lang="hu-HU" altLang="en-US"/>
          </a:p>
        </p:txBody>
      </p:sp>
      <p:sp>
        <p:nvSpPr>
          <p:cNvPr id="61443" name="Rectangle 2">
            <a:extLst>
              <a:ext uri="{FF2B5EF4-FFF2-40B4-BE49-F238E27FC236}">
                <a16:creationId xmlns:a16="http://schemas.microsoft.com/office/drawing/2014/main" id="{9ED214E8-F2BB-6A9D-D101-28D443034B03}"/>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D0CA8751-3F31-4E45-5D00-793911A068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u-HU" altLang="en-US"/>
          </a:p>
        </p:txBody>
      </p:sp>
    </p:spTree>
    <p:extLst>
      <p:ext uri="{BB962C8B-B14F-4D97-AF65-F5344CB8AC3E}">
        <p14:creationId xmlns:p14="http://schemas.microsoft.com/office/powerpoint/2010/main" val="34970236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9F33A-4BAD-615E-3DA8-11485BF2F406}"/>
            </a:ext>
          </a:extLst>
        </p:cNvPr>
        <p:cNvGrpSpPr/>
        <p:nvPr/>
      </p:nvGrpSpPr>
      <p:grpSpPr>
        <a:xfrm>
          <a:off x="0" y="0"/>
          <a:ext cx="0" cy="0"/>
          <a:chOff x="0" y="0"/>
          <a:chExt cx="0" cy="0"/>
        </a:xfrm>
      </p:grpSpPr>
      <p:sp>
        <p:nvSpPr>
          <p:cNvPr id="61442" name="Rectangle 7">
            <a:extLst>
              <a:ext uri="{FF2B5EF4-FFF2-40B4-BE49-F238E27FC236}">
                <a16:creationId xmlns:a16="http://schemas.microsoft.com/office/drawing/2014/main" id="{FC6A2755-82EF-6607-377B-99A4C33107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3444" indent="-282095" eaLnBrk="0" hangingPunct="0">
              <a:spcBef>
                <a:spcPct val="30000"/>
              </a:spcBef>
              <a:defRPr sz="1200">
                <a:solidFill>
                  <a:schemeClr val="tx1"/>
                </a:solidFill>
                <a:latin typeface="Arial" charset="0"/>
              </a:defRPr>
            </a:lvl2pPr>
            <a:lvl3pPr marL="1128375" indent="-225674" eaLnBrk="0" hangingPunct="0">
              <a:spcBef>
                <a:spcPct val="30000"/>
              </a:spcBef>
              <a:defRPr sz="1200">
                <a:solidFill>
                  <a:schemeClr val="tx1"/>
                </a:solidFill>
                <a:latin typeface="Arial" charset="0"/>
              </a:defRPr>
            </a:lvl3pPr>
            <a:lvl4pPr marL="1579725" indent="-225674" eaLnBrk="0" hangingPunct="0">
              <a:spcBef>
                <a:spcPct val="30000"/>
              </a:spcBef>
              <a:defRPr sz="1200">
                <a:solidFill>
                  <a:schemeClr val="tx1"/>
                </a:solidFill>
                <a:latin typeface="Arial" charset="0"/>
              </a:defRPr>
            </a:lvl4pPr>
            <a:lvl5pPr marL="2031076" indent="-225674" eaLnBrk="0" hangingPunct="0">
              <a:spcBef>
                <a:spcPct val="30000"/>
              </a:spcBef>
              <a:defRPr sz="1200">
                <a:solidFill>
                  <a:schemeClr val="tx1"/>
                </a:solidFill>
                <a:latin typeface="Arial" charset="0"/>
              </a:defRPr>
            </a:lvl5pPr>
            <a:lvl6pPr marL="2482426" indent="-225674" eaLnBrk="0" fontAlgn="base" hangingPunct="0">
              <a:spcBef>
                <a:spcPct val="30000"/>
              </a:spcBef>
              <a:spcAft>
                <a:spcPct val="0"/>
              </a:spcAft>
              <a:defRPr sz="1200">
                <a:solidFill>
                  <a:schemeClr val="tx1"/>
                </a:solidFill>
                <a:latin typeface="Arial" charset="0"/>
              </a:defRPr>
            </a:lvl6pPr>
            <a:lvl7pPr marL="2933775" indent="-225674" eaLnBrk="0" fontAlgn="base" hangingPunct="0">
              <a:spcBef>
                <a:spcPct val="30000"/>
              </a:spcBef>
              <a:spcAft>
                <a:spcPct val="0"/>
              </a:spcAft>
              <a:defRPr sz="1200">
                <a:solidFill>
                  <a:schemeClr val="tx1"/>
                </a:solidFill>
                <a:latin typeface="Arial" charset="0"/>
              </a:defRPr>
            </a:lvl7pPr>
            <a:lvl8pPr marL="3385126" indent="-225674" eaLnBrk="0" fontAlgn="base" hangingPunct="0">
              <a:spcBef>
                <a:spcPct val="30000"/>
              </a:spcBef>
              <a:spcAft>
                <a:spcPct val="0"/>
              </a:spcAft>
              <a:defRPr sz="1200">
                <a:solidFill>
                  <a:schemeClr val="tx1"/>
                </a:solidFill>
                <a:latin typeface="Arial" charset="0"/>
              </a:defRPr>
            </a:lvl8pPr>
            <a:lvl9pPr marL="3836475" indent="-225674"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A6EA96C-F0C0-4711-AC79-F6639E29F6A7}" type="slidenum">
              <a:rPr lang="hu-HU" altLang="en-US" smtClean="0"/>
              <a:pPr eaLnBrk="1" hangingPunct="1">
                <a:spcBef>
                  <a:spcPct val="0"/>
                </a:spcBef>
              </a:pPr>
              <a:t>21</a:t>
            </a:fld>
            <a:endParaRPr lang="hu-HU" altLang="en-US"/>
          </a:p>
        </p:txBody>
      </p:sp>
      <p:sp>
        <p:nvSpPr>
          <p:cNvPr id="61443" name="Rectangle 2">
            <a:extLst>
              <a:ext uri="{FF2B5EF4-FFF2-40B4-BE49-F238E27FC236}">
                <a16:creationId xmlns:a16="http://schemas.microsoft.com/office/drawing/2014/main" id="{5BC32410-D90C-0AA0-542F-E7A3F9E7DEBC}"/>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E672682A-1577-FEE1-1FE1-DFB35DC99EB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u-HU" altLang="en-US"/>
          </a:p>
        </p:txBody>
      </p:sp>
    </p:spTree>
    <p:extLst>
      <p:ext uri="{BB962C8B-B14F-4D97-AF65-F5344CB8AC3E}">
        <p14:creationId xmlns:p14="http://schemas.microsoft.com/office/powerpoint/2010/main" val="5366994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4E36F-6860-38F7-BDC0-00E8980A1C05}"/>
            </a:ext>
          </a:extLst>
        </p:cNvPr>
        <p:cNvGrpSpPr/>
        <p:nvPr/>
      </p:nvGrpSpPr>
      <p:grpSpPr>
        <a:xfrm>
          <a:off x="0" y="0"/>
          <a:ext cx="0" cy="0"/>
          <a:chOff x="0" y="0"/>
          <a:chExt cx="0" cy="0"/>
        </a:xfrm>
      </p:grpSpPr>
      <p:sp>
        <p:nvSpPr>
          <p:cNvPr id="61442" name="Rectangle 7">
            <a:extLst>
              <a:ext uri="{FF2B5EF4-FFF2-40B4-BE49-F238E27FC236}">
                <a16:creationId xmlns:a16="http://schemas.microsoft.com/office/drawing/2014/main" id="{30B0B6D3-D2CD-D7BD-4248-9C4F796677F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33444" indent="-282095" eaLnBrk="0" hangingPunct="0">
              <a:spcBef>
                <a:spcPct val="30000"/>
              </a:spcBef>
              <a:defRPr sz="1200">
                <a:solidFill>
                  <a:schemeClr val="tx1"/>
                </a:solidFill>
                <a:latin typeface="Arial" charset="0"/>
              </a:defRPr>
            </a:lvl2pPr>
            <a:lvl3pPr marL="1128375" indent="-225674" eaLnBrk="0" hangingPunct="0">
              <a:spcBef>
                <a:spcPct val="30000"/>
              </a:spcBef>
              <a:defRPr sz="1200">
                <a:solidFill>
                  <a:schemeClr val="tx1"/>
                </a:solidFill>
                <a:latin typeface="Arial" charset="0"/>
              </a:defRPr>
            </a:lvl3pPr>
            <a:lvl4pPr marL="1579725" indent="-225674" eaLnBrk="0" hangingPunct="0">
              <a:spcBef>
                <a:spcPct val="30000"/>
              </a:spcBef>
              <a:defRPr sz="1200">
                <a:solidFill>
                  <a:schemeClr val="tx1"/>
                </a:solidFill>
                <a:latin typeface="Arial" charset="0"/>
              </a:defRPr>
            </a:lvl4pPr>
            <a:lvl5pPr marL="2031076" indent="-225674" eaLnBrk="0" hangingPunct="0">
              <a:spcBef>
                <a:spcPct val="30000"/>
              </a:spcBef>
              <a:defRPr sz="1200">
                <a:solidFill>
                  <a:schemeClr val="tx1"/>
                </a:solidFill>
                <a:latin typeface="Arial" charset="0"/>
              </a:defRPr>
            </a:lvl5pPr>
            <a:lvl6pPr marL="2482426" indent="-225674" eaLnBrk="0" fontAlgn="base" hangingPunct="0">
              <a:spcBef>
                <a:spcPct val="30000"/>
              </a:spcBef>
              <a:spcAft>
                <a:spcPct val="0"/>
              </a:spcAft>
              <a:defRPr sz="1200">
                <a:solidFill>
                  <a:schemeClr val="tx1"/>
                </a:solidFill>
                <a:latin typeface="Arial" charset="0"/>
              </a:defRPr>
            </a:lvl6pPr>
            <a:lvl7pPr marL="2933775" indent="-225674" eaLnBrk="0" fontAlgn="base" hangingPunct="0">
              <a:spcBef>
                <a:spcPct val="30000"/>
              </a:spcBef>
              <a:spcAft>
                <a:spcPct val="0"/>
              </a:spcAft>
              <a:defRPr sz="1200">
                <a:solidFill>
                  <a:schemeClr val="tx1"/>
                </a:solidFill>
                <a:latin typeface="Arial" charset="0"/>
              </a:defRPr>
            </a:lvl7pPr>
            <a:lvl8pPr marL="3385126" indent="-225674" eaLnBrk="0" fontAlgn="base" hangingPunct="0">
              <a:spcBef>
                <a:spcPct val="30000"/>
              </a:spcBef>
              <a:spcAft>
                <a:spcPct val="0"/>
              </a:spcAft>
              <a:defRPr sz="1200">
                <a:solidFill>
                  <a:schemeClr val="tx1"/>
                </a:solidFill>
                <a:latin typeface="Arial" charset="0"/>
              </a:defRPr>
            </a:lvl8pPr>
            <a:lvl9pPr marL="3836475" indent="-225674"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A6EA96C-F0C0-4711-AC79-F6639E29F6A7}" type="slidenum">
              <a:rPr lang="hu-HU" altLang="en-US" smtClean="0"/>
              <a:pPr eaLnBrk="1" hangingPunct="1">
                <a:spcBef>
                  <a:spcPct val="0"/>
                </a:spcBef>
              </a:pPr>
              <a:t>22</a:t>
            </a:fld>
            <a:endParaRPr lang="hu-HU" altLang="en-US"/>
          </a:p>
        </p:txBody>
      </p:sp>
      <p:sp>
        <p:nvSpPr>
          <p:cNvPr id="61443" name="Rectangle 2">
            <a:extLst>
              <a:ext uri="{FF2B5EF4-FFF2-40B4-BE49-F238E27FC236}">
                <a16:creationId xmlns:a16="http://schemas.microsoft.com/office/drawing/2014/main" id="{95E45C4C-04C7-FB49-E820-63BAAB88B572}"/>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D11261B4-F518-4784-599F-34901D034F6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hu-HU" altLang="en-US"/>
          </a:p>
        </p:txBody>
      </p:sp>
    </p:spTree>
    <p:extLst>
      <p:ext uri="{BB962C8B-B14F-4D97-AF65-F5344CB8AC3E}">
        <p14:creationId xmlns:p14="http://schemas.microsoft.com/office/powerpoint/2010/main" val="13762040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t>30</a:t>
            </a:fld>
            <a:endParaRPr lang="en-US" dirty="0"/>
          </a:p>
        </p:txBody>
      </p:sp>
    </p:spTree>
    <p:extLst>
      <p:ext uri="{BB962C8B-B14F-4D97-AF65-F5344CB8AC3E}">
        <p14:creationId xmlns:p14="http://schemas.microsoft.com/office/powerpoint/2010/main" val="21158499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t>31</a:t>
            </a:fld>
            <a:endParaRPr lang="en-US" dirty="0"/>
          </a:p>
        </p:txBody>
      </p:sp>
    </p:spTree>
    <p:extLst>
      <p:ext uri="{BB962C8B-B14F-4D97-AF65-F5344CB8AC3E}">
        <p14:creationId xmlns:p14="http://schemas.microsoft.com/office/powerpoint/2010/main" val="21926014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t>32</a:t>
            </a:fld>
            <a:endParaRPr lang="en-US" dirty="0"/>
          </a:p>
        </p:txBody>
      </p:sp>
    </p:spTree>
    <p:extLst>
      <p:ext uri="{BB962C8B-B14F-4D97-AF65-F5344CB8AC3E}">
        <p14:creationId xmlns:p14="http://schemas.microsoft.com/office/powerpoint/2010/main" val="35255407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t>33</a:t>
            </a:fld>
            <a:endParaRPr lang="en-US" dirty="0"/>
          </a:p>
        </p:txBody>
      </p:sp>
    </p:spTree>
    <p:extLst>
      <p:ext uri="{BB962C8B-B14F-4D97-AF65-F5344CB8AC3E}">
        <p14:creationId xmlns:p14="http://schemas.microsoft.com/office/powerpoint/2010/main" val="42226671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t>34</a:t>
            </a:fld>
            <a:endParaRPr lang="en-US" dirty="0"/>
          </a:p>
        </p:txBody>
      </p:sp>
    </p:spTree>
    <p:extLst>
      <p:ext uri="{BB962C8B-B14F-4D97-AF65-F5344CB8AC3E}">
        <p14:creationId xmlns:p14="http://schemas.microsoft.com/office/powerpoint/2010/main" val="36538204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3C74C-2C75-D969-2C25-C8FE114BEF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9778BD-3A90-6DE4-C9B5-D64078396A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E8FE1C-C828-C7F1-E690-D006A0606A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4C56F8-BF35-CFFD-2391-050DF694BC50}"/>
              </a:ext>
            </a:extLst>
          </p:cNvPr>
          <p:cNvSpPr>
            <a:spLocks noGrp="1"/>
          </p:cNvSpPr>
          <p:nvPr>
            <p:ph type="sldNum" sz="quarter" idx="10"/>
          </p:nvPr>
        </p:nvSpPr>
        <p:spPr/>
        <p:txBody>
          <a:bodyPr/>
          <a:lstStyle/>
          <a:p>
            <a:fld id="{72E217B9-F47D-4F0A-B5E3-EFD5D4B81395}" type="slidenum">
              <a:rPr lang="en-US" smtClean="0"/>
              <a:t>35</a:t>
            </a:fld>
            <a:endParaRPr lang="en-US" dirty="0"/>
          </a:p>
        </p:txBody>
      </p:sp>
    </p:spTree>
    <p:extLst>
      <p:ext uri="{BB962C8B-B14F-4D97-AF65-F5344CB8AC3E}">
        <p14:creationId xmlns:p14="http://schemas.microsoft.com/office/powerpoint/2010/main" val="4170923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E217B9-F47D-4F0A-B5E3-EFD5D4B81395}" type="slidenum">
              <a:rPr lang="en-US" smtClean="0"/>
              <a:t>36</a:t>
            </a:fld>
            <a:endParaRPr lang="en-US" dirty="0"/>
          </a:p>
        </p:txBody>
      </p:sp>
    </p:spTree>
    <p:extLst>
      <p:ext uri="{BB962C8B-B14F-4D97-AF65-F5344CB8AC3E}">
        <p14:creationId xmlns:p14="http://schemas.microsoft.com/office/powerpoint/2010/main" val="37423005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26332746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E49B2-343A-267E-08B0-8628770C50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80066B-5B0A-5201-AC9B-9A4ED3854B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D74CF1-4FC3-2953-6453-48BFD0551D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CA9E89-C780-740B-8C8F-96008CB05A77}"/>
              </a:ext>
            </a:extLst>
          </p:cNvPr>
          <p:cNvSpPr>
            <a:spLocks noGrp="1"/>
          </p:cNvSpPr>
          <p:nvPr>
            <p:ph type="sldNum" sz="quarter" idx="10"/>
          </p:nvPr>
        </p:nvSpPr>
        <p:spPr/>
        <p:txBody>
          <a:bodyPr/>
          <a:lstStyle/>
          <a:p>
            <a:fld id="{72E217B9-F47D-4F0A-B5E3-EFD5D4B81395}" type="slidenum">
              <a:rPr lang="en-US" smtClean="0"/>
              <a:t>38</a:t>
            </a:fld>
            <a:endParaRPr lang="en-US" dirty="0"/>
          </a:p>
        </p:txBody>
      </p:sp>
    </p:spTree>
    <p:extLst>
      <p:ext uri="{BB962C8B-B14F-4D97-AF65-F5344CB8AC3E}">
        <p14:creationId xmlns:p14="http://schemas.microsoft.com/office/powerpoint/2010/main" val="9152054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t>39</a:t>
            </a:fld>
            <a:endParaRPr lang="en-US" dirty="0"/>
          </a:p>
        </p:txBody>
      </p:sp>
    </p:spTree>
    <p:extLst>
      <p:ext uri="{BB962C8B-B14F-4D97-AF65-F5344CB8AC3E}">
        <p14:creationId xmlns:p14="http://schemas.microsoft.com/office/powerpoint/2010/main" val="14386200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E217B9-F47D-4F0A-B5E3-EFD5D4B81395}" type="slidenum">
              <a:rPr lang="en-US" smtClean="0"/>
              <a:t>40</a:t>
            </a:fld>
            <a:endParaRPr lang="en-US" dirty="0"/>
          </a:p>
        </p:txBody>
      </p:sp>
    </p:spTree>
    <p:extLst>
      <p:ext uri="{BB962C8B-B14F-4D97-AF65-F5344CB8AC3E}">
        <p14:creationId xmlns:p14="http://schemas.microsoft.com/office/powerpoint/2010/main" val="19981566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E217B9-F47D-4F0A-B5E3-EFD5D4B81395}" type="slidenum">
              <a:rPr lang="en-US" smtClean="0"/>
              <a:t>41</a:t>
            </a:fld>
            <a:endParaRPr lang="en-US" dirty="0"/>
          </a:p>
        </p:txBody>
      </p:sp>
    </p:spTree>
    <p:extLst>
      <p:ext uri="{BB962C8B-B14F-4D97-AF65-F5344CB8AC3E}">
        <p14:creationId xmlns:p14="http://schemas.microsoft.com/office/powerpoint/2010/main" val="30217855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t>43</a:t>
            </a:fld>
            <a:endParaRPr lang="en-US" dirty="0"/>
          </a:p>
        </p:txBody>
      </p:sp>
    </p:spTree>
    <p:extLst>
      <p:ext uri="{BB962C8B-B14F-4D97-AF65-F5344CB8AC3E}">
        <p14:creationId xmlns:p14="http://schemas.microsoft.com/office/powerpoint/2010/main" val="12780268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E217B9-F47D-4F0A-B5E3-EFD5D4B81395}" type="slidenum">
              <a:rPr lang="en-US" smtClean="0"/>
              <a:t>44</a:t>
            </a:fld>
            <a:endParaRPr lang="en-US" dirty="0"/>
          </a:p>
        </p:txBody>
      </p:sp>
    </p:spTree>
    <p:extLst>
      <p:ext uri="{BB962C8B-B14F-4D97-AF65-F5344CB8AC3E}">
        <p14:creationId xmlns:p14="http://schemas.microsoft.com/office/powerpoint/2010/main" val="33962151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t>45</a:t>
            </a:fld>
            <a:endParaRPr lang="en-US" dirty="0"/>
          </a:p>
        </p:txBody>
      </p:sp>
    </p:spTree>
    <p:extLst>
      <p:ext uri="{BB962C8B-B14F-4D97-AF65-F5344CB8AC3E}">
        <p14:creationId xmlns:p14="http://schemas.microsoft.com/office/powerpoint/2010/main" val="34538536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t>46</a:t>
            </a:fld>
            <a:endParaRPr lang="en-US" dirty="0"/>
          </a:p>
        </p:txBody>
      </p:sp>
    </p:spTree>
    <p:extLst>
      <p:ext uri="{BB962C8B-B14F-4D97-AF65-F5344CB8AC3E}">
        <p14:creationId xmlns:p14="http://schemas.microsoft.com/office/powerpoint/2010/main" val="7309423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E217B9-F47D-4F0A-B5E3-EFD5D4B81395}" type="slidenum">
              <a:rPr lang="en-US" smtClean="0"/>
              <a:t>47</a:t>
            </a:fld>
            <a:endParaRPr lang="en-US" dirty="0"/>
          </a:p>
        </p:txBody>
      </p:sp>
    </p:spTree>
    <p:extLst>
      <p:ext uri="{BB962C8B-B14F-4D97-AF65-F5344CB8AC3E}">
        <p14:creationId xmlns:p14="http://schemas.microsoft.com/office/powerpoint/2010/main" val="20234311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0AAD009-EF3B-44C9-8D33-2C9DABEC586F}" type="slidenum">
              <a:rPr lang="hu-HU" smtClean="0"/>
              <a:pPr>
                <a:defRPr/>
              </a:pPr>
              <a:t>48</a:t>
            </a:fld>
            <a:endParaRPr lang="hu-HU"/>
          </a:p>
        </p:txBody>
      </p:sp>
    </p:spTree>
    <p:extLst>
      <p:ext uri="{BB962C8B-B14F-4D97-AF65-F5344CB8AC3E}">
        <p14:creationId xmlns:p14="http://schemas.microsoft.com/office/powerpoint/2010/main" val="6583752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E217B9-F47D-4F0A-B5E3-EFD5D4B81395}" type="slidenum">
              <a:rPr lang="en-US" smtClean="0"/>
              <a:t>49</a:t>
            </a:fld>
            <a:endParaRPr lang="en-US" dirty="0"/>
          </a:p>
        </p:txBody>
      </p:sp>
    </p:spTree>
    <p:extLst>
      <p:ext uri="{BB962C8B-B14F-4D97-AF65-F5344CB8AC3E}">
        <p14:creationId xmlns:p14="http://schemas.microsoft.com/office/powerpoint/2010/main" val="12538642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t>50</a:t>
            </a:fld>
            <a:endParaRPr lang="en-US" dirty="0"/>
          </a:p>
        </p:txBody>
      </p:sp>
    </p:spTree>
    <p:extLst>
      <p:ext uri="{BB962C8B-B14F-4D97-AF65-F5344CB8AC3E}">
        <p14:creationId xmlns:p14="http://schemas.microsoft.com/office/powerpoint/2010/main" val="4060421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t>51</a:t>
            </a:fld>
            <a:endParaRPr lang="en-US" dirty="0"/>
          </a:p>
        </p:txBody>
      </p:sp>
    </p:spTree>
    <p:extLst>
      <p:ext uri="{BB962C8B-B14F-4D97-AF65-F5344CB8AC3E}">
        <p14:creationId xmlns:p14="http://schemas.microsoft.com/office/powerpoint/2010/main" val="39117461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solidFill>
                  <a:prstClr val="black"/>
                </a:solidFill>
              </a:rPr>
              <a:pPr/>
              <a:t>52</a:t>
            </a:fld>
            <a:endParaRPr lang="en-US" dirty="0">
              <a:solidFill>
                <a:prstClr val="black"/>
              </a:solidFill>
            </a:endParaRPr>
          </a:p>
        </p:txBody>
      </p:sp>
    </p:spTree>
    <p:extLst>
      <p:ext uri="{BB962C8B-B14F-4D97-AF65-F5344CB8AC3E}">
        <p14:creationId xmlns:p14="http://schemas.microsoft.com/office/powerpoint/2010/main" val="6001109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solidFill>
                  <a:prstClr val="black"/>
                </a:solidFill>
              </a:rPr>
              <a:pPr/>
              <a:t>53</a:t>
            </a:fld>
            <a:endParaRPr lang="en-US" dirty="0">
              <a:solidFill>
                <a:prstClr val="black"/>
              </a:solidFill>
            </a:endParaRPr>
          </a:p>
        </p:txBody>
      </p:sp>
    </p:spTree>
    <p:extLst>
      <p:ext uri="{BB962C8B-B14F-4D97-AF65-F5344CB8AC3E}">
        <p14:creationId xmlns:p14="http://schemas.microsoft.com/office/powerpoint/2010/main" val="23558558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solidFill>
                  <a:prstClr val="black"/>
                </a:solidFill>
              </a:rPr>
              <a:pPr/>
              <a:t>54</a:t>
            </a:fld>
            <a:endParaRPr lang="en-US" dirty="0">
              <a:solidFill>
                <a:prstClr val="black"/>
              </a:solidFill>
            </a:endParaRPr>
          </a:p>
        </p:txBody>
      </p:sp>
    </p:spTree>
    <p:extLst>
      <p:ext uri="{BB962C8B-B14F-4D97-AF65-F5344CB8AC3E}">
        <p14:creationId xmlns:p14="http://schemas.microsoft.com/office/powerpoint/2010/main" val="2746660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solidFill>
                  <a:prstClr val="black"/>
                </a:solidFill>
              </a:rPr>
              <a:pPr/>
              <a:t>55</a:t>
            </a:fld>
            <a:endParaRPr lang="en-US" dirty="0">
              <a:solidFill>
                <a:prstClr val="black"/>
              </a:solidFill>
            </a:endParaRPr>
          </a:p>
        </p:txBody>
      </p:sp>
    </p:spTree>
    <p:extLst>
      <p:ext uri="{BB962C8B-B14F-4D97-AF65-F5344CB8AC3E}">
        <p14:creationId xmlns:p14="http://schemas.microsoft.com/office/powerpoint/2010/main" val="30095408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solidFill>
                  <a:prstClr val="black"/>
                </a:solidFill>
              </a:rPr>
              <a:pPr/>
              <a:t>56</a:t>
            </a:fld>
            <a:endParaRPr lang="en-US" dirty="0">
              <a:solidFill>
                <a:prstClr val="black"/>
              </a:solidFill>
            </a:endParaRPr>
          </a:p>
        </p:txBody>
      </p:sp>
    </p:spTree>
    <p:extLst>
      <p:ext uri="{BB962C8B-B14F-4D97-AF65-F5344CB8AC3E}">
        <p14:creationId xmlns:p14="http://schemas.microsoft.com/office/powerpoint/2010/main" val="8642900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solidFill>
                  <a:prstClr val="black"/>
                </a:solidFill>
              </a:rPr>
              <a:pPr/>
              <a:t>57</a:t>
            </a:fld>
            <a:endParaRPr lang="en-US" dirty="0">
              <a:solidFill>
                <a:prstClr val="black"/>
              </a:solidFill>
            </a:endParaRPr>
          </a:p>
        </p:txBody>
      </p:sp>
    </p:spTree>
    <p:extLst>
      <p:ext uri="{BB962C8B-B14F-4D97-AF65-F5344CB8AC3E}">
        <p14:creationId xmlns:p14="http://schemas.microsoft.com/office/powerpoint/2010/main" val="2669494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solidFill>
                  <a:prstClr val="black"/>
                </a:solidFill>
              </a:rPr>
              <a:pPr/>
              <a:t>58</a:t>
            </a:fld>
            <a:endParaRPr lang="en-US" dirty="0">
              <a:solidFill>
                <a:prstClr val="black"/>
              </a:solidFill>
            </a:endParaRPr>
          </a:p>
        </p:txBody>
      </p:sp>
    </p:spTree>
    <p:extLst>
      <p:ext uri="{BB962C8B-B14F-4D97-AF65-F5344CB8AC3E}">
        <p14:creationId xmlns:p14="http://schemas.microsoft.com/office/powerpoint/2010/main" val="38570654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E217B9-F47D-4F0A-B5E3-EFD5D4B81395}" type="slidenum">
              <a:rPr lang="en-US" smtClean="0">
                <a:solidFill>
                  <a:prstClr val="black"/>
                </a:solidFill>
              </a:rPr>
              <a:pPr/>
              <a:t>61</a:t>
            </a:fld>
            <a:endParaRPr lang="en-US" dirty="0">
              <a:solidFill>
                <a:prstClr val="black"/>
              </a:solidFill>
            </a:endParaRPr>
          </a:p>
        </p:txBody>
      </p:sp>
    </p:spTree>
    <p:extLst>
      <p:ext uri="{BB962C8B-B14F-4D97-AF65-F5344CB8AC3E}">
        <p14:creationId xmlns:p14="http://schemas.microsoft.com/office/powerpoint/2010/main" val="3060961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62708" y="250095"/>
            <a:ext cx="8331200" cy="1781907"/>
          </a:xfrm>
        </p:spPr>
        <p:txBody>
          <a:bodyPr/>
          <a:lstStyle>
            <a:lvl1pPr algn="ctr">
              <a:defRPr baseline="0">
                <a:latin typeface="Cambria" panose="02040503050406030204" pitchFamily="18" charset="0"/>
              </a:defRPr>
            </a:lvl1pPr>
          </a:lstStyle>
          <a:p>
            <a:r>
              <a:rPr lang="en-US" dirty="0"/>
              <a:t>Department of Behavioral Health</a:t>
            </a:r>
          </a:p>
        </p:txBody>
      </p:sp>
      <p:sp>
        <p:nvSpPr>
          <p:cNvPr id="3" name="Subtitle 2"/>
          <p:cNvSpPr>
            <a:spLocks noGrp="1"/>
          </p:cNvSpPr>
          <p:nvPr>
            <p:ph type="subTitle" idx="1" hasCustomPrompt="1"/>
          </p:nvPr>
        </p:nvSpPr>
        <p:spPr>
          <a:xfrm>
            <a:off x="1230924" y="3820760"/>
            <a:ext cx="6400800" cy="1634163"/>
          </a:xfrm>
        </p:spPr>
        <p:txBody>
          <a:bodyPr/>
          <a:lstStyle>
            <a:lvl1pPr marL="0" indent="0" algn="ctr">
              <a:buNone/>
              <a:defRPr>
                <a:latin typeface="Cambria" panose="02040503050406030204" pitchFamily="18" charset="0"/>
              </a:defRPr>
            </a:lvl1pPr>
            <a:lvl2pPr marL="457092" indent="0" algn="ctr">
              <a:buNone/>
              <a:defRPr/>
            </a:lvl2pPr>
            <a:lvl3pPr marL="914186" indent="0" algn="ctr">
              <a:buNone/>
              <a:defRPr/>
            </a:lvl3pPr>
            <a:lvl4pPr marL="1371279" indent="0" algn="ctr">
              <a:buNone/>
              <a:defRPr/>
            </a:lvl4pPr>
            <a:lvl5pPr marL="1828373" indent="0" algn="ctr">
              <a:buNone/>
              <a:defRPr/>
            </a:lvl5pPr>
            <a:lvl6pPr marL="2285466" indent="0" algn="ctr">
              <a:buNone/>
              <a:defRPr/>
            </a:lvl6pPr>
            <a:lvl7pPr marL="2742558" indent="0" algn="ctr">
              <a:buNone/>
              <a:defRPr/>
            </a:lvl7pPr>
            <a:lvl8pPr marL="3199652" indent="0" algn="ctr">
              <a:buNone/>
              <a:defRPr/>
            </a:lvl8pPr>
            <a:lvl9pPr marL="3656744" indent="0" algn="ctr">
              <a:buNone/>
              <a:defRPr/>
            </a:lvl9pPr>
          </a:lstStyle>
          <a:p>
            <a:r>
              <a:rPr lang="en-US" dirty="0"/>
              <a:t>Title of Division/Area</a:t>
            </a:r>
          </a:p>
          <a:p>
            <a:r>
              <a:rPr lang="en-US" dirty="0"/>
              <a:t>Name of Presenter</a:t>
            </a:r>
          </a:p>
          <a:p>
            <a:r>
              <a:rPr lang="en-US" dirty="0"/>
              <a:t>Date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24555" y="2094526"/>
            <a:ext cx="2813538" cy="1591156"/>
          </a:xfrm>
          <a:prstGeom prst="rect">
            <a:avLst/>
          </a:prstGeom>
        </p:spPr>
      </p:pic>
      <p:pic>
        <p:nvPicPr>
          <p:cNvPr id="4" name="Picture 3"/>
          <p:cNvPicPr>
            <a:picLocks noChangeAspect="1"/>
          </p:cNvPicPr>
          <p:nvPr userDrawn="1"/>
        </p:nvPicPr>
        <p:blipFill rotWithShape="1">
          <a:blip r:embed="rId3" cstate="print">
            <a:extLst>
              <a:ext uri="{28A0092B-C50C-407E-A947-70E740481C1C}">
                <a14:useLocalDpi xmlns:a14="http://schemas.microsoft.com/office/drawing/2010/main" val="0"/>
              </a:ext>
            </a:extLst>
          </a:blip>
          <a:srcRect r="75875"/>
          <a:stretch/>
        </p:blipFill>
        <p:spPr>
          <a:xfrm>
            <a:off x="6051255" y="5520363"/>
            <a:ext cx="504092" cy="700118"/>
          </a:xfrm>
          <a:prstGeom prst="rect">
            <a:avLst/>
          </a:prstGeom>
        </p:spPr>
      </p:pic>
      <p:sp>
        <p:nvSpPr>
          <p:cNvPr id="5" name="TextBox 4"/>
          <p:cNvSpPr txBox="1"/>
          <p:nvPr userDrawn="1"/>
        </p:nvSpPr>
        <p:spPr>
          <a:xfrm>
            <a:off x="6471634" y="5454923"/>
            <a:ext cx="2672366" cy="830997"/>
          </a:xfrm>
          <a:prstGeom prst="rect">
            <a:avLst/>
          </a:prstGeom>
          <a:noFill/>
        </p:spPr>
        <p:txBody>
          <a:bodyPr wrap="square" rtlCol="0">
            <a:spAutoFit/>
          </a:bodyPr>
          <a:lstStyle/>
          <a:p>
            <a:r>
              <a:rPr lang="en-US" sz="1600" dirty="0"/>
              <a:t>GOVERNMENT OF THE DISTRICT</a:t>
            </a:r>
            <a:r>
              <a:rPr lang="en-US" sz="1600" baseline="0" dirty="0"/>
              <a:t> OF COLUMBIA</a:t>
            </a:r>
          </a:p>
          <a:p>
            <a:r>
              <a:rPr lang="en-US" sz="1600" b="1" baseline="0" dirty="0"/>
              <a:t>MURIEL  BOWSER, MAYOR</a:t>
            </a:r>
            <a:endParaRPr lang="en-US" sz="1600" b="1" dirty="0"/>
          </a:p>
        </p:txBody>
      </p:sp>
    </p:spTree>
    <p:extLst>
      <p:ext uri="{BB962C8B-B14F-4D97-AF65-F5344CB8AC3E}">
        <p14:creationId xmlns:p14="http://schemas.microsoft.com/office/powerpoint/2010/main" val="2407592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5"/>
            <a:ext cx="7740203" cy="38861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6"/>
          <p:cNvSpPr>
            <a:spLocks noGrp="1" noChangeArrowheads="1"/>
          </p:cNvSpPr>
          <p:nvPr>
            <p:ph type="sldNum" sz="quarter" idx="12"/>
          </p:nvPr>
        </p:nvSpPr>
        <p:spPr>
          <a:xfrm>
            <a:off x="7690339" y="6491290"/>
            <a:ext cx="1289539" cy="337651"/>
          </a:xfrm>
          <a:prstGeom prst="rect">
            <a:avLst/>
          </a:prstGeom>
          <a:ln/>
        </p:spPr>
        <p:txBody>
          <a:bodyPr/>
          <a:lstStyle>
            <a:lvl1pPr>
              <a:defRPr>
                <a:solidFill>
                  <a:schemeClr val="bg1"/>
                </a:solidFill>
              </a:defRPr>
            </a:lvl1pPr>
          </a:lstStyle>
          <a:p>
            <a:pPr>
              <a:defRPr/>
            </a:pPr>
            <a:fld id="{62E25340-54C0-4D97-AA52-D61C6E857B51}" type="slidenum">
              <a:rPr lang="en-US" smtClean="0"/>
              <a:pPr>
                <a:defRPr/>
              </a:pPr>
              <a:t>‹#›</a:t>
            </a:fld>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07628" y="5608727"/>
            <a:ext cx="1068586" cy="601574"/>
          </a:xfrm>
          <a:prstGeom prst="rect">
            <a:avLst/>
          </a:prstGeom>
        </p:spPr>
      </p:pic>
    </p:spTree>
    <p:extLst>
      <p:ext uri="{BB962C8B-B14F-4D97-AF65-F5344CB8AC3E}">
        <p14:creationId xmlns:p14="http://schemas.microsoft.com/office/powerpoint/2010/main" val="3658065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443566"/>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1708978"/>
            <a:ext cx="7772400" cy="1500187"/>
          </a:xfrm>
        </p:spPr>
        <p:txBody>
          <a:bodyPr anchor="b"/>
          <a:lstStyle>
            <a:lvl1pPr marL="0" indent="0">
              <a:buNone/>
              <a:defRPr sz="2000"/>
            </a:lvl1pPr>
            <a:lvl2pPr marL="457092" indent="0">
              <a:buNone/>
              <a:defRPr sz="1800"/>
            </a:lvl2pPr>
            <a:lvl3pPr marL="914186" indent="0">
              <a:buNone/>
              <a:defRPr sz="1600"/>
            </a:lvl3pPr>
            <a:lvl4pPr marL="1371279" indent="0">
              <a:buNone/>
              <a:defRPr sz="1400"/>
            </a:lvl4pPr>
            <a:lvl5pPr marL="1828373" indent="0">
              <a:buNone/>
              <a:defRPr sz="1400"/>
            </a:lvl5pPr>
            <a:lvl6pPr marL="2285466" indent="0">
              <a:buNone/>
              <a:defRPr sz="1400"/>
            </a:lvl6pPr>
            <a:lvl7pPr marL="2742558" indent="0">
              <a:buNone/>
              <a:defRPr sz="1400"/>
            </a:lvl7pPr>
            <a:lvl8pPr marL="3199652" indent="0">
              <a:buNone/>
              <a:defRPr sz="1400"/>
            </a:lvl8pPr>
            <a:lvl9pPr marL="3656744" indent="0">
              <a:buNone/>
              <a:defRPr sz="1400"/>
            </a:lvl9pPr>
          </a:lstStyle>
          <a:p>
            <a:pPr lvl="0"/>
            <a:r>
              <a:rPr lang="en-US" dirty="0"/>
              <a:t>Click to edit Master text styles</a:t>
            </a:r>
          </a:p>
        </p:txBody>
      </p:sp>
      <p:sp>
        <p:nvSpPr>
          <p:cNvPr id="6" name="Rectangle 6"/>
          <p:cNvSpPr>
            <a:spLocks noGrp="1" noChangeArrowheads="1"/>
          </p:cNvSpPr>
          <p:nvPr>
            <p:ph type="sldNum" sz="quarter" idx="12"/>
          </p:nvPr>
        </p:nvSpPr>
        <p:spPr>
          <a:xfrm>
            <a:off x="7690339" y="6491290"/>
            <a:ext cx="1289539" cy="337651"/>
          </a:xfrm>
          <a:prstGeom prst="rect">
            <a:avLst/>
          </a:prstGeom>
          <a:ln/>
        </p:spPr>
        <p:txBody>
          <a:bodyPr/>
          <a:lstStyle>
            <a:lvl1pPr>
              <a:defRPr>
                <a:solidFill>
                  <a:schemeClr val="bg1"/>
                </a:solidFill>
              </a:defRPr>
            </a:lvl1pPr>
          </a:lstStyle>
          <a:p>
            <a:pPr>
              <a:defRPr/>
            </a:pPr>
            <a:fld id="{E36CD349-5DD7-4433-A90C-D01BD3482C6A}" type="slidenum">
              <a:rPr lang="en-US" smtClean="0"/>
              <a:pPr>
                <a:defRPr/>
              </a:pPr>
              <a:t>‹#›</a:t>
            </a:fld>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32300" y="5634507"/>
            <a:ext cx="972270" cy="547352"/>
          </a:xfrm>
          <a:prstGeom prst="rect">
            <a:avLst/>
          </a:prstGeom>
        </p:spPr>
      </p:pic>
    </p:spTree>
    <p:extLst>
      <p:ext uri="{BB962C8B-B14F-4D97-AF65-F5344CB8AC3E}">
        <p14:creationId xmlns:p14="http://schemas.microsoft.com/office/powerpoint/2010/main" val="3474950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4"/>
            <a:ext cx="3922690" cy="398004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noChangeArrowheads="1"/>
          </p:cNvSpPr>
          <p:nvPr>
            <p:ph type="sldNum" sz="quarter" idx="12"/>
          </p:nvPr>
        </p:nvSpPr>
        <p:spPr>
          <a:xfrm>
            <a:off x="7690339" y="6491290"/>
            <a:ext cx="1289539" cy="337651"/>
          </a:xfrm>
          <a:prstGeom prst="rect">
            <a:avLst/>
          </a:prstGeom>
          <a:ln/>
        </p:spPr>
        <p:txBody>
          <a:bodyPr/>
          <a:lstStyle>
            <a:lvl1pPr>
              <a:defRPr>
                <a:solidFill>
                  <a:schemeClr val="bg1"/>
                </a:solidFill>
              </a:defRPr>
            </a:lvl1pPr>
          </a:lstStyle>
          <a:p>
            <a:pPr>
              <a:defRPr/>
            </a:pPr>
            <a:fld id="{58EBCBB6-6101-435F-A5EB-89A828195421}" type="slidenum">
              <a:rPr lang="en-US" smtClean="0"/>
              <a:pPr>
                <a:defRPr/>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57765" y="5580249"/>
            <a:ext cx="1053245" cy="592938"/>
          </a:xfrm>
          <a:prstGeom prst="rect">
            <a:avLst/>
          </a:prstGeom>
        </p:spPr>
      </p:pic>
    </p:spTree>
    <p:extLst>
      <p:ext uri="{BB962C8B-B14F-4D97-AF65-F5344CB8AC3E}">
        <p14:creationId xmlns:p14="http://schemas.microsoft.com/office/powerpoint/2010/main" val="276768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092" indent="0">
              <a:buNone/>
              <a:defRPr sz="2000" b="1"/>
            </a:lvl2pPr>
            <a:lvl3pPr marL="914186" indent="0">
              <a:buNone/>
              <a:defRPr sz="1800" b="1"/>
            </a:lvl3pPr>
            <a:lvl4pPr marL="1371279" indent="0">
              <a:buNone/>
              <a:defRPr sz="1600" b="1"/>
            </a:lvl4pPr>
            <a:lvl5pPr marL="1828373" indent="0">
              <a:buNone/>
              <a:defRPr sz="1600" b="1"/>
            </a:lvl5pPr>
            <a:lvl6pPr marL="2285466" indent="0">
              <a:buNone/>
              <a:defRPr sz="1600" b="1"/>
            </a:lvl6pPr>
            <a:lvl7pPr marL="2742558" indent="0">
              <a:buNone/>
              <a:defRPr sz="1600" b="1"/>
            </a:lvl7pPr>
            <a:lvl8pPr marL="3199652" indent="0">
              <a:buNone/>
              <a:defRPr sz="1600" b="1"/>
            </a:lvl8pPr>
            <a:lvl9pPr marL="365674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092" indent="0">
              <a:buNone/>
              <a:defRPr sz="2000" b="1"/>
            </a:lvl2pPr>
            <a:lvl3pPr marL="914186" indent="0">
              <a:buNone/>
              <a:defRPr sz="1800" b="1"/>
            </a:lvl3pPr>
            <a:lvl4pPr marL="1371279" indent="0">
              <a:buNone/>
              <a:defRPr sz="1600" b="1"/>
            </a:lvl4pPr>
            <a:lvl5pPr marL="1828373" indent="0">
              <a:buNone/>
              <a:defRPr sz="1600" b="1"/>
            </a:lvl5pPr>
            <a:lvl6pPr marL="2285466" indent="0">
              <a:buNone/>
              <a:defRPr sz="1600" b="1"/>
            </a:lvl6pPr>
            <a:lvl7pPr marL="2742558" indent="0">
              <a:buNone/>
              <a:defRPr sz="1600" b="1"/>
            </a:lvl7pPr>
            <a:lvl8pPr marL="3199652" indent="0">
              <a:buNone/>
              <a:defRPr sz="1600" b="1"/>
            </a:lvl8pPr>
            <a:lvl9pPr marL="365674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40537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6"/>
          <p:cNvSpPr>
            <a:spLocks noGrp="1" noChangeArrowheads="1"/>
          </p:cNvSpPr>
          <p:nvPr>
            <p:ph type="sldNum" sz="quarter" idx="12"/>
          </p:nvPr>
        </p:nvSpPr>
        <p:spPr>
          <a:xfrm>
            <a:off x="7690339" y="6491290"/>
            <a:ext cx="1289539" cy="337651"/>
          </a:xfrm>
          <a:prstGeom prst="rect">
            <a:avLst/>
          </a:prstGeom>
          <a:ln/>
        </p:spPr>
        <p:txBody>
          <a:bodyPr/>
          <a:lstStyle>
            <a:lvl1pPr>
              <a:defRPr>
                <a:solidFill>
                  <a:schemeClr val="bg1"/>
                </a:solidFill>
              </a:defRPr>
            </a:lvl1pPr>
          </a:lstStyle>
          <a:p>
            <a:pPr>
              <a:defRPr/>
            </a:pPr>
            <a:fld id="{53024E28-9D3B-4DC1-8142-8E4D8E45ECB7}" type="slidenum">
              <a:rPr lang="en-US" smtClean="0"/>
              <a:pPr>
                <a:defRPr/>
              </a:pPr>
              <a:t>‹#›</a:t>
            </a:fld>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58841" y="5645523"/>
            <a:ext cx="926411" cy="521535"/>
          </a:xfrm>
          <a:prstGeom prst="rect">
            <a:avLst/>
          </a:prstGeom>
        </p:spPr>
      </p:pic>
    </p:spTree>
    <p:extLst>
      <p:ext uri="{BB962C8B-B14F-4D97-AF65-F5344CB8AC3E}">
        <p14:creationId xmlns:p14="http://schemas.microsoft.com/office/powerpoint/2010/main" val="231370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Rectangle 6"/>
          <p:cNvSpPr>
            <a:spLocks noGrp="1" noChangeArrowheads="1"/>
          </p:cNvSpPr>
          <p:nvPr>
            <p:ph type="sldNum" sz="quarter" idx="12"/>
          </p:nvPr>
        </p:nvSpPr>
        <p:spPr>
          <a:xfrm>
            <a:off x="7690339" y="6491290"/>
            <a:ext cx="1289539" cy="337651"/>
          </a:xfrm>
          <a:prstGeom prst="rect">
            <a:avLst/>
          </a:prstGeom>
          <a:ln/>
        </p:spPr>
        <p:txBody>
          <a:bodyPr/>
          <a:lstStyle>
            <a:lvl1pPr>
              <a:defRPr>
                <a:solidFill>
                  <a:schemeClr val="bg1"/>
                </a:solidFill>
              </a:defRPr>
            </a:lvl1pPr>
          </a:lstStyle>
          <a:p>
            <a:pPr>
              <a:defRPr/>
            </a:pPr>
            <a:fld id="{532AB989-1A8A-4C96-B273-A5F2125757A5}" type="slidenum">
              <a:rPr lang="en-US" smtClean="0"/>
              <a:pPr>
                <a:defRPr/>
              </a:pPr>
              <a:t>‹#›</a:t>
            </a:fld>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40135" y="5602309"/>
            <a:ext cx="1006480" cy="566611"/>
          </a:xfrm>
          <a:prstGeom prst="rect">
            <a:avLst/>
          </a:prstGeom>
        </p:spPr>
      </p:pic>
    </p:spTree>
    <p:extLst>
      <p:ext uri="{BB962C8B-B14F-4D97-AF65-F5344CB8AC3E}">
        <p14:creationId xmlns:p14="http://schemas.microsoft.com/office/powerpoint/2010/main" val="2837977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a:xfrm>
            <a:off x="7690339" y="6491290"/>
            <a:ext cx="1289539" cy="337651"/>
          </a:xfrm>
          <a:prstGeom prst="rect">
            <a:avLst/>
          </a:prstGeom>
          <a:ln/>
        </p:spPr>
        <p:txBody>
          <a:bodyPr/>
          <a:lstStyle>
            <a:lvl1pPr>
              <a:defRPr>
                <a:solidFill>
                  <a:schemeClr val="bg1"/>
                </a:solidFill>
              </a:defRPr>
            </a:lvl1pPr>
          </a:lstStyle>
          <a:p>
            <a:pPr>
              <a:defRPr/>
            </a:pPr>
            <a:fld id="{12055D5D-1616-41D2-A810-F138318299A1}" type="slidenum">
              <a:rPr lang="en-US" smtClean="0"/>
              <a:pPr>
                <a:defRPr/>
              </a:pPr>
              <a:t>‹#›</a:t>
            </a:fld>
            <a:endParaRPr lang="en-US"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07628" y="5590795"/>
            <a:ext cx="958305" cy="539490"/>
          </a:xfrm>
          <a:prstGeom prst="rect">
            <a:avLst/>
          </a:prstGeom>
        </p:spPr>
      </p:pic>
    </p:spTree>
    <p:extLst>
      <p:ext uri="{BB962C8B-B14F-4D97-AF65-F5344CB8AC3E}">
        <p14:creationId xmlns:p14="http://schemas.microsoft.com/office/powerpoint/2010/main" val="1807775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073113" cy="521334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3" y="1435104"/>
            <a:ext cx="3008313" cy="4691063"/>
          </a:xfrm>
        </p:spPr>
        <p:txBody>
          <a:bodyPr/>
          <a:lstStyle>
            <a:lvl1pPr marL="0" indent="0">
              <a:buNone/>
              <a:defRPr sz="1400"/>
            </a:lvl1pPr>
            <a:lvl2pPr marL="457092" indent="0">
              <a:buNone/>
              <a:defRPr sz="1200"/>
            </a:lvl2pPr>
            <a:lvl3pPr marL="914186" indent="0">
              <a:buNone/>
              <a:defRPr sz="1000"/>
            </a:lvl3pPr>
            <a:lvl4pPr marL="1371279" indent="0">
              <a:buNone/>
              <a:defRPr sz="900"/>
            </a:lvl4pPr>
            <a:lvl5pPr marL="1828373" indent="0">
              <a:buNone/>
              <a:defRPr sz="900"/>
            </a:lvl5pPr>
            <a:lvl6pPr marL="2285466" indent="0">
              <a:buNone/>
              <a:defRPr sz="900"/>
            </a:lvl6pPr>
            <a:lvl7pPr marL="2742558" indent="0">
              <a:buNone/>
              <a:defRPr sz="900"/>
            </a:lvl7pPr>
            <a:lvl8pPr marL="3199652" indent="0">
              <a:buNone/>
              <a:defRPr sz="900"/>
            </a:lvl8pPr>
            <a:lvl9pPr marL="3656744" indent="0">
              <a:buNone/>
              <a:defRPr sz="900"/>
            </a:lvl9pPr>
          </a:lstStyle>
          <a:p>
            <a:pPr lvl="0"/>
            <a:r>
              <a:rPr lang="en-US"/>
              <a:t>Click to edit Master text styles</a:t>
            </a:r>
          </a:p>
        </p:txBody>
      </p:sp>
      <p:sp>
        <p:nvSpPr>
          <p:cNvPr id="7" name="Slide Number Placeholder 6"/>
          <p:cNvSpPr>
            <a:spLocks noGrp="1" noChangeArrowheads="1"/>
          </p:cNvSpPr>
          <p:nvPr>
            <p:ph type="sldNum" sz="quarter" idx="12"/>
          </p:nvPr>
        </p:nvSpPr>
        <p:spPr>
          <a:xfrm>
            <a:off x="7690339" y="6491290"/>
            <a:ext cx="1289539" cy="337651"/>
          </a:xfrm>
          <a:prstGeom prst="rect">
            <a:avLst/>
          </a:prstGeom>
          <a:ln/>
        </p:spPr>
        <p:txBody>
          <a:bodyPr/>
          <a:lstStyle>
            <a:lvl1pPr>
              <a:defRPr>
                <a:solidFill>
                  <a:schemeClr val="bg1"/>
                </a:solidFill>
              </a:defRPr>
            </a:lvl1pPr>
          </a:lstStyle>
          <a:p>
            <a:pPr>
              <a:defRPr/>
            </a:pPr>
            <a:fld id="{323F4F99-07DE-4F12-A405-A74050CC805E}" type="slidenum">
              <a:rPr lang="en-US" smtClean="0"/>
              <a:pPr>
                <a:defRPr/>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58841" y="5660264"/>
            <a:ext cx="926411" cy="521535"/>
          </a:xfrm>
          <a:prstGeom prst="rect">
            <a:avLst/>
          </a:prstGeom>
        </p:spPr>
      </p:pic>
    </p:spTree>
    <p:extLst>
      <p:ext uri="{BB962C8B-B14F-4D97-AF65-F5344CB8AC3E}">
        <p14:creationId xmlns:p14="http://schemas.microsoft.com/office/powerpoint/2010/main" val="698512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05921" y="4617059"/>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405921" y="402431"/>
            <a:ext cx="5486400" cy="4114800"/>
          </a:xfrm>
        </p:spPr>
        <p:txBody>
          <a:bodyPr/>
          <a:lstStyle>
            <a:lvl1pPr marL="0" indent="0">
              <a:buNone/>
              <a:defRPr sz="3200"/>
            </a:lvl1pPr>
            <a:lvl2pPr marL="457092" indent="0">
              <a:buNone/>
              <a:defRPr sz="2800"/>
            </a:lvl2pPr>
            <a:lvl3pPr marL="914186" indent="0">
              <a:buNone/>
              <a:defRPr sz="2400"/>
            </a:lvl3pPr>
            <a:lvl4pPr marL="1371279" indent="0">
              <a:buNone/>
              <a:defRPr sz="2000"/>
            </a:lvl4pPr>
            <a:lvl5pPr marL="1828373" indent="0">
              <a:buNone/>
              <a:defRPr sz="2000"/>
            </a:lvl5pPr>
            <a:lvl6pPr marL="2285466" indent="0">
              <a:buNone/>
              <a:defRPr sz="2000"/>
            </a:lvl6pPr>
            <a:lvl7pPr marL="2742558" indent="0">
              <a:buNone/>
              <a:defRPr sz="2000"/>
            </a:lvl7pPr>
            <a:lvl8pPr marL="3199652" indent="0">
              <a:buNone/>
              <a:defRPr sz="2000"/>
            </a:lvl8pPr>
            <a:lvl9pPr marL="3656744" indent="0">
              <a:buNone/>
              <a:defRPr sz="2000"/>
            </a:lvl9pPr>
          </a:lstStyle>
          <a:p>
            <a:pPr lvl="0"/>
            <a:endParaRPr lang="en-US" noProof="0" dirty="0"/>
          </a:p>
        </p:txBody>
      </p:sp>
      <p:sp>
        <p:nvSpPr>
          <p:cNvPr id="4" name="Text Placeholder 3"/>
          <p:cNvSpPr>
            <a:spLocks noGrp="1"/>
          </p:cNvSpPr>
          <p:nvPr>
            <p:ph type="body" sz="half" idx="2"/>
          </p:nvPr>
        </p:nvSpPr>
        <p:spPr>
          <a:xfrm>
            <a:off x="1405921" y="5283625"/>
            <a:ext cx="5486400" cy="804862"/>
          </a:xfrm>
        </p:spPr>
        <p:txBody>
          <a:bodyPr/>
          <a:lstStyle>
            <a:lvl1pPr marL="0" indent="0">
              <a:buNone/>
              <a:defRPr sz="1400"/>
            </a:lvl1pPr>
            <a:lvl2pPr marL="457092" indent="0">
              <a:buNone/>
              <a:defRPr sz="1200"/>
            </a:lvl2pPr>
            <a:lvl3pPr marL="914186" indent="0">
              <a:buNone/>
              <a:defRPr sz="1000"/>
            </a:lvl3pPr>
            <a:lvl4pPr marL="1371279" indent="0">
              <a:buNone/>
              <a:defRPr sz="900"/>
            </a:lvl4pPr>
            <a:lvl5pPr marL="1828373" indent="0">
              <a:buNone/>
              <a:defRPr sz="900"/>
            </a:lvl5pPr>
            <a:lvl6pPr marL="2285466" indent="0">
              <a:buNone/>
              <a:defRPr sz="900"/>
            </a:lvl6pPr>
            <a:lvl7pPr marL="2742558" indent="0">
              <a:buNone/>
              <a:defRPr sz="900"/>
            </a:lvl7pPr>
            <a:lvl8pPr marL="3199652" indent="0">
              <a:buNone/>
              <a:defRPr sz="900"/>
            </a:lvl8pPr>
            <a:lvl9pPr marL="3656744" indent="0">
              <a:buNone/>
              <a:defRPr sz="900"/>
            </a:lvl9pPr>
          </a:lstStyle>
          <a:p>
            <a:pPr lvl="0"/>
            <a:r>
              <a:rPr lang="en-US"/>
              <a:t>Click to edit Master text styles</a:t>
            </a:r>
          </a:p>
        </p:txBody>
      </p:sp>
      <p:sp>
        <p:nvSpPr>
          <p:cNvPr id="7" name="Slide Number Placeholder 6"/>
          <p:cNvSpPr>
            <a:spLocks noGrp="1" noChangeArrowheads="1"/>
          </p:cNvSpPr>
          <p:nvPr>
            <p:ph type="sldNum" sz="quarter" idx="12"/>
          </p:nvPr>
        </p:nvSpPr>
        <p:spPr>
          <a:xfrm>
            <a:off x="7690339" y="6491290"/>
            <a:ext cx="1289539" cy="337651"/>
          </a:xfrm>
          <a:prstGeom prst="rect">
            <a:avLst/>
          </a:prstGeom>
          <a:ln/>
        </p:spPr>
        <p:txBody>
          <a:bodyPr/>
          <a:lstStyle>
            <a:lvl1pPr>
              <a:defRPr>
                <a:solidFill>
                  <a:schemeClr val="bg1"/>
                </a:solidFill>
              </a:defRPr>
            </a:lvl1pPr>
          </a:lstStyle>
          <a:p>
            <a:pPr>
              <a:defRPr/>
            </a:pPr>
            <a:fld id="{9256BE08-5050-4F4B-94AC-754A4A9BC2AD}" type="slidenum">
              <a:rPr lang="en-US" smtClean="0"/>
              <a:pPr>
                <a:defRPr/>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84901" y="5657751"/>
            <a:ext cx="765122" cy="430735"/>
          </a:xfrm>
          <a:prstGeom prst="rect">
            <a:avLst/>
          </a:prstGeom>
        </p:spPr>
      </p:pic>
    </p:spTree>
    <p:extLst>
      <p:ext uri="{BB962C8B-B14F-4D97-AF65-F5344CB8AC3E}">
        <p14:creationId xmlns:p14="http://schemas.microsoft.com/office/powerpoint/2010/main" val="405340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5"/>
            <a:ext cx="8145887" cy="379290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6"/>
          <p:cNvSpPr>
            <a:spLocks noGrp="1" noChangeArrowheads="1"/>
          </p:cNvSpPr>
          <p:nvPr>
            <p:ph type="sldNum" sz="quarter" idx="12"/>
          </p:nvPr>
        </p:nvSpPr>
        <p:spPr>
          <a:xfrm>
            <a:off x="7690339" y="6491290"/>
            <a:ext cx="1289539" cy="337651"/>
          </a:xfrm>
          <a:prstGeom prst="rect">
            <a:avLst/>
          </a:prstGeom>
          <a:ln/>
        </p:spPr>
        <p:txBody>
          <a:bodyPr/>
          <a:lstStyle>
            <a:lvl1pPr>
              <a:defRPr>
                <a:solidFill>
                  <a:schemeClr val="bg1"/>
                </a:solidFill>
              </a:defRPr>
            </a:lvl1pPr>
          </a:lstStyle>
          <a:p>
            <a:pPr>
              <a:defRPr/>
            </a:pPr>
            <a:fld id="{8EAA164E-9776-4052-B6AD-22C50950C745}" type="slidenum">
              <a:rPr lang="en-US" smtClean="0"/>
              <a:pPr>
                <a:defRPr/>
              </a:pPr>
              <a:t>‹#›</a:t>
            </a:fld>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11037" y="5633851"/>
            <a:ext cx="984063" cy="553991"/>
          </a:xfrm>
          <a:prstGeom prst="rect">
            <a:avLst/>
          </a:prstGeom>
        </p:spPr>
      </p:pic>
    </p:spTree>
    <p:extLst>
      <p:ext uri="{BB962C8B-B14F-4D97-AF65-F5344CB8AC3E}">
        <p14:creationId xmlns:p14="http://schemas.microsoft.com/office/powerpoint/2010/main" val="1318780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8530" y="274641"/>
            <a:ext cx="1938270" cy="5256836"/>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734096" y="274640"/>
            <a:ext cx="5742904" cy="530560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sldNum" sz="quarter" idx="12"/>
          </p:nvPr>
        </p:nvSpPr>
        <p:spPr>
          <a:xfrm>
            <a:off x="7690339" y="6491290"/>
            <a:ext cx="1289539" cy="337651"/>
          </a:xfrm>
          <a:prstGeom prst="rect">
            <a:avLst/>
          </a:prstGeom>
          <a:ln/>
        </p:spPr>
        <p:txBody>
          <a:bodyPr/>
          <a:lstStyle>
            <a:lvl1pPr>
              <a:defRPr>
                <a:solidFill>
                  <a:schemeClr val="bg1"/>
                </a:solidFill>
              </a:defRPr>
            </a:lvl1pPr>
          </a:lstStyle>
          <a:p>
            <a:pPr>
              <a:defRPr/>
            </a:pPr>
            <a:fld id="{E9A04C84-34EC-4AFE-8930-C9793F0ABD90}" type="slidenum">
              <a:rPr lang="en-US" smtClean="0"/>
              <a:pPr>
                <a:defRPr/>
              </a:pPr>
              <a:t>‹#›</a:t>
            </a:fld>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04220" y="5719126"/>
            <a:ext cx="818289" cy="460666"/>
          </a:xfrm>
          <a:prstGeom prst="rect">
            <a:avLst/>
          </a:prstGeom>
        </p:spPr>
      </p:pic>
    </p:spTree>
    <p:extLst>
      <p:ext uri="{BB962C8B-B14F-4D97-AF65-F5344CB8AC3E}">
        <p14:creationId xmlns:p14="http://schemas.microsoft.com/office/powerpoint/2010/main" val="16978726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4"/>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5"/>
            <a:ext cx="4038600" cy="38861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noChangeArrowheads="1"/>
          </p:cNvSpPr>
          <p:nvPr>
            <p:ph type="sldNum" sz="quarter" idx="12"/>
          </p:nvPr>
        </p:nvSpPr>
        <p:spPr>
          <a:xfrm>
            <a:off x="7690339" y="6491290"/>
            <a:ext cx="1289539" cy="337651"/>
          </a:xfrm>
          <a:prstGeom prst="rect">
            <a:avLst/>
          </a:prstGeom>
          <a:ln/>
        </p:spPr>
        <p:txBody>
          <a:bodyPr/>
          <a:lstStyle>
            <a:lvl1pPr>
              <a:defRPr>
                <a:solidFill>
                  <a:schemeClr val="bg1"/>
                </a:solidFill>
              </a:defRPr>
            </a:lvl1pPr>
          </a:lstStyle>
          <a:p>
            <a:pPr>
              <a:defRPr/>
            </a:pPr>
            <a:fld id="{1333F40E-AD9F-4D32-A0D7-20331C7C42AD}" type="slidenum">
              <a:rPr lang="en-US" smtClean="0"/>
              <a:pPr>
                <a:defRPr/>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00498" y="5744176"/>
            <a:ext cx="869219" cy="489338"/>
          </a:xfrm>
          <a:prstGeom prst="rect">
            <a:avLst/>
          </a:prstGeom>
        </p:spPr>
      </p:pic>
    </p:spTree>
    <p:extLst>
      <p:ext uri="{BB962C8B-B14F-4D97-AF65-F5344CB8AC3E}">
        <p14:creationId xmlns:p14="http://schemas.microsoft.com/office/powerpoint/2010/main" val="985210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Line 7"/>
          <p:cNvSpPr>
            <a:spLocks noChangeShapeType="1"/>
          </p:cNvSpPr>
          <p:nvPr userDrawn="1"/>
        </p:nvSpPr>
        <p:spPr bwMode="auto">
          <a:xfrm>
            <a:off x="0" y="6324604"/>
            <a:ext cx="91440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lstStyle/>
          <a:p>
            <a:pPr fontAlgn="base">
              <a:spcBef>
                <a:spcPct val="0"/>
              </a:spcBef>
              <a:spcAft>
                <a:spcPct val="0"/>
              </a:spcAft>
            </a:pPr>
            <a:endParaRPr lang="en-US" dirty="0">
              <a:solidFill>
                <a:srgbClr val="000000"/>
              </a:solidFill>
              <a:latin typeface="Arial" charset="0"/>
            </a:endParaRPr>
          </a:p>
        </p:txBody>
      </p:sp>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ctr" anchorCtr="0" compatLnSpc="1">
            <a:prstTxWarp prst="textNoShape">
              <a:avLst/>
            </a:prstTxWarp>
          </a:bodyPr>
          <a:lstStyle/>
          <a:p>
            <a:pPr lvl="0"/>
            <a:r>
              <a:rPr lang="en-US" altLang="en-US" dirty="0"/>
              <a:t>Click to edit Master title style</a:t>
            </a:r>
          </a:p>
        </p:txBody>
      </p:sp>
      <p:sp>
        <p:nvSpPr>
          <p:cNvPr id="1027" name="Rectangle 3"/>
          <p:cNvSpPr>
            <a:spLocks noGrp="1" noChangeArrowheads="1"/>
          </p:cNvSpPr>
          <p:nvPr>
            <p:ph type="body" idx="1"/>
          </p:nvPr>
        </p:nvSpPr>
        <p:spPr bwMode="auto">
          <a:xfrm>
            <a:off x="457200" y="1600204"/>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32" name="Text Box 8"/>
          <p:cNvSpPr txBox="1">
            <a:spLocks noChangeArrowheads="1"/>
          </p:cNvSpPr>
          <p:nvPr userDrawn="1"/>
        </p:nvSpPr>
        <p:spPr bwMode="auto">
          <a:xfrm>
            <a:off x="0" y="6491288"/>
            <a:ext cx="9144000" cy="366712"/>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endParaRPr lang="en-US" dirty="0">
              <a:solidFill>
                <a:srgbClr val="000000"/>
              </a:solidFill>
            </a:endParaRPr>
          </a:p>
        </p:txBody>
      </p:sp>
      <p:sp>
        <p:nvSpPr>
          <p:cNvPr id="11" name="Rectangle 5"/>
          <p:cNvSpPr txBox="1">
            <a:spLocks noChangeArrowheads="1"/>
          </p:cNvSpPr>
          <p:nvPr userDrawn="1"/>
        </p:nvSpPr>
        <p:spPr>
          <a:xfrm>
            <a:off x="1447800" y="6448429"/>
            <a:ext cx="6019800" cy="409575"/>
          </a:xfrm>
          <a:prstGeom prst="rect">
            <a:avLst/>
          </a:prstGeom>
          <a:ln/>
        </p:spPr>
        <p:txBody>
          <a:bodyPr lIns="91418" tIns="45709" rIns="91418" bIns="45709"/>
          <a:lstStyle>
            <a:defPPr>
              <a:defRPr lang="en-US"/>
            </a:defPPr>
            <a:lvl1pPr algn="l" rtl="0" fontAlgn="base">
              <a:spcBef>
                <a:spcPct val="0"/>
              </a:spcBef>
              <a:spcAft>
                <a:spcPct val="0"/>
              </a:spcAft>
              <a:defRPr b="1" kern="1200">
                <a:solidFill>
                  <a:schemeClr val="bg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r>
              <a:rPr lang="en-US" dirty="0">
                <a:solidFill>
                  <a:srgbClr val="FFFFFF"/>
                </a:solidFill>
              </a:rPr>
              <a:t>District of Columbia Department of Behavioral Health</a:t>
            </a:r>
          </a:p>
        </p:txBody>
      </p:sp>
      <p:sp>
        <p:nvSpPr>
          <p:cNvPr id="10" name="Rectangle 6"/>
          <p:cNvSpPr>
            <a:spLocks noGrp="1" noChangeArrowheads="1"/>
          </p:cNvSpPr>
          <p:nvPr>
            <p:ph type="sldNum" sz="quarter" idx="4"/>
          </p:nvPr>
        </p:nvSpPr>
        <p:spPr>
          <a:xfrm>
            <a:off x="7690339" y="6491290"/>
            <a:ext cx="1289539" cy="337651"/>
          </a:xfrm>
          <a:prstGeom prst="rect">
            <a:avLst/>
          </a:prstGeom>
          <a:ln/>
        </p:spPr>
        <p:txBody>
          <a:bodyPr lIns="91418" tIns="45709" rIns="91418" bIns="45709"/>
          <a:lstStyle>
            <a:lvl1pPr>
              <a:defRPr>
                <a:solidFill>
                  <a:schemeClr val="bg1"/>
                </a:solidFill>
              </a:defRPr>
            </a:lvl1pPr>
          </a:lstStyle>
          <a:p>
            <a:pPr>
              <a:defRPr/>
            </a:pPr>
            <a:fld id="{58EBCBB6-6101-435F-A5EB-89A828195421}" type="slidenum">
              <a:rPr lang="en-US" smtClean="0"/>
              <a:pPr>
                <a:defRPr/>
              </a:pPr>
              <a:t>‹#›</a:t>
            </a:fld>
            <a:endParaRPr lang="en-US" dirty="0"/>
          </a:p>
        </p:txBody>
      </p:sp>
    </p:spTree>
    <p:extLst>
      <p:ext uri="{BB962C8B-B14F-4D97-AF65-F5344CB8AC3E}">
        <p14:creationId xmlns:p14="http://schemas.microsoft.com/office/powerpoint/2010/main" val="41363047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rtl="0" eaLnBrk="0" fontAlgn="base" hangingPunct="0">
        <a:spcBef>
          <a:spcPct val="0"/>
        </a:spcBef>
        <a:spcAft>
          <a:spcPct val="0"/>
        </a:spcAft>
        <a:defRPr sz="4400">
          <a:solidFill>
            <a:schemeClr val="tx2"/>
          </a:solidFill>
          <a:latin typeface="Cambria" panose="02040503050406030204" pitchFamily="18" charset="0"/>
          <a:ea typeface="+mj-ea"/>
          <a:cs typeface="+mj-cs"/>
        </a:defRPr>
      </a:lvl1pPr>
      <a:lvl2pPr algn="ctr" rtl="0" eaLnBrk="0" fontAlgn="base" hangingPunct="0">
        <a:spcBef>
          <a:spcPct val="0"/>
        </a:spcBef>
        <a:spcAft>
          <a:spcPct val="0"/>
        </a:spcAft>
        <a:defRPr sz="4400">
          <a:solidFill>
            <a:schemeClr val="tx2"/>
          </a:solidFill>
          <a:latin typeface="Century Gothic" pitchFamily="34" charset="0"/>
        </a:defRPr>
      </a:lvl2pPr>
      <a:lvl3pPr algn="ctr" rtl="0" eaLnBrk="0" fontAlgn="base" hangingPunct="0">
        <a:spcBef>
          <a:spcPct val="0"/>
        </a:spcBef>
        <a:spcAft>
          <a:spcPct val="0"/>
        </a:spcAft>
        <a:defRPr sz="4400">
          <a:solidFill>
            <a:schemeClr val="tx2"/>
          </a:solidFill>
          <a:latin typeface="Century Gothic" pitchFamily="34" charset="0"/>
        </a:defRPr>
      </a:lvl3pPr>
      <a:lvl4pPr algn="ctr" rtl="0" eaLnBrk="0" fontAlgn="base" hangingPunct="0">
        <a:spcBef>
          <a:spcPct val="0"/>
        </a:spcBef>
        <a:spcAft>
          <a:spcPct val="0"/>
        </a:spcAft>
        <a:defRPr sz="4400">
          <a:solidFill>
            <a:schemeClr val="tx2"/>
          </a:solidFill>
          <a:latin typeface="Century Gothic" pitchFamily="34" charset="0"/>
        </a:defRPr>
      </a:lvl4pPr>
      <a:lvl5pPr algn="ctr" rtl="0" eaLnBrk="0" fontAlgn="base" hangingPunct="0">
        <a:spcBef>
          <a:spcPct val="0"/>
        </a:spcBef>
        <a:spcAft>
          <a:spcPct val="0"/>
        </a:spcAft>
        <a:defRPr sz="4400">
          <a:solidFill>
            <a:schemeClr val="tx2"/>
          </a:solidFill>
          <a:latin typeface="Century Gothic" pitchFamily="34" charset="0"/>
        </a:defRPr>
      </a:lvl5pPr>
      <a:lvl6pPr marL="457092" algn="ctr" rtl="0" fontAlgn="base">
        <a:spcBef>
          <a:spcPct val="0"/>
        </a:spcBef>
        <a:spcAft>
          <a:spcPct val="0"/>
        </a:spcAft>
        <a:defRPr sz="4400">
          <a:solidFill>
            <a:schemeClr val="tx2"/>
          </a:solidFill>
          <a:latin typeface="Century Gothic" pitchFamily="34" charset="0"/>
        </a:defRPr>
      </a:lvl6pPr>
      <a:lvl7pPr marL="914186" algn="ctr" rtl="0" fontAlgn="base">
        <a:spcBef>
          <a:spcPct val="0"/>
        </a:spcBef>
        <a:spcAft>
          <a:spcPct val="0"/>
        </a:spcAft>
        <a:defRPr sz="4400">
          <a:solidFill>
            <a:schemeClr val="tx2"/>
          </a:solidFill>
          <a:latin typeface="Century Gothic" pitchFamily="34" charset="0"/>
        </a:defRPr>
      </a:lvl7pPr>
      <a:lvl8pPr marL="1371279" algn="ctr" rtl="0" fontAlgn="base">
        <a:spcBef>
          <a:spcPct val="0"/>
        </a:spcBef>
        <a:spcAft>
          <a:spcPct val="0"/>
        </a:spcAft>
        <a:defRPr sz="4400">
          <a:solidFill>
            <a:schemeClr val="tx2"/>
          </a:solidFill>
          <a:latin typeface="Century Gothic" pitchFamily="34" charset="0"/>
        </a:defRPr>
      </a:lvl8pPr>
      <a:lvl9pPr marL="1828373" algn="ctr" rtl="0" fontAlgn="base">
        <a:spcBef>
          <a:spcPct val="0"/>
        </a:spcBef>
        <a:spcAft>
          <a:spcPct val="0"/>
        </a:spcAft>
        <a:defRPr sz="4400">
          <a:solidFill>
            <a:schemeClr val="tx2"/>
          </a:solidFill>
          <a:latin typeface="Century Gothic" pitchFamily="34" charset="0"/>
        </a:defRPr>
      </a:lvl9pPr>
    </p:titleStyle>
    <p:bodyStyle>
      <a:lvl1pPr marL="342820" indent="-342820" algn="l" rtl="0" eaLnBrk="0" fontAlgn="base" hangingPunct="0">
        <a:spcBef>
          <a:spcPct val="20000"/>
        </a:spcBef>
        <a:spcAft>
          <a:spcPct val="0"/>
        </a:spcAft>
        <a:buChar char="•"/>
        <a:defRPr sz="3200">
          <a:solidFill>
            <a:schemeClr val="tx1"/>
          </a:solidFill>
          <a:latin typeface="Cambria" panose="02040503050406030204" pitchFamily="18" charset="0"/>
          <a:ea typeface="+mn-ea"/>
          <a:cs typeface="+mn-cs"/>
        </a:defRPr>
      </a:lvl1pPr>
      <a:lvl2pPr marL="742776" indent="-285684" algn="l" rtl="0" eaLnBrk="0" fontAlgn="base" hangingPunct="0">
        <a:spcBef>
          <a:spcPct val="20000"/>
        </a:spcBef>
        <a:spcAft>
          <a:spcPct val="0"/>
        </a:spcAft>
        <a:buChar char="–"/>
        <a:defRPr sz="2800">
          <a:solidFill>
            <a:schemeClr val="tx1"/>
          </a:solidFill>
          <a:latin typeface="Cambria" panose="02040503050406030204" pitchFamily="18" charset="0"/>
        </a:defRPr>
      </a:lvl2pPr>
      <a:lvl3pPr marL="1142733" indent="-228546" algn="l" rtl="0" eaLnBrk="0" fontAlgn="base" hangingPunct="0">
        <a:spcBef>
          <a:spcPct val="20000"/>
        </a:spcBef>
        <a:spcAft>
          <a:spcPct val="0"/>
        </a:spcAft>
        <a:buChar char="•"/>
        <a:defRPr sz="2400">
          <a:solidFill>
            <a:schemeClr val="tx1"/>
          </a:solidFill>
          <a:latin typeface="Cambria" panose="02040503050406030204" pitchFamily="18" charset="0"/>
        </a:defRPr>
      </a:lvl3pPr>
      <a:lvl4pPr marL="1599825" indent="-228546" algn="l" rtl="0" eaLnBrk="0" fontAlgn="base" hangingPunct="0">
        <a:spcBef>
          <a:spcPct val="20000"/>
        </a:spcBef>
        <a:spcAft>
          <a:spcPct val="0"/>
        </a:spcAft>
        <a:buChar char="–"/>
        <a:defRPr sz="2000">
          <a:solidFill>
            <a:schemeClr val="tx1"/>
          </a:solidFill>
          <a:latin typeface="Cambria" panose="02040503050406030204" pitchFamily="18" charset="0"/>
        </a:defRPr>
      </a:lvl4pPr>
      <a:lvl5pPr marL="2056919" indent="-228546" algn="l" rtl="0" eaLnBrk="0" fontAlgn="base" hangingPunct="0">
        <a:spcBef>
          <a:spcPct val="20000"/>
        </a:spcBef>
        <a:spcAft>
          <a:spcPct val="0"/>
        </a:spcAft>
        <a:buChar char="»"/>
        <a:defRPr sz="2000">
          <a:solidFill>
            <a:schemeClr val="tx1"/>
          </a:solidFill>
          <a:latin typeface="Cambria" panose="02040503050406030204" pitchFamily="18" charset="0"/>
        </a:defRPr>
      </a:lvl5pPr>
      <a:lvl6pPr marL="2514012" indent="-228546" algn="l" rtl="0" fontAlgn="base">
        <a:spcBef>
          <a:spcPct val="20000"/>
        </a:spcBef>
        <a:spcAft>
          <a:spcPct val="0"/>
        </a:spcAft>
        <a:buChar char="»"/>
        <a:defRPr sz="2000">
          <a:solidFill>
            <a:schemeClr val="tx1"/>
          </a:solidFill>
          <a:latin typeface="+mn-lt"/>
        </a:defRPr>
      </a:lvl6pPr>
      <a:lvl7pPr marL="2971106" indent="-228546" algn="l" rtl="0" fontAlgn="base">
        <a:spcBef>
          <a:spcPct val="20000"/>
        </a:spcBef>
        <a:spcAft>
          <a:spcPct val="0"/>
        </a:spcAft>
        <a:buChar char="»"/>
        <a:defRPr sz="2000">
          <a:solidFill>
            <a:schemeClr val="tx1"/>
          </a:solidFill>
          <a:latin typeface="+mn-lt"/>
        </a:defRPr>
      </a:lvl7pPr>
      <a:lvl8pPr marL="3428198" indent="-228546" algn="l" rtl="0" fontAlgn="base">
        <a:spcBef>
          <a:spcPct val="20000"/>
        </a:spcBef>
        <a:spcAft>
          <a:spcPct val="0"/>
        </a:spcAft>
        <a:buChar char="»"/>
        <a:defRPr sz="2000">
          <a:solidFill>
            <a:schemeClr val="tx1"/>
          </a:solidFill>
          <a:latin typeface="+mn-lt"/>
        </a:defRPr>
      </a:lvl8pPr>
      <a:lvl9pPr marL="3885292" indent="-228546"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186" rtl="0" eaLnBrk="1" latinLnBrk="0" hangingPunct="1">
        <a:defRPr sz="1800" kern="1200">
          <a:solidFill>
            <a:schemeClr val="tx1"/>
          </a:solidFill>
          <a:latin typeface="+mn-lt"/>
          <a:ea typeface="+mn-ea"/>
          <a:cs typeface="+mn-cs"/>
        </a:defRPr>
      </a:lvl1pPr>
      <a:lvl2pPr marL="457092" algn="l" defTabSz="914186" rtl="0" eaLnBrk="1" latinLnBrk="0" hangingPunct="1">
        <a:defRPr sz="1800" kern="1200">
          <a:solidFill>
            <a:schemeClr val="tx1"/>
          </a:solidFill>
          <a:latin typeface="+mn-lt"/>
          <a:ea typeface="+mn-ea"/>
          <a:cs typeface="+mn-cs"/>
        </a:defRPr>
      </a:lvl2pPr>
      <a:lvl3pPr marL="914186" algn="l" defTabSz="914186" rtl="0" eaLnBrk="1" latinLnBrk="0" hangingPunct="1">
        <a:defRPr sz="1800" kern="1200">
          <a:solidFill>
            <a:schemeClr val="tx1"/>
          </a:solidFill>
          <a:latin typeface="+mn-lt"/>
          <a:ea typeface="+mn-ea"/>
          <a:cs typeface="+mn-cs"/>
        </a:defRPr>
      </a:lvl3pPr>
      <a:lvl4pPr marL="1371279" algn="l" defTabSz="914186" rtl="0" eaLnBrk="1" latinLnBrk="0" hangingPunct="1">
        <a:defRPr sz="1800" kern="1200">
          <a:solidFill>
            <a:schemeClr val="tx1"/>
          </a:solidFill>
          <a:latin typeface="+mn-lt"/>
          <a:ea typeface="+mn-ea"/>
          <a:cs typeface="+mn-cs"/>
        </a:defRPr>
      </a:lvl4pPr>
      <a:lvl5pPr marL="1828373" algn="l" defTabSz="914186" rtl="0" eaLnBrk="1" latinLnBrk="0" hangingPunct="1">
        <a:defRPr sz="1800" kern="1200">
          <a:solidFill>
            <a:schemeClr val="tx1"/>
          </a:solidFill>
          <a:latin typeface="+mn-lt"/>
          <a:ea typeface="+mn-ea"/>
          <a:cs typeface="+mn-cs"/>
        </a:defRPr>
      </a:lvl5pPr>
      <a:lvl6pPr marL="2285466" algn="l" defTabSz="914186" rtl="0" eaLnBrk="1" latinLnBrk="0" hangingPunct="1">
        <a:defRPr sz="1800" kern="1200">
          <a:solidFill>
            <a:schemeClr val="tx1"/>
          </a:solidFill>
          <a:latin typeface="+mn-lt"/>
          <a:ea typeface="+mn-ea"/>
          <a:cs typeface="+mn-cs"/>
        </a:defRPr>
      </a:lvl6pPr>
      <a:lvl7pPr marL="2742558" algn="l" defTabSz="914186" rtl="0" eaLnBrk="1" latinLnBrk="0" hangingPunct="1">
        <a:defRPr sz="1800" kern="1200">
          <a:solidFill>
            <a:schemeClr val="tx1"/>
          </a:solidFill>
          <a:latin typeface="+mn-lt"/>
          <a:ea typeface="+mn-ea"/>
          <a:cs typeface="+mn-cs"/>
        </a:defRPr>
      </a:lvl7pPr>
      <a:lvl8pPr marL="3199652" algn="l" defTabSz="914186" rtl="0" eaLnBrk="1" latinLnBrk="0" hangingPunct="1">
        <a:defRPr sz="1800" kern="1200">
          <a:solidFill>
            <a:schemeClr val="tx1"/>
          </a:solidFill>
          <a:latin typeface="+mn-lt"/>
          <a:ea typeface="+mn-ea"/>
          <a:cs typeface="+mn-cs"/>
        </a:defRPr>
      </a:lvl8pPr>
      <a:lvl9pPr marL="3656744" algn="l" defTabSz="91418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cfo.dc.gov/page/supplier-portal"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http://www.sam.gov/"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sam.gov/content/home"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mailto:DBH.Grants@dc.gov" TargetMode="Externa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mailto:DBH.grants@dc.gov"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mailto:DBH.Grants@dc.gov"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communityaffairs.dc.gov/content/community-grant-program#4"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hyperlink" Target="mailto:DBH.Grants@dc.gov" TargetMode="External"/><Relationship Id="rId4" Type="http://schemas.openxmlformats.org/officeDocument/2006/relationships/hyperlink" Target="https://dbh.dc.gov/page/request-applications-01"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mailto:charneta.scott@dc.gov" TargetMode="External"/><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hyperlink" Target="mailto:renee.evans@dc.gov" TargetMode="External"/><Relationship Id="rId4" Type="http://schemas.openxmlformats.org/officeDocument/2006/relationships/hyperlink" Target="mailto:tywana.reed@dc.gov"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6143" y="163502"/>
            <a:ext cx="7772400" cy="1817698"/>
          </a:xfrm>
        </p:spPr>
        <p:txBody>
          <a:bodyPr/>
          <a:lstStyle/>
          <a:p>
            <a:pPr eaLnBrk="1" hangingPunct="1">
              <a:spcAft>
                <a:spcPct val="15000"/>
              </a:spcAft>
            </a:pPr>
            <a:r>
              <a:rPr lang="en-US" altLang="en-US" sz="2400" b="1" dirty="0">
                <a:solidFill>
                  <a:schemeClr val="tx1"/>
                </a:solidFill>
                <a:latin typeface="Aptos" panose="020B0004020202020204" pitchFamily="34" charset="0"/>
                <a:cs typeface="Calibri" panose="020F0502020204030204" pitchFamily="34" charset="0"/>
              </a:rPr>
              <a:t>District of Columbia </a:t>
            </a:r>
            <a:br>
              <a:rPr lang="en-US" altLang="en-US" sz="2400" b="1" dirty="0">
                <a:solidFill>
                  <a:schemeClr val="tx1"/>
                </a:solidFill>
                <a:latin typeface="Aptos" panose="020B0004020202020204" pitchFamily="34" charset="0"/>
                <a:cs typeface="Calibri" panose="020F0502020204030204" pitchFamily="34" charset="0"/>
              </a:rPr>
            </a:br>
            <a:r>
              <a:rPr lang="en-US" altLang="en-US" sz="2400" b="1" dirty="0">
                <a:solidFill>
                  <a:schemeClr val="tx1"/>
                </a:solidFill>
                <a:latin typeface="Aptos" panose="020B0004020202020204" pitchFamily="34" charset="0"/>
                <a:cs typeface="Calibri" panose="020F0502020204030204" pitchFamily="34" charset="0"/>
              </a:rPr>
              <a:t>Department of Behavioral Health (DBH)</a:t>
            </a:r>
            <a:br>
              <a:rPr lang="en-US" altLang="en-US" sz="2400" b="1" dirty="0">
                <a:solidFill>
                  <a:schemeClr val="tx1"/>
                </a:solidFill>
                <a:latin typeface="Aptos" panose="020B0004020202020204" pitchFamily="34" charset="0"/>
                <a:cs typeface="Calibri" panose="020F0502020204030204" pitchFamily="34" charset="0"/>
              </a:rPr>
            </a:br>
            <a:br>
              <a:rPr lang="en-US" altLang="en-US" sz="2400" dirty="0">
                <a:solidFill>
                  <a:schemeClr val="tx1"/>
                </a:solidFill>
                <a:latin typeface="Aptos" panose="020B0004020202020204" pitchFamily="34" charset="0"/>
                <a:cs typeface="Calibri" panose="020F0502020204030204" pitchFamily="34" charset="0"/>
              </a:rPr>
            </a:br>
            <a:r>
              <a:rPr lang="en-US" altLang="en-US" sz="2400" b="1" dirty="0">
                <a:solidFill>
                  <a:schemeClr val="tx1"/>
                </a:solidFill>
                <a:latin typeface="Aptos" panose="020B0004020202020204" pitchFamily="34" charset="0"/>
                <a:cs typeface="Calibri" panose="020F0502020204030204" pitchFamily="34" charset="0"/>
              </a:rPr>
              <a:t>Pre-Application Conference</a:t>
            </a:r>
          </a:p>
        </p:txBody>
      </p:sp>
      <p:sp>
        <p:nvSpPr>
          <p:cNvPr id="3" name="Subtitle 2"/>
          <p:cNvSpPr>
            <a:spLocks noGrp="1"/>
          </p:cNvSpPr>
          <p:nvPr>
            <p:ph type="subTitle" idx="1"/>
          </p:nvPr>
        </p:nvSpPr>
        <p:spPr>
          <a:xfrm>
            <a:off x="295158" y="4049565"/>
            <a:ext cx="8731078" cy="695618"/>
          </a:xfrm>
        </p:spPr>
        <p:txBody>
          <a:bodyPr/>
          <a:lstStyle/>
          <a:p>
            <a:r>
              <a:rPr lang="en-US" altLang="en-US" sz="2400" b="1" dirty="0">
                <a:latin typeface="Aptos" panose="020B0004020202020204" pitchFamily="34" charset="0"/>
                <a:cs typeface="Calibri" panose="020F0502020204030204" pitchFamily="34" charset="0"/>
              </a:rPr>
              <a:t>September 22, 2026, | 1:00 p.m. - 2:00 p.m.</a:t>
            </a:r>
          </a:p>
          <a:p>
            <a:endParaRPr lang="en-US" altLang="en-US" sz="2400" b="1" dirty="0">
              <a:cs typeface="Calibri" panose="020F0502020204030204" pitchFamily="34" charset="0"/>
            </a:endParaRPr>
          </a:p>
          <a:p>
            <a:pPr algn="r">
              <a:spcBef>
                <a:spcPts val="0"/>
              </a:spcBef>
            </a:pPr>
            <a:endParaRPr lang="en-US" altLang="en-US" sz="1400" dirty="0">
              <a:ea typeface="Cambria" panose="02040503050406030204" pitchFamily="18" charset="0"/>
            </a:endParaRPr>
          </a:p>
          <a:p>
            <a:pPr algn="r">
              <a:spcBef>
                <a:spcPts val="0"/>
              </a:spcBef>
            </a:pPr>
            <a:endParaRPr lang="en-US" altLang="en-US" sz="1400" dirty="0"/>
          </a:p>
          <a:p>
            <a:pPr algn="r">
              <a:spcBef>
                <a:spcPts val="0"/>
              </a:spcBef>
            </a:pPr>
            <a:endParaRPr lang="en-US" altLang="en-US" sz="1400" dirty="0"/>
          </a:p>
          <a:p>
            <a:pPr algn="r">
              <a:spcBef>
                <a:spcPts val="0"/>
              </a:spcBef>
            </a:pPr>
            <a:endParaRPr lang="en-US" altLang="en-US" sz="1600" dirty="0"/>
          </a:p>
          <a:p>
            <a:pPr algn="l">
              <a:spcBef>
                <a:spcPts val="0"/>
              </a:spcBef>
            </a:pPr>
            <a:endParaRPr lang="en-US" altLang="en-US" sz="2600" b="1" dirty="0"/>
          </a:p>
          <a:p>
            <a:pPr algn="l">
              <a:spcBef>
                <a:spcPts val="0"/>
              </a:spcBef>
            </a:pPr>
            <a:endParaRPr lang="en-US" altLang="en-US" sz="2600" b="1" dirty="0"/>
          </a:p>
        </p:txBody>
      </p:sp>
      <p:sp>
        <p:nvSpPr>
          <p:cNvPr id="8" name="Line 4"/>
          <p:cNvSpPr>
            <a:spLocks noChangeShapeType="1"/>
          </p:cNvSpPr>
          <p:nvPr/>
        </p:nvSpPr>
        <p:spPr bwMode="auto">
          <a:xfrm flipH="1">
            <a:off x="1066800" y="1288325"/>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Tree>
    <p:extLst>
      <p:ext uri="{BB962C8B-B14F-4D97-AF65-F5344CB8AC3E}">
        <p14:creationId xmlns:p14="http://schemas.microsoft.com/office/powerpoint/2010/main" val="3345913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6143" y="163502"/>
            <a:ext cx="7772400" cy="1817698"/>
          </a:xfrm>
        </p:spPr>
        <p:txBody>
          <a:bodyPr/>
          <a:lstStyle/>
          <a:p>
            <a:pPr eaLnBrk="1" hangingPunct="1">
              <a:spcAft>
                <a:spcPct val="15000"/>
              </a:spcAft>
            </a:pPr>
            <a:r>
              <a:rPr lang="en-US" altLang="en-US" sz="2400" b="1" dirty="0">
                <a:solidFill>
                  <a:schemeClr val="tx1"/>
                </a:solidFill>
                <a:latin typeface="Aptos" panose="020B0004020202020204" pitchFamily="34" charset="0"/>
                <a:cs typeface="Calibri" panose="020F0502020204030204" pitchFamily="34" charset="0"/>
              </a:rPr>
              <a:t>District of Columbia </a:t>
            </a:r>
            <a:br>
              <a:rPr lang="en-US" altLang="en-US" sz="2400" b="1" dirty="0">
                <a:solidFill>
                  <a:schemeClr val="tx1"/>
                </a:solidFill>
                <a:latin typeface="Aptos" panose="020B0004020202020204" pitchFamily="34" charset="0"/>
                <a:cs typeface="Calibri" panose="020F0502020204030204" pitchFamily="34" charset="0"/>
              </a:rPr>
            </a:br>
            <a:r>
              <a:rPr lang="en-US" altLang="en-US" sz="2400" b="1" dirty="0">
                <a:solidFill>
                  <a:schemeClr val="tx1"/>
                </a:solidFill>
                <a:latin typeface="Aptos" panose="020B0004020202020204" pitchFamily="34" charset="0"/>
                <a:cs typeface="Calibri" panose="020F0502020204030204" pitchFamily="34" charset="0"/>
              </a:rPr>
              <a:t>Department of Behavioral Health (DBH)</a:t>
            </a:r>
            <a:br>
              <a:rPr lang="en-US" altLang="en-US" sz="2400" b="1" dirty="0">
                <a:solidFill>
                  <a:schemeClr val="tx1"/>
                </a:solidFill>
                <a:latin typeface="Aptos" panose="020B0004020202020204" pitchFamily="34" charset="0"/>
                <a:cs typeface="Calibri" panose="020F0502020204030204" pitchFamily="34" charset="0"/>
              </a:rPr>
            </a:br>
            <a:br>
              <a:rPr lang="en-US" altLang="en-US" sz="2400" dirty="0">
                <a:solidFill>
                  <a:schemeClr val="tx1"/>
                </a:solidFill>
                <a:latin typeface="Aptos" panose="020B0004020202020204" pitchFamily="34" charset="0"/>
                <a:cs typeface="Calibri" panose="020F0502020204030204" pitchFamily="34" charset="0"/>
              </a:rPr>
            </a:br>
            <a:r>
              <a:rPr lang="en-US" altLang="en-US" sz="2400" b="1" dirty="0">
                <a:solidFill>
                  <a:schemeClr val="tx1"/>
                </a:solidFill>
                <a:latin typeface="Aptos" panose="020B0004020202020204" pitchFamily="34" charset="0"/>
                <a:cs typeface="Calibri" panose="020F0502020204030204" pitchFamily="34" charset="0"/>
              </a:rPr>
              <a:t>Pre-Application Conference</a:t>
            </a:r>
          </a:p>
        </p:txBody>
      </p:sp>
      <p:sp>
        <p:nvSpPr>
          <p:cNvPr id="3" name="Subtitle 2"/>
          <p:cNvSpPr>
            <a:spLocks noGrp="1"/>
          </p:cNvSpPr>
          <p:nvPr>
            <p:ph type="subTitle" idx="1"/>
          </p:nvPr>
        </p:nvSpPr>
        <p:spPr>
          <a:xfrm>
            <a:off x="315940" y="3966437"/>
            <a:ext cx="8731078" cy="1409127"/>
          </a:xfrm>
        </p:spPr>
        <p:txBody>
          <a:bodyPr/>
          <a:lstStyle/>
          <a:p>
            <a:r>
              <a:rPr lang="en-US" altLang="en-US" sz="2400" b="1" dirty="0">
                <a:latin typeface="Aptos" panose="020B0004020202020204" pitchFamily="34" charset="0"/>
                <a:cs typeface="Calibri" panose="020F0502020204030204" pitchFamily="34" charset="0"/>
              </a:rPr>
              <a:t>RFA Number: </a:t>
            </a:r>
            <a:r>
              <a:rPr lang="en-US" sz="2400" b="1" dirty="0">
                <a:latin typeface="Aptos" panose="020B0004020202020204" pitchFamily="34" charset="0"/>
              </a:rPr>
              <a:t>RM0 SBH091826</a:t>
            </a:r>
            <a:endParaRPr lang="en-US" sz="2400" dirty="0">
              <a:latin typeface="Aptos" panose="020B0004020202020204" pitchFamily="34" charset="0"/>
            </a:endParaRPr>
          </a:p>
          <a:p>
            <a:pPr>
              <a:spcBef>
                <a:spcPts val="0"/>
              </a:spcBef>
            </a:pPr>
            <a:r>
              <a:rPr lang="en-US" sz="2400" b="1" dirty="0">
                <a:latin typeface="Aptos" panose="020B0004020202020204" pitchFamily="34" charset="0"/>
              </a:rPr>
              <a:t>RFA Title: FY27 School Behavioral Health Services Comprehensive Expansion (District of Columbia Public Charter School Local Education Agency (LEA) Grant</a:t>
            </a:r>
          </a:p>
          <a:p>
            <a:pPr algn="l">
              <a:spcBef>
                <a:spcPts val="0"/>
              </a:spcBef>
            </a:pPr>
            <a:r>
              <a:rPr lang="en-US" sz="2400" b="1" dirty="0">
                <a:latin typeface="Aptos" panose="020B0004020202020204" pitchFamily="34" charset="0"/>
              </a:rPr>
              <a:t> </a:t>
            </a:r>
            <a:endParaRPr lang="en-US" altLang="en-US" sz="1400" dirty="0">
              <a:latin typeface="Aptos" panose="020B0004020202020204" pitchFamily="34" charset="0"/>
              <a:ea typeface="Cambria" panose="02040503050406030204" pitchFamily="18" charset="0"/>
            </a:endParaRPr>
          </a:p>
          <a:p>
            <a:pPr algn="r">
              <a:spcBef>
                <a:spcPts val="0"/>
              </a:spcBef>
            </a:pPr>
            <a:endParaRPr lang="en-US" altLang="en-US" sz="1400" dirty="0">
              <a:ea typeface="Cambria" panose="02040503050406030204" pitchFamily="18" charset="0"/>
            </a:endParaRPr>
          </a:p>
          <a:p>
            <a:pPr algn="r">
              <a:spcBef>
                <a:spcPts val="0"/>
              </a:spcBef>
            </a:pPr>
            <a:endParaRPr lang="en-US" altLang="en-US" sz="1400" dirty="0"/>
          </a:p>
          <a:p>
            <a:pPr algn="r">
              <a:spcBef>
                <a:spcPts val="0"/>
              </a:spcBef>
            </a:pPr>
            <a:endParaRPr lang="en-US" altLang="en-US" sz="1400" dirty="0"/>
          </a:p>
          <a:p>
            <a:pPr algn="r">
              <a:spcBef>
                <a:spcPts val="0"/>
              </a:spcBef>
            </a:pPr>
            <a:endParaRPr lang="en-US" altLang="en-US" sz="1600" dirty="0"/>
          </a:p>
          <a:p>
            <a:pPr algn="l">
              <a:spcBef>
                <a:spcPts val="0"/>
              </a:spcBef>
            </a:pPr>
            <a:endParaRPr lang="en-US" altLang="en-US" sz="2600" b="1" dirty="0"/>
          </a:p>
          <a:p>
            <a:pPr algn="l">
              <a:spcBef>
                <a:spcPts val="0"/>
              </a:spcBef>
            </a:pPr>
            <a:endParaRPr lang="en-US" altLang="en-US" sz="2600" b="1" dirty="0"/>
          </a:p>
        </p:txBody>
      </p:sp>
      <p:sp>
        <p:nvSpPr>
          <p:cNvPr id="8" name="Line 4"/>
          <p:cNvSpPr>
            <a:spLocks noChangeShapeType="1"/>
          </p:cNvSpPr>
          <p:nvPr/>
        </p:nvSpPr>
        <p:spPr bwMode="auto">
          <a:xfrm flipH="1">
            <a:off x="1066800" y="1288325"/>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Tree>
    <p:extLst>
      <p:ext uri="{BB962C8B-B14F-4D97-AF65-F5344CB8AC3E}">
        <p14:creationId xmlns:p14="http://schemas.microsoft.com/office/powerpoint/2010/main" val="2854982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223344"/>
            <a:ext cx="8229600" cy="843103"/>
          </a:xfrm>
        </p:spPr>
        <p:txBody>
          <a:bodyPr/>
          <a:lstStyle/>
          <a:p>
            <a:r>
              <a:rPr lang="en-US" altLang="en-US" sz="2400" b="1" dirty="0"/>
              <a:t>Today’s Agenda</a:t>
            </a:r>
            <a:endParaRPr lang="en-US" altLang="en-US" sz="2400" dirty="0"/>
          </a:p>
        </p:txBody>
      </p:sp>
      <p:sp>
        <p:nvSpPr>
          <p:cNvPr id="19459" name="Content Placeholder 2"/>
          <p:cNvSpPr>
            <a:spLocks noGrp="1"/>
          </p:cNvSpPr>
          <p:nvPr>
            <p:ph idx="1"/>
          </p:nvPr>
        </p:nvSpPr>
        <p:spPr>
          <a:xfrm>
            <a:off x="957509" y="201629"/>
            <a:ext cx="7500738" cy="6341261"/>
          </a:xfrm>
        </p:spPr>
        <p:txBody>
          <a:bodyPr/>
          <a:lstStyle/>
          <a:p>
            <a:pPr marL="0" indent="0" algn="l">
              <a:buNone/>
            </a:pPr>
            <a:endParaRPr lang="en-US" sz="1800" b="0" i="0" u="none" strike="noStrike" baseline="0" dirty="0">
              <a:solidFill>
                <a:srgbClr val="000000"/>
              </a:solidFill>
              <a:latin typeface="Aptos" panose="020B0004020202020204" pitchFamily="34" charset="0"/>
            </a:endParaRPr>
          </a:p>
          <a:p>
            <a:pPr marL="0" indent="0">
              <a:buNone/>
            </a:pPr>
            <a:r>
              <a:rPr lang="en-US" sz="1400" b="1" i="0" u="none" strike="noStrike" baseline="0" dirty="0">
                <a:solidFill>
                  <a:srgbClr val="FF0000"/>
                </a:solidFill>
                <a:latin typeface="Aptos" panose="020B0004020202020204" pitchFamily="34" charset="0"/>
              </a:rPr>
              <a:t>       Welcome</a:t>
            </a:r>
            <a:endParaRPr lang="en-US" sz="1400" b="0" i="0" u="none" strike="noStrike" baseline="0" dirty="0">
              <a:solidFill>
                <a:srgbClr val="FF0000"/>
              </a:solidFill>
              <a:latin typeface="Aptos" panose="020B0004020202020204" pitchFamily="34" charset="0"/>
            </a:endParaRPr>
          </a:p>
          <a:p>
            <a:pPr marL="0" indent="0">
              <a:buNone/>
            </a:pPr>
            <a:r>
              <a:rPr lang="en-US" sz="1400" b="1" i="0" u="none" strike="noStrike" baseline="0" dirty="0">
                <a:solidFill>
                  <a:srgbClr val="FF0000"/>
                </a:solidFill>
                <a:latin typeface="Aptos" panose="020B0004020202020204" pitchFamily="34" charset="0"/>
              </a:rPr>
              <a:t>       Presenters </a:t>
            </a:r>
            <a:endParaRPr lang="en-US" sz="1400" dirty="0">
              <a:solidFill>
                <a:srgbClr val="FF0000"/>
              </a:solidFill>
              <a:latin typeface="Aptos" panose="020B0004020202020204" pitchFamily="34" charset="0"/>
            </a:endParaRPr>
          </a:p>
          <a:p>
            <a:r>
              <a:rPr lang="en-US" sz="1400" b="0" i="0" u="none" strike="noStrike" baseline="0" dirty="0">
                <a:solidFill>
                  <a:srgbClr val="000000"/>
                </a:solidFill>
                <a:latin typeface="Aptos" panose="020B0004020202020204" pitchFamily="34" charset="0"/>
              </a:rPr>
              <a:t>Charneta C. Scott, Ph.D.</a:t>
            </a:r>
          </a:p>
          <a:p>
            <a:r>
              <a:rPr lang="en-US" sz="1400" dirty="0">
                <a:solidFill>
                  <a:srgbClr val="000000"/>
                </a:solidFill>
                <a:latin typeface="Aptos" panose="020B0004020202020204" pitchFamily="34" charset="0"/>
              </a:rPr>
              <a:t>Renee Evans Jackman</a:t>
            </a:r>
          </a:p>
          <a:p>
            <a:pPr marL="0" indent="0">
              <a:buNone/>
            </a:pPr>
            <a:endParaRPr lang="en-US" sz="800" b="0" i="0" u="none" strike="noStrike" baseline="0" dirty="0">
              <a:solidFill>
                <a:srgbClr val="000000"/>
              </a:solidFill>
              <a:latin typeface="Aptos" panose="020B0004020202020204" pitchFamily="34" charset="0"/>
            </a:endParaRPr>
          </a:p>
          <a:p>
            <a:pPr marL="0" indent="0">
              <a:buNone/>
            </a:pPr>
            <a:r>
              <a:rPr lang="en-US" sz="1400" b="1" dirty="0">
                <a:solidFill>
                  <a:srgbClr val="FF0000"/>
                </a:solidFill>
                <a:latin typeface="Aptos" panose="020B0004020202020204" pitchFamily="34" charset="0"/>
              </a:rPr>
              <a:t>        </a:t>
            </a:r>
            <a:r>
              <a:rPr lang="en-US" sz="1400" b="1" i="0" u="none" strike="noStrike" baseline="0" dirty="0">
                <a:solidFill>
                  <a:srgbClr val="FF0000"/>
                </a:solidFill>
                <a:latin typeface="Aptos" panose="020B0004020202020204" pitchFamily="34" charset="0"/>
              </a:rPr>
              <a:t>General Information</a:t>
            </a:r>
            <a:endParaRPr lang="en-US" sz="1400" b="0" i="0" u="none" strike="noStrike" baseline="0" dirty="0">
              <a:solidFill>
                <a:srgbClr val="FF0000"/>
              </a:solidFill>
              <a:latin typeface="Aptos" panose="020B0004020202020204" pitchFamily="34" charset="0"/>
            </a:endParaRPr>
          </a:p>
          <a:p>
            <a:r>
              <a:rPr lang="en-US" sz="1400" b="0" i="0" u="none" strike="noStrike" baseline="0" dirty="0">
                <a:solidFill>
                  <a:srgbClr val="000000"/>
                </a:solidFill>
                <a:latin typeface="Aptos" panose="020B0004020202020204" pitchFamily="34" charset="0"/>
              </a:rPr>
              <a:t>Overview, Background, and Purpose</a:t>
            </a:r>
          </a:p>
          <a:p>
            <a:pPr marL="0" indent="0">
              <a:buNone/>
            </a:pPr>
            <a:endParaRPr lang="en-US" sz="800" b="0" i="0" u="none" strike="noStrike" baseline="0" dirty="0">
              <a:solidFill>
                <a:srgbClr val="000000"/>
              </a:solidFill>
              <a:latin typeface="Aptos" panose="020B0004020202020204" pitchFamily="34" charset="0"/>
            </a:endParaRPr>
          </a:p>
          <a:p>
            <a:pPr marL="0" indent="0">
              <a:buNone/>
            </a:pPr>
            <a:r>
              <a:rPr lang="en-US" sz="1400" b="1" i="0" u="none" strike="noStrike" baseline="0" dirty="0">
                <a:solidFill>
                  <a:srgbClr val="FF0000"/>
                </a:solidFill>
                <a:latin typeface="Aptos" panose="020B0004020202020204" pitchFamily="34" charset="0"/>
              </a:rPr>
              <a:t>       Award Information</a:t>
            </a:r>
            <a:endParaRPr lang="en-US" sz="1400" b="0" i="0" u="none" strike="noStrike" baseline="0" dirty="0">
              <a:solidFill>
                <a:srgbClr val="FF0000"/>
              </a:solidFill>
              <a:latin typeface="Aptos" panose="020B0004020202020204" pitchFamily="34" charset="0"/>
            </a:endParaRPr>
          </a:p>
          <a:p>
            <a:r>
              <a:rPr lang="en-US" sz="1400" b="0" i="0" u="none" strike="noStrike" baseline="0" dirty="0">
                <a:solidFill>
                  <a:srgbClr val="000000"/>
                </a:solidFill>
                <a:latin typeface="Aptos" panose="020B0004020202020204" pitchFamily="34" charset="0"/>
              </a:rPr>
              <a:t>Source of Grant Funding, Award Funding Available and Performance and Funding Period</a:t>
            </a:r>
          </a:p>
          <a:p>
            <a:r>
              <a:rPr lang="en-US" sz="1400" b="0" i="0" u="none" strike="noStrike" baseline="0" dirty="0">
                <a:solidFill>
                  <a:srgbClr val="000000"/>
                </a:solidFill>
                <a:latin typeface="Aptos" panose="020B0004020202020204" pitchFamily="34" charset="0"/>
              </a:rPr>
              <a:t>Eligibility Requirements</a:t>
            </a:r>
          </a:p>
          <a:p>
            <a:pPr marL="0" indent="0">
              <a:buNone/>
            </a:pPr>
            <a:endParaRPr lang="en-US" sz="800" b="0" i="0" u="none" strike="noStrike" baseline="0" dirty="0">
              <a:solidFill>
                <a:srgbClr val="000000"/>
              </a:solidFill>
              <a:latin typeface="Aptos" panose="020B0004020202020204" pitchFamily="34" charset="0"/>
            </a:endParaRPr>
          </a:p>
          <a:p>
            <a:pPr marL="0" indent="0">
              <a:buNone/>
            </a:pPr>
            <a:r>
              <a:rPr lang="en-US" sz="1400" b="1" i="0" u="none" strike="noStrike" baseline="0" dirty="0">
                <a:solidFill>
                  <a:srgbClr val="FF0000"/>
                </a:solidFill>
                <a:latin typeface="Aptos" panose="020B0004020202020204" pitchFamily="34" charset="0"/>
              </a:rPr>
              <a:t>        Performance Requirement</a:t>
            </a:r>
            <a:endParaRPr lang="en-US" sz="1400" b="0" i="0" u="none" strike="noStrike" baseline="0" dirty="0">
              <a:solidFill>
                <a:srgbClr val="FF0000"/>
              </a:solidFill>
              <a:latin typeface="Aptos" panose="020B0004020202020204" pitchFamily="34" charset="0"/>
            </a:endParaRPr>
          </a:p>
          <a:p>
            <a:r>
              <a:rPr lang="en-US" sz="1400" b="0" i="0" u="none" strike="noStrike" baseline="0" dirty="0">
                <a:solidFill>
                  <a:srgbClr val="000000"/>
                </a:solidFill>
                <a:latin typeface="Aptos" panose="020B0004020202020204" pitchFamily="34" charset="0"/>
              </a:rPr>
              <a:t>Experience Criteria, Target Population, Location of Services, Scope of Services and Scope of Work</a:t>
            </a:r>
          </a:p>
          <a:p>
            <a:pPr marL="0" indent="0">
              <a:buNone/>
            </a:pPr>
            <a:r>
              <a:rPr lang="en-US" sz="1400" dirty="0">
                <a:solidFill>
                  <a:srgbClr val="000000"/>
                </a:solidFill>
                <a:latin typeface="Aptos" panose="020B0004020202020204" pitchFamily="34" charset="0"/>
              </a:rPr>
              <a:t>       </a:t>
            </a:r>
            <a:r>
              <a:rPr lang="en-US" sz="1400" b="1" i="0" u="none" strike="noStrike" baseline="0" dirty="0">
                <a:solidFill>
                  <a:srgbClr val="FF0000"/>
                </a:solidFill>
                <a:latin typeface="Aptos" panose="020B0004020202020204" pitchFamily="34" charset="0"/>
              </a:rPr>
              <a:t>Application Requirements</a:t>
            </a:r>
            <a:endParaRPr lang="en-US" sz="1400" b="0" i="0" u="none" strike="noStrike" baseline="0" dirty="0">
              <a:solidFill>
                <a:srgbClr val="FF0000"/>
              </a:solidFill>
              <a:latin typeface="Aptos" panose="020B0004020202020204" pitchFamily="34" charset="0"/>
            </a:endParaRPr>
          </a:p>
          <a:p>
            <a:r>
              <a:rPr lang="en-US" sz="1400" b="0" i="0" u="none" strike="noStrike" baseline="0" dirty="0">
                <a:solidFill>
                  <a:srgbClr val="000000"/>
                </a:solidFill>
                <a:latin typeface="Aptos" panose="020B0004020202020204" pitchFamily="34" charset="0"/>
              </a:rPr>
              <a:t>Project Narrative</a:t>
            </a:r>
          </a:p>
          <a:p>
            <a:r>
              <a:rPr lang="en-US" sz="1400" dirty="0">
                <a:solidFill>
                  <a:srgbClr val="000000"/>
                </a:solidFill>
                <a:latin typeface="Aptos" panose="020B0004020202020204" pitchFamily="34" charset="0"/>
              </a:rPr>
              <a:t>Evaluation Criteria</a:t>
            </a:r>
          </a:p>
          <a:p>
            <a:endParaRPr lang="en-US" sz="800" b="0" i="0" u="none" strike="noStrike" baseline="0" dirty="0">
              <a:solidFill>
                <a:srgbClr val="000000"/>
              </a:solidFill>
              <a:latin typeface="Aptos" panose="020B0004020202020204" pitchFamily="34" charset="0"/>
            </a:endParaRPr>
          </a:p>
          <a:p>
            <a:pPr marL="0" indent="0">
              <a:buNone/>
            </a:pPr>
            <a:r>
              <a:rPr lang="en-US" sz="1400" b="1" dirty="0">
                <a:solidFill>
                  <a:srgbClr val="FF0000"/>
                </a:solidFill>
                <a:latin typeface="Aptos" panose="020B0004020202020204" pitchFamily="34" charset="0"/>
              </a:rPr>
              <a:t>       Successful Packaging</a:t>
            </a:r>
          </a:p>
          <a:p>
            <a:r>
              <a:rPr lang="en-US" sz="1400" i="0" u="none" strike="noStrike" baseline="0" dirty="0">
                <a:latin typeface="Aptos" panose="020B0004020202020204" pitchFamily="34" charset="0"/>
              </a:rPr>
              <a:t>Additional /Fillable Attachments</a:t>
            </a:r>
          </a:p>
          <a:p>
            <a:pPr marL="0" indent="0">
              <a:buNone/>
            </a:pPr>
            <a:r>
              <a:rPr lang="en-US" sz="800" b="1" i="0" u="none" strike="noStrike" baseline="0" dirty="0">
                <a:solidFill>
                  <a:srgbClr val="FF0000"/>
                </a:solidFill>
                <a:latin typeface="Aptos" panose="020B0004020202020204" pitchFamily="34" charset="0"/>
              </a:rPr>
              <a:t>        </a:t>
            </a:r>
          </a:p>
          <a:p>
            <a:pPr marL="0" indent="0">
              <a:buNone/>
            </a:pPr>
            <a:r>
              <a:rPr lang="en-US" sz="1400" b="1" dirty="0">
                <a:solidFill>
                  <a:srgbClr val="FF0000"/>
                </a:solidFill>
                <a:latin typeface="Aptos" panose="020B0004020202020204" pitchFamily="34" charset="0"/>
              </a:rPr>
              <a:t>       </a:t>
            </a:r>
            <a:r>
              <a:rPr lang="en-US" sz="1400" b="1" i="0" u="none" strike="noStrike" baseline="0" dirty="0">
                <a:solidFill>
                  <a:srgbClr val="FF0000"/>
                </a:solidFill>
                <a:latin typeface="Aptos" panose="020B0004020202020204" pitchFamily="34" charset="0"/>
              </a:rPr>
              <a:t>Evaluation Criteria Helpful Information</a:t>
            </a:r>
            <a:endParaRPr lang="en-US" sz="1400" b="0" i="0" u="none" strike="noStrike" baseline="0" dirty="0">
              <a:solidFill>
                <a:srgbClr val="FF0000"/>
              </a:solidFill>
              <a:latin typeface="Aptos" panose="020B0004020202020204" pitchFamily="34" charset="0"/>
            </a:endParaRPr>
          </a:p>
          <a:p>
            <a:r>
              <a:rPr lang="en-US" sz="1400" b="0" i="0" u="none" strike="noStrike" baseline="0" dirty="0">
                <a:solidFill>
                  <a:srgbClr val="000000"/>
                </a:solidFill>
                <a:latin typeface="Aptos" panose="020B0004020202020204" pitchFamily="34" charset="0"/>
              </a:rPr>
              <a:t>Key Dates, RFA Checklist, Tips and Contact Info</a:t>
            </a:r>
          </a:p>
          <a:p>
            <a:pPr marL="0" indent="0">
              <a:buNone/>
            </a:pPr>
            <a:r>
              <a:rPr lang="en-US" sz="1400" b="1" dirty="0">
                <a:solidFill>
                  <a:srgbClr val="FF0000"/>
                </a:solidFill>
                <a:latin typeface="Aptos" panose="020B0004020202020204" pitchFamily="34" charset="0"/>
              </a:rPr>
              <a:t>         Questions &amp; Answers</a:t>
            </a:r>
            <a:endParaRPr lang="en-US" sz="1400" b="1" i="0" u="none" strike="noStrike" baseline="0" dirty="0">
              <a:solidFill>
                <a:srgbClr val="FF0000"/>
              </a:solidFill>
              <a:latin typeface="Aptos" panose="020B0004020202020204" pitchFamily="34" charset="0"/>
            </a:endParaRPr>
          </a:p>
          <a:p>
            <a:pPr>
              <a:buFontTx/>
              <a:buNone/>
            </a:pPr>
            <a:endParaRPr lang="en-US" altLang="en-US" sz="1600" dirty="0">
              <a:latin typeface="Calibri" panose="020F0502020204030204" pitchFamily="34" charset="0"/>
            </a:endParaRPr>
          </a:p>
        </p:txBody>
      </p:sp>
      <p:sp>
        <p:nvSpPr>
          <p:cNvPr id="19460" name="Line 4"/>
          <p:cNvSpPr>
            <a:spLocks noChangeShapeType="1"/>
          </p:cNvSpPr>
          <p:nvPr/>
        </p:nvSpPr>
        <p:spPr bwMode="auto">
          <a:xfrm flipH="1">
            <a:off x="1164578" y="427501"/>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3</a:t>
            </a:fld>
            <a:endParaRPr lang="en-US" dirty="0"/>
          </a:p>
        </p:txBody>
      </p:sp>
    </p:spTree>
    <p:extLst>
      <p:ext uri="{BB962C8B-B14F-4D97-AF65-F5344CB8AC3E}">
        <p14:creationId xmlns:p14="http://schemas.microsoft.com/office/powerpoint/2010/main" val="3621207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12055D5D-1616-41D2-A810-F138318299A1}" type="slidenum">
              <a:rPr lang="en-US" smtClean="0"/>
              <a:pPr>
                <a:defRPr/>
              </a:pPr>
              <a:t>4</a:t>
            </a:fld>
            <a:endParaRPr lang="en-US" dirty="0"/>
          </a:p>
        </p:txBody>
      </p:sp>
      <p:sp>
        <p:nvSpPr>
          <p:cNvPr id="5" name="TextBox 4"/>
          <p:cNvSpPr txBox="1"/>
          <p:nvPr/>
        </p:nvSpPr>
        <p:spPr>
          <a:xfrm>
            <a:off x="231820" y="212397"/>
            <a:ext cx="2704563" cy="369332"/>
          </a:xfrm>
          <a:prstGeom prst="rect">
            <a:avLst/>
          </a:prstGeom>
          <a:noFill/>
        </p:spPr>
        <p:txBody>
          <a:bodyPr wrap="square" rtlCol="0">
            <a:spAutoFit/>
          </a:bodyPr>
          <a:lstStyle/>
          <a:p>
            <a:r>
              <a:rPr lang="en-US" dirty="0">
                <a:latin typeface="Aptos" panose="020B0004020202020204" pitchFamily="34" charset="0"/>
              </a:rPr>
              <a:t>Please Note:</a:t>
            </a:r>
          </a:p>
        </p:txBody>
      </p:sp>
      <p:pic>
        <p:nvPicPr>
          <p:cNvPr id="10" name="Picture 9">
            <a:extLst>
              <a:ext uri="{FF2B5EF4-FFF2-40B4-BE49-F238E27FC236}">
                <a16:creationId xmlns:a16="http://schemas.microsoft.com/office/drawing/2014/main" id="{7525FF2E-D66E-2DC6-C4BA-74384C9CA460}"/>
              </a:ext>
            </a:extLst>
          </p:cNvPr>
          <p:cNvPicPr>
            <a:picLocks noChangeAspect="1"/>
          </p:cNvPicPr>
          <p:nvPr/>
        </p:nvPicPr>
        <p:blipFill>
          <a:blip r:embed="rId2"/>
          <a:stretch>
            <a:fillRect/>
          </a:stretch>
        </p:blipFill>
        <p:spPr>
          <a:xfrm>
            <a:off x="231820" y="581729"/>
            <a:ext cx="8382727" cy="4633362"/>
          </a:xfrm>
          <a:prstGeom prst="rect">
            <a:avLst/>
          </a:prstGeom>
        </p:spPr>
      </p:pic>
      <p:pic>
        <p:nvPicPr>
          <p:cNvPr id="11" name="Picture 10">
            <a:extLst>
              <a:ext uri="{FF2B5EF4-FFF2-40B4-BE49-F238E27FC236}">
                <a16:creationId xmlns:a16="http://schemas.microsoft.com/office/drawing/2014/main" id="{486A976D-7519-975A-9BB6-B3D0929A972B}"/>
              </a:ext>
            </a:extLst>
          </p:cNvPr>
          <p:cNvPicPr>
            <a:picLocks noChangeAspect="1"/>
          </p:cNvPicPr>
          <p:nvPr/>
        </p:nvPicPr>
        <p:blipFill>
          <a:blip r:embed="rId3"/>
          <a:stretch>
            <a:fillRect/>
          </a:stretch>
        </p:blipFill>
        <p:spPr>
          <a:xfrm>
            <a:off x="529453" y="2599840"/>
            <a:ext cx="7004911" cy="1042506"/>
          </a:xfrm>
          <a:prstGeom prst="rect">
            <a:avLst/>
          </a:prstGeom>
        </p:spPr>
      </p:pic>
      <p:pic>
        <p:nvPicPr>
          <p:cNvPr id="12" name="Picture 11">
            <a:extLst>
              <a:ext uri="{FF2B5EF4-FFF2-40B4-BE49-F238E27FC236}">
                <a16:creationId xmlns:a16="http://schemas.microsoft.com/office/drawing/2014/main" id="{106F646B-C259-5A95-8BBD-921BA4BC3529}"/>
              </a:ext>
            </a:extLst>
          </p:cNvPr>
          <p:cNvPicPr>
            <a:picLocks noChangeAspect="1"/>
          </p:cNvPicPr>
          <p:nvPr/>
        </p:nvPicPr>
        <p:blipFill>
          <a:blip r:embed="rId4"/>
          <a:stretch>
            <a:fillRect/>
          </a:stretch>
        </p:blipFill>
        <p:spPr>
          <a:xfrm>
            <a:off x="3879408" y="548471"/>
            <a:ext cx="1310754" cy="1048603"/>
          </a:xfrm>
          <a:prstGeom prst="rect">
            <a:avLst/>
          </a:prstGeom>
        </p:spPr>
      </p:pic>
      <p:pic>
        <p:nvPicPr>
          <p:cNvPr id="13" name="Picture 12">
            <a:extLst>
              <a:ext uri="{FF2B5EF4-FFF2-40B4-BE49-F238E27FC236}">
                <a16:creationId xmlns:a16="http://schemas.microsoft.com/office/drawing/2014/main" id="{2E9D3C3D-6D00-E5A5-678E-2397E34E98D3}"/>
              </a:ext>
            </a:extLst>
          </p:cNvPr>
          <p:cNvPicPr>
            <a:picLocks noChangeAspect="1"/>
          </p:cNvPicPr>
          <p:nvPr/>
        </p:nvPicPr>
        <p:blipFill>
          <a:blip r:embed="rId5"/>
          <a:stretch>
            <a:fillRect/>
          </a:stretch>
        </p:blipFill>
        <p:spPr>
          <a:xfrm rot="10246639">
            <a:off x="5233839" y="970042"/>
            <a:ext cx="2010564" cy="707197"/>
          </a:xfrm>
          <a:prstGeom prst="rect">
            <a:avLst/>
          </a:prstGeom>
        </p:spPr>
      </p:pic>
      <p:pic>
        <p:nvPicPr>
          <p:cNvPr id="14" name="Picture 13">
            <a:extLst>
              <a:ext uri="{FF2B5EF4-FFF2-40B4-BE49-F238E27FC236}">
                <a16:creationId xmlns:a16="http://schemas.microsoft.com/office/drawing/2014/main" id="{037C68D8-A32D-B751-4645-F0626893CE5A}"/>
              </a:ext>
            </a:extLst>
          </p:cNvPr>
          <p:cNvPicPr>
            <a:picLocks noChangeAspect="1"/>
          </p:cNvPicPr>
          <p:nvPr/>
        </p:nvPicPr>
        <p:blipFill>
          <a:blip r:embed="rId6"/>
          <a:stretch>
            <a:fillRect/>
          </a:stretch>
        </p:blipFill>
        <p:spPr>
          <a:xfrm>
            <a:off x="4855224" y="4721272"/>
            <a:ext cx="2261812" cy="493819"/>
          </a:xfrm>
          <a:prstGeom prst="rect">
            <a:avLst/>
          </a:prstGeom>
        </p:spPr>
      </p:pic>
      <p:pic>
        <p:nvPicPr>
          <p:cNvPr id="15" name="Picture 14">
            <a:extLst>
              <a:ext uri="{FF2B5EF4-FFF2-40B4-BE49-F238E27FC236}">
                <a16:creationId xmlns:a16="http://schemas.microsoft.com/office/drawing/2014/main" id="{AB969833-E57E-7EE4-7EC5-7F353B926143}"/>
              </a:ext>
            </a:extLst>
          </p:cNvPr>
          <p:cNvPicPr>
            <a:picLocks noChangeAspect="1"/>
          </p:cNvPicPr>
          <p:nvPr/>
        </p:nvPicPr>
        <p:blipFill>
          <a:blip r:embed="rId7"/>
          <a:stretch>
            <a:fillRect/>
          </a:stretch>
        </p:blipFill>
        <p:spPr>
          <a:xfrm>
            <a:off x="7610444" y="3784225"/>
            <a:ext cx="542591" cy="1012024"/>
          </a:xfrm>
          <a:prstGeom prst="rect">
            <a:avLst/>
          </a:prstGeom>
        </p:spPr>
      </p:pic>
      <p:pic>
        <p:nvPicPr>
          <p:cNvPr id="17" name="Picture 16">
            <a:extLst>
              <a:ext uri="{FF2B5EF4-FFF2-40B4-BE49-F238E27FC236}">
                <a16:creationId xmlns:a16="http://schemas.microsoft.com/office/drawing/2014/main" id="{1F7D17E8-8E72-7D60-7CB3-82DAD24DF944}"/>
              </a:ext>
            </a:extLst>
          </p:cNvPr>
          <p:cNvPicPr>
            <a:picLocks noChangeAspect="1"/>
          </p:cNvPicPr>
          <p:nvPr/>
        </p:nvPicPr>
        <p:blipFill>
          <a:blip r:embed="rId7"/>
          <a:stretch>
            <a:fillRect/>
          </a:stretch>
        </p:blipFill>
        <p:spPr>
          <a:xfrm rot="13382700">
            <a:off x="6494605" y="1381969"/>
            <a:ext cx="542591" cy="1272965"/>
          </a:xfrm>
          <a:prstGeom prst="rect">
            <a:avLst/>
          </a:prstGeom>
        </p:spPr>
      </p:pic>
      <p:pic>
        <p:nvPicPr>
          <p:cNvPr id="18" name="Picture 17">
            <a:extLst>
              <a:ext uri="{FF2B5EF4-FFF2-40B4-BE49-F238E27FC236}">
                <a16:creationId xmlns:a16="http://schemas.microsoft.com/office/drawing/2014/main" id="{07F6CAED-6142-213C-CF5F-9CA375224B96}"/>
              </a:ext>
            </a:extLst>
          </p:cNvPr>
          <p:cNvPicPr>
            <a:picLocks noChangeAspect="1"/>
          </p:cNvPicPr>
          <p:nvPr/>
        </p:nvPicPr>
        <p:blipFill>
          <a:blip r:embed="rId8"/>
          <a:stretch>
            <a:fillRect/>
          </a:stretch>
        </p:blipFill>
        <p:spPr>
          <a:xfrm>
            <a:off x="8010990" y="548471"/>
            <a:ext cx="603557" cy="658425"/>
          </a:xfrm>
          <a:prstGeom prst="rect">
            <a:avLst/>
          </a:prstGeom>
        </p:spPr>
      </p:pic>
      <p:pic>
        <p:nvPicPr>
          <p:cNvPr id="19" name="Picture 18">
            <a:extLst>
              <a:ext uri="{FF2B5EF4-FFF2-40B4-BE49-F238E27FC236}">
                <a16:creationId xmlns:a16="http://schemas.microsoft.com/office/drawing/2014/main" id="{BC6144BB-6BC3-DA51-B5B1-8221AC6F38E2}"/>
              </a:ext>
            </a:extLst>
          </p:cNvPr>
          <p:cNvPicPr>
            <a:picLocks noChangeAspect="1"/>
          </p:cNvPicPr>
          <p:nvPr/>
        </p:nvPicPr>
        <p:blipFill>
          <a:blip r:embed="rId9"/>
          <a:stretch>
            <a:fillRect/>
          </a:stretch>
        </p:blipFill>
        <p:spPr>
          <a:xfrm rot="10353636">
            <a:off x="7564664" y="433440"/>
            <a:ext cx="594832" cy="506709"/>
          </a:xfrm>
          <a:prstGeom prst="rect">
            <a:avLst/>
          </a:prstGeom>
        </p:spPr>
      </p:pic>
    </p:spTree>
    <p:extLst>
      <p:ext uri="{BB962C8B-B14F-4D97-AF65-F5344CB8AC3E}">
        <p14:creationId xmlns:p14="http://schemas.microsoft.com/office/powerpoint/2010/main" val="2163005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236970" y="-103510"/>
            <a:ext cx="8382000" cy="1143000"/>
          </a:xfrm>
        </p:spPr>
        <p:txBody>
          <a:bodyPr/>
          <a:lstStyle/>
          <a:p>
            <a:r>
              <a:rPr lang="en-US" altLang="en-US" sz="2400" b="1" dirty="0">
                <a:solidFill>
                  <a:schemeClr val="tx1"/>
                </a:solidFill>
                <a:latin typeface="Aptos" panose="020B0004020202020204" pitchFamily="34" charset="0"/>
                <a:ea typeface="Cambria" panose="02040503050406030204" pitchFamily="18" charset="0"/>
                <a:cs typeface="Calibri" panose="020F0502020204030204" pitchFamily="34" charset="0"/>
              </a:rPr>
              <a:t>Overview (pgs. 11-12) </a:t>
            </a:r>
          </a:p>
        </p:txBody>
      </p:sp>
      <p:sp>
        <p:nvSpPr>
          <p:cNvPr id="2" name="Slide Number Placeholder 1"/>
          <p:cNvSpPr>
            <a:spLocks noGrp="1"/>
          </p:cNvSpPr>
          <p:nvPr>
            <p:ph type="sldNum" sz="quarter" idx="12"/>
          </p:nvPr>
        </p:nvSpPr>
        <p:spPr>
          <a:xfrm>
            <a:off x="7929028" y="6517619"/>
            <a:ext cx="1019083" cy="411215"/>
          </a:xfrm>
        </p:spPr>
        <p:txBody>
          <a:bodyPr/>
          <a:lstStyle/>
          <a:p>
            <a:pPr>
              <a:defRPr/>
            </a:pPr>
            <a:r>
              <a:rPr lang="en-US" dirty="0"/>
              <a:t>5</a:t>
            </a:r>
          </a:p>
        </p:txBody>
      </p:sp>
      <p:sp>
        <p:nvSpPr>
          <p:cNvPr id="6" name="Line 4"/>
          <p:cNvSpPr>
            <a:spLocks noChangeShapeType="1"/>
          </p:cNvSpPr>
          <p:nvPr/>
        </p:nvSpPr>
        <p:spPr bwMode="auto">
          <a:xfrm flipH="1" flipV="1">
            <a:off x="568162" y="873604"/>
            <a:ext cx="7817287" cy="32963"/>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 name="TextBox 3">
            <a:extLst>
              <a:ext uri="{FF2B5EF4-FFF2-40B4-BE49-F238E27FC236}">
                <a16:creationId xmlns:a16="http://schemas.microsoft.com/office/drawing/2014/main" id="{41AEDA40-9CD0-0CED-8B28-BBFD4E850F72}"/>
              </a:ext>
            </a:extLst>
          </p:cNvPr>
          <p:cNvSpPr txBox="1"/>
          <p:nvPr/>
        </p:nvSpPr>
        <p:spPr>
          <a:xfrm>
            <a:off x="656798" y="1039490"/>
            <a:ext cx="7830403" cy="4339650"/>
          </a:xfrm>
          <a:prstGeom prst="rect">
            <a:avLst/>
          </a:prstGeom>
          <a:noFill/>
        </p:spPr>
        <p:txBody>
          <a:bodyPr wrap="square">
            <a:spAutoFit/>
          </a:bodyPr>
          <a:lstStyle/>
          <a:p>
            <a:r>
              <a:rPr lang="en-US" sz="1400" dirty="0">
                <a:latin typeface="Aptos" panose="020B0004020202020204" pitchFamily="34" charset="0"/>
              </a:rPr>
              <a:t>The Government of the District of Columbia, Department of Behavioral Health (DBH), Child, Adolescent, and Family Services, is soliciting applications from DC Public Charter Local Education Agencies (LEAs) to directly hire school behavioral health clinicians where the school has the capacity, willingness, ability to implement school behavioral health services; provided, that each clinician shall receive onsite clinical supervision and shall perform duties exclusively related to the School Behavioral Health Program and provide prevention, early intervention, and treatment services using the Comprehensive School Behavioral Health Model. </a:t>
            </a:r>
          </a:p>
          <a:p>
            <a:endParaRPr lang="en-US" sz="1400" dirty="0">
              <a:latin typeface="Aptos" panose="020B0004020202020204" pitchFamily="34" charset="0"/>
            </a:endParaRPr>
          </a:p>
          <a:p>
            <a:r>
              <a:rPr lang="en-US" sz="1400" dirty="0">
                <a:latin typeface="Aptos" panose="020B0004020202020204" pitchFamily="34" charset="0"/>
              </a:rPr>
              <a:t>An LEA that meets both eligibility and experience requirements may apply to provide school behavioral health services based on its projected capacity to hire a licensed clinician and provide the required clinical supervision in alignment with the clinician’s professional licensing board requirements. This position is to supplement and not supplant existing school behavioral health services and the services provided by the licensed clinician are not identified in an IEP nor 504 Plan.</a:t>
            </a:r>
          </a:p>
          <a:p>
            <a:endParaRPr lang="en-US" sz="1400" dirty="0">
              <a:latin typeface="Aptos" panose="020B0004020202020204" pitchFamily="34" charset="0"/>
            </a:endParaRPr>
          </a:p>
          <a:p>
            <a:r>
              <a:rPr lang="en-US" sz="1400" dirty="0">
                <a:latin typeface="Aptos" panose="020B0004020202020204" pitchFamily="34" charset="0"/>
              </a:rPr>
              <a:t>Core funding for a full-time licensed clinician is $120,000. A full-time clinician provides services 40 hours per week in one school. However, it is allowed to request funding for a clinician who is assigned to two (2) schools within the LEA. The total amount for FY27 is $480,000. The ceiling amount of the awards is $480,000. See </a:t>
            </a:r>
            <a:r>
              <a:rPr lang="en-US" sz="1400" dirty="0">
                <a:solidFill>
                  <a:srgbClr val="FF0000"/>
                </a:solidFill>
                <a:latin typeface="Aptos" panose="020B0004020202020204" pitchFamily="34" charset="0"/>
              </a:rPr>
              <a:t>attachment J for funding model examples</a:t>
            </a:r>
            <a:r>
              <a:rPr lang="en-US" sz="1400" dirty="0">
                <a:latin typeface="Aptos" panose="020B0004020202020204" pitchFamily="34" charset="0"/>
              </a:rPr>
              <a:t>. </a:t>
            </a:r>
          </a:p>
          <a:p>
            <a:endParaRPr lang="en-US" sz="1200" dirty="0"/>
          </a:p>
          <a:p>
            <a:r>
              <a:rPr lang="en-US" sz="1200" dirty="0"/>
              <a:t> </a:t>
            </a:r>
            <a:endParaRPr lang="en-US" sz="1200" dirty="0">
              <a:latin typeface="Aptos" panose="020B0004020202020204" pitchFamily="34" charset="0"/>
            </a:endParaRPr>
          </a:p>
        </p:txBody>
      </p:sp>
    </p:spTree>
    <p:extLst>
      <p:ext uri="{BB962C8B-B14F-4D97-AF65-F5344CB8AC3E}">
        <p14:creationId xmlns:p14="http://schemas.microsoft.com/office/powerpoint/2010/main" val="2671136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95300" y="-200416"/>
            <a:ext cx="8229600" cy="1143000"/>
          </a:xfrm>
        </p:spPr>
        <p:txBody>
          <a:bodyPr/>
          <a:lstStyle/>
          <a:p>
            <a:r>
              <a:rPr lang="en-US" altLang="en-US" sz="2400" b="1" dirty="0">
                <a:latin typeface="Aptos" panose="020B0004020202020204" pitchFamily="34" charset="0"/>
              </a:rPr>
              <a:t>Purpose (pg. 15)</a:t>
            </a:r>
            <a:endParaRPr lang="en-US" altLang="en-US" sz="2400" dirty="0">
              <a:latin typeface="Aptos" panose="020B0004020202020204" pitchFamily="34" charset="0"/>
            </a:endParaRPr>
          </a:p>
        </p:txBody>
      </p:sp>
      <p:sp>
        <p:nvSpPr>
          <p:cNvPr id="29700" name="Line 4"/>
          <p:cNvSpPr>
            <a:spLocks noChangeShapeType="1"/>
          </p:cNvSpPr>
          <p:nvPr/>
        </p:nvSpPr>
        <p:spPr bwMode="auto">
          <a:xfrm flipH="1">
            <a:off x="1066800" y="713984"/>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solidFill>
                  <a:srgbClr val="FFFFFF"/>
                </a:solidFill>
              </a:rPr>
              <a:pPr>
                <a:defRPr/>
              </a:pPr>
              <a:t>6</a:t>
            </a:fld>
            <a:endParaRPr lang="en-US" dirty="0">
              <a:solidFill>
                <a:srgbClr val="FFFFFF"/>
              </a:solidFill>
            </a:endParaRPr>
          </a:p>
        </p:txBody>
      </p:sp>
      <p:sp>
        <p:nvSpPr>
          <p:cNvPr id="3" name="TextBox 2">
            <a:extLst>
              <a:ext uri="{FF2B5EF4-FFF2-40B4-BE49-F238E27FC236}">
                <a16:creationId xmlns:a16="http://schemas.microsoft.com/office/drawing/2014/main" id="{DF78917A-4E32-D594-6F64-A4DDEF670714}"/>
              </a:ext>
            </a:extLst>
          </p:cNvPr>
          <p:cNvSpPr txBox="1"/>
          <p:nvPr/>
        </p:nvSpPr>
        <p:spPr>
          <a:xfrm>
            <a:off x="495300" y="1267704"/>
            <a:ext cx="8105140" cy="1754326"/>
          </a:xfrm>
          <a:prstGeom prst="rect">
            <a:avLst/>
          </a:prstGeom>
          <a:noFill/>
        </p:spPr>
        <p:txBody>
          <a:bodyPr wrap="square">
            <a:spAutoFit/>
          </a:bodyPr>
          <a:lstStyle/>
          <a:p>
            <a:r>
              <a:rPr lang="en-US" dirty="0">
                <a:latin typeface="Aptos" panose="020B0004020202020204" pitchFamily="34" charset="0"/>
              </a:rPr>
              <a:t>DBH will allocate funding to develop and further expand the District’s Comprehensive School Behavioral Health System in the District’s schools. The school behavioral health services will be aligned with the behavioral health unmet needs/gaps within the school. The array of services includes prevention, early intervention and treatment. Additionally, the selected LEAs/schools will participate in the overall evaluation of the implementation.</a:t>
            </a:r>
            <a:endParaRPr lang="en-US" b="1" dirty="0">
              <a:latin typeface="Aptos" panose="020B0004020202020204" pitchFamily="34" charset="0"/>
            </a:endParaRPr>
          </a:p>
        </p:txBody>
      </p:sp>
    </p:spTree>
    <p:extLst>
      <p:ext uri="{BB962C8B-B14F-4D97-AF65-F5344CB8AC3E}">
        <p14:creationId xmlns:p14="http://schemas.microsoft.com/office/powerpoint/2010/main" val="1655465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D33EF-5AC8-E6A6-1101-F013AF94FBE5}"/>
            </a:ext>
          </a:extLst>
        </p:cNvPr>
        <p:cNvGrpSpPr/>
        <p:nvPr/>
      </p:nvGrpSpPr>
      <p:grpSpPr>
        <a:xfrm>
          <a:off x="0" y="0"/>
          <a:ext cx="0" cy="0"/>
          <a:chOff x="0" y="0"/>
          <a:chExt cx="0" cy="0"/>
        </a:xfrm>
      </p:grpSpPr>
      <p:sp>
        <p:nvSpPr>
          <p:cNvPr id="29698" name="Title 1">
            <a:extLst>
              <a:ext uri="{FF2B5EF4-FFF2-40B4-BE49-F238E27FC236}">
                <a16:creationId xmlns:a16="http://schemas.microsoft.com/office/drawing/2014/main" id="{843BF318-CC64-C0D5-6113-9C59E2AE7265}"/>
              </a:ext>
            </a:extLst>
          </p:cNvPr>
          <p:cNvSpPr>
            <a:spLocks noGrp="1"/>
          </p:cNvSpPr>
          <p:nvPr>
            <p:ph type="title"/>
          </p:nvPr>
        </p:nvSpPr>
        <p:spPr>
          <a:xfrm>
            <a:off x="495300" y="-200416"/>
            <a:ext cx="8229600" cy="1143000"/>
          </a:xfrm>
        </p:spPr>
        <p:txBody>
          <a:bodyPr/>
          <a:lstStyle/>
          <a:p>
            <a:r>
              <a:rPr lang="en-US" altLang="en-US" sz="2400" b="1" dirty="0">
                <a:latin typeface="Aptos" panose="020B0004020202020204" pitchFamily="34" charset="0"/>
              </a:rPr>
              <a:t>Definitions (pg. 13)</a:t>
            </a:r>
            <a:endParaRPr lang="en-US" altLang="en-US" sz="2400" dirty="0">
              <a:latin typeface="Aptos" panose="020B0004020202020204" pitchFamily="34" charset="0"/>
            </a:endParaRPr>
          </a:p>
        </p:txBody>
      </p:sp>
      <p:sp>
        <p:nvSpPr>
          <p:cNvPr id="29700" name="Line 4">
            <a:extLst>
              <a:ext uri="{FF2B5EF4-FFF2-40B4-BE49-F238E27FC236}">
                <a16:creationId xmlns:a16="http://schemas.microsoft.com/office/drawing/2014/main" id="{9E1E96AD-116D-8E10-F149-1B0B4DD38D68}"/>
              </a:ext>
            </a:extLst>
          </p:cNvPr>
          <p:cNvSpPr>
            <a:spLocks noChangeShapeType="1"/>
          </p:cNvSpPr>
          <p:nvPr/>
        </p:nvSpPr>
        <p:spPr bwMode="auto">
          <a:xfrm flipH="1">
            <a:off x="1066800" y="713984"/>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endParaRPr>
          </a:p>
        </p:txBody>
      </p:sp>
      <p:sp>
        <p:nvSpPr>
          <p:cNvPr id="6" name="Slide Number Placeholder 5">
            <a:extLst>
              <a:ext uri="{FF2B5EF4-FFF2-40B4-BE49-F238E27FC236}">
                <a16:creationId xmlns:a16="http://schemas.microsoft.com/office/drawing/2014/main" id="{8638F3E1-B4B8-0ABB-BE8D-C918F9B8BDA6}"/>
              </a:ext>
            </a:extLst>
          </p:cNvPr>
          <p:cNvSpPr>
            <a:spLocks noGrp="1"/>
          </p:cNvSpPr>
          <p:nvPr>
            <p:ph type="sldNum" sz="quarter" idx="12"/>
          </p:nvPr>
        </p:nvSpPr>
        <p:spPr/>
        <p:txBody>
          <a:bodyPr/>
          <a:lstStyle/>
          <a:p>
            <a:pPr>
              <a:defRPr/>
            </a:pPr>
            <a:fld id="{4537384E-86E4-45D8-B313-D6638C7ED0DF}" type="slidenum">
              <a:rPr lang="en-US" smtClean="0">
                <a:solidFill>
                  <a:srgbClr val="FFFFFF"/>
                </a:solidFill>
              </a:rPr>
              <a:pPr>
                <a:defRPr/>
              </a:pPr>
              <a:t>7</a:t>
            </a:fld>
            <a:endParaRPr lang="en-US" dirty="0">
              <a:solidFill>
                <a:srgbClr val="FFFFFF"/>
              </a:solidFill>
            </a:endParaRPr>
          </a:p>
        </p:txBody>
      </p:sp>
      <p:sp>
        <p:nvSpPr>
          <p:cNvPr id="3" name="TextBox 2">
            <a:extLst>
              <a:ext uri="{FF2B5EF4-FFF2-40B4-BE49-F238E27FC236}">
                <a16:creationId xmlns:a16="http://schemas.microsoft.com/office/drawing/2014/main" id="{059B7BAF-1825-C832-2066-5FED9B4CAB3F}"/>
              </a:ext>
            </a:extLst>
          </p:cNvPr>
          <p:cNvSpPr txBox="1"/>
          <p:nvPr/>
        </p:nvSpPr>
        <p:spPr>
          <a:xfrm>
            <a:off x="495300" y="942584"/>
            <a:ext cx="8105140" cy="4154984"/>
          </a:xfrm>
          <a:prstGeom prst="rect">
            <a:avLst/>
          </a:prstGeom>
          <a:noFill/>
        </p:spPr>
        <p:txBody>
          <a:bodyPr wrap="square">
            <a:spAutoFit/>
          </a:bodyPr>
          <a:lstStyle/>
          <a:p>
            <a:r>
              <a:rPr lang="en-US" sz="1600" dirty="0">
                <a:latin typeface="Aptos" panose="020B0004020202020204" pitchFamily="34" charset="0"/>
              </a:rPr>
              <a:t> </a:t>
            </a:r>
          </a:p>
          <a:p>
            <a:r>
              <a:rPr lang="en-US" sz="1600" b="1" u="sng" dirty="0">
                <a:latin typeface="Aptos" panose="020B0004020202020204" pitchFamily="34" charset="0"/>
              </a:rPr>
              <a:t>Comprehensive School Behavioral Health Model</a:t>
            </a:r>
            <a:r>
              <a:rPr lang="en-US" sz="1600" b="1" dirty="0">
                <a:latin typeface="Aptos" panose="020B0004020202020204" pitchFamily="34" charset="0"/>
              </a:rPr>
              <a:t> </a:t>
            </a:r>
            <a:r>
              <a:rPr lang="en-US" sz="1600" dirty="0">
                <a:latin typeface="Aptos" panose="020B0004020202020204" pitchFamily="34" charset="0"/>
              </a:rPr>
              <a:t>– is a coordinated behavioral health system designed to create a positive school culture that promotes mental wellness and provides timely access to high-quality services for children, youth, and their families. The model uses a public health model approach as its organizing framework of promotion and primary prevention for all; focused group/individual interventions; and intensive treatment and support.</a:t>
            </a:r>
          </a:p>
          <a:p>
            <a:r>
              <a:rPr lang="en-US" sz="1600" b="1" dirty="0">
                <a:latin typeface="Aptos" panose="020B0004020202020204" pitchFamily="34" charset="0"/>
              </a:rPr>
              <a:t> </a:t>
            </a:r>
            <a:endParaRPr lang="en-US" sz="1600" dirty="0">
              <a:latin typeface="Aptos" panose="020B0004020202020204" pitchFamily="34" charset="0"/>
            </a:endParaRPr>
          </a:p>
          <a:p>
            <a:r>
              <a:rPr lang="en-US" sz="1600" b="1" u="sng" dirty="0">
                <a:latin typeface="Aptos" panose="020B0004020202020204" pitchFamily="34" charset="0"/>
              </a:rPr>
              <a:t>Comprehensive School Behavioral Health System</a:t>
            </a:r>
            <a:r>
              <a:rPr lang="en-US" sz="1600" b="1" dirty="0">
                <a:latin typeface="Aptos" panose="020B0004020202020204" pitchFamily="34" charset="0"/>
              </a:rPr>
              <a:t> </a:t>
            </a:r>
            <a:r>
              <a:rPr lang="en-US" sz="1600" dirty="0">
                <a:latin typeface="Aptos" panose="020B0004020202020204" pitchFamily="34" charset="0"/>
              </a:rPr>
              <a:t>– a strategic collaboration between school personnel, community behavioral health providers, students and families to create a positive school culture that provides timely access to high-quality, reliable supports for children, youth, and their families. Teams offer a full array of trauma-informed, culturally responsive, evidence-based tiered interventions to promote wellness, identify challenges early, and offer treatment services required so that all children and youth succeed and thrive.</a:t>
            </a:r>
          </a:p>
          <a:p>
            <a:br>
              <a:rPr lang="en-US" sz="1200" dirty="0">
                <a:latin typeface="Aptos" panose="020B0004020202020204" pitchFamily="34" charset="0"/>
              </a:rPr>
            </a:br>
            <a:endParaRPr lang="en-US" sz="1200" dirty="0">
              <a:latin typeface="Aptos" panose="020B0004020202020204" pitchFamily="34" charset="0"/>
            </a:endParaRPr>
          </a:p>
        </p:txBody>
      </p:sp>
    </p:spTree>
    <p:extLst>
      <p:ext uri="{BB962C8B-B14F-4D97-AF65-F5344CB8AC3E}">
        <p14:creationId xmlns:p14="http://schemas.microsoft.com/office/powerpoint/2010/main" val="2768926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E26DC-2F30-8D2A-D55A-B88D03EDD7AA}"/>
            </a:ext>
          </a:extLst>
        </p:cNvPr>
        <p:cNvGrpSpPr/>
        <p:nvPr/>
      </p:nvGrpSpPr>
      <p:grpSpPr>
        <a:xfrm>
          <a:off x="0" y="0"/>
          <a:ext cx="0" cy="0"/>
          <a:chOff x="0" y="0"/>
          <a:chExt cx="0" cy="0"/>
        </a:xfrm>
      </p:grpSpPr>
      <p:sp>
        <p:nvSpPr>
          <p:cNvPr id="29698" name="Title 1">
            <a:extLst>
              <a:ext uri="{FF2B5EF4-FFF2-40B4-BE49-F238E27FC236}">
                <a16:creationId xmlns:a16="http://schemas.microsoft.com/office/drawing/2014/main" id="{509A75E0-6851-B48D-5429-2F35D289CADF}"/>
              </a:ext>
            </a:extLst>
          </p:cNvPr>
          <p:cNvSpPr>
            <a:spLocks noGrp="1"/>
          </p:cNvSpPr>
          <p:nvPr>
            <p:ph type="title"/>
          </p:nvPr>
        </p:nvSpPr>
        <p:spPr>
          <a:xfrm>
            <a:off x="495300" y="-200416"/>
            <a:ext cx="8229600" cy="1143000"/>
          </a:xfrm>
        </p:spPr>
        <p:txBody>
          <a:bodyPr/>
          <a:lstStyle/>
          <a:p>
            <a:r>
              <a:rPr lang="en-US" altLang="en-US" sz="2400" b="1" dirty="0">
                <a:latin typeface="Aptos" panose="020B0004020202020204" pitchFamily="34" charset="0"/>
              </a:rPr>
              <a:t>Definitions (continued, pgs. 13-14)</a:t>
            </a:r>
            <a:endParaRPr lang="en-US" altLang="en-US" sz="2400" dirty="0">
              <a:latin typeface="Aptos" panose="020B0004020202020204" pitchFamily="34" charset="0"/>
            </a:endParaRPr>
          </a:p>
        </p:txBody>
      </p:sp>
      <p:sp>
        <p:nvSpPr>
          <p:cNvPr id="29700" name="Line 4">
            <a:extLst>
              <a:ext uri="{FF2B5EF4-FFF2-40B4-BE49-F238E27FC236}">
                <a16:creationId xmlns:a16="http://schemas.microsoft.com/office/drawing/2014/main" id="{FD527801-C71D-38B9-B93F-42D9BCCA2284}"/>
              </a:ext>
            </a:extLst>
          </p:cNvPr>
          <p:cNvSpPr>
            <a:spLocks noChangeShapeType="1"/>
          </p:cNvSpPr>
          <p:nvPr/>
        </p:nvSpPr>
        <p:spPr bwMode="auto">
          <a:xfrm flipH="1">
            <a:off x="1066800" y="713984"/>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endParaRPr>
          </a:p>
        </p:txBody>
      </p:sp>
      <p:sp>
        <p:nvSpPr>
          <p:cNvPr id="6" name="Slide Number Placeholder 5">
            <a:extLst>
              <a:ext uri="{FF2B5EF4-FFF2-40B4-BE49-F238E27FC236}">
                <a16:creationId xmlns:a16="http://schemas.microsoft.com/office/drawing/2014/main" id="{334E1B31-C293-4F20-FF18-49998FD17CDF}"/>
              </a:ext>
            </a:extLst>
          </p:cNvPr>
          <p:cNvSpPr>
            <a:spLocks noGrp="1"/>
          </p:cNvSpPr>
          <p:nvPr>
            <p:ph type="sldNum" sz="quarter" idx="12"/>
          </p:nvPr>
        </p:nvSpPr>
        <p:spPr/>
        <p:txBody>
          <a:bodyPr/>
          <a:lstStyle/>
          <a:p>
            <a:pPr>
              <a:defRPr/>
            </a:pPr>
            <a:fld id="{4537384E-86E4-45D8-B313-D6638C7ED0DF}" type="slidenum">
              <a:rPr lang="en-US" smtClean="0">
                <a:solidFill>
                  <a:srgbClr val="FFFFFF"/>
                </a:solidFill>
              </a:rPr>
              <a:pPr>
                <a:defRPr/>
              </a:pPr>
              <a:t>8</a:t>
            </a:fld>
            <a:endParaRPr lang="en-US" dirty="0">
              <a:solidFill>
                <a:srgbClr val="FFFFFF"/>
              </a:solidFill>
            </a:endParaRPr>
          </a:p>
        </p:txBody>
      </p:sp>
      <p:sp>
        <p:nvSpPr>
          <p:cNvPr id="3" name="TextBox 2">
            <a:extLst>
              <a:ext uri="{FF2B5EF4-FFF2-40B4-BE49-F238E27FC236}">
                <a16:creationId xmlns:a16="http://schemas.microsoft.com/office/drawing/2014/main" id="{C08C92D0-9891-E24D-D6DB-EC1754197382}"/>
              </a:ext>
            </a:extLst>
          </p:cNvPr>
          <p:cNvSpPr txBox="1"/>
          <p:nvPr/>
        </p:nvSpPr>
        <p:spPr>
          <a:xfrm>
            <a:off x="495300" y="942584"/>
            <a:ext cx="8105140" cy="3508653"/>
          </a:xfrm>
          <a:prstGeom prst="rect">
            <a:avLst/>
          </a:prstGeom>
          <a:noFill/>
        </p:spPr>
        <p:txBody>
          <a:bodyPr wrap="square">
            <a:spAutoFit/>
          </a:bodyPr>
          <a:lstStyle/>
          <a:p>
            <a:br>
              <a:rPr lang="en-US" sz="1200" dirty="0">
                <a:latin typeface="Aptos" panose="020B0004020202020204" pitchFamily="34" charset="0"/>
              </a:rPr>
            </a:br>
            <a:r>
              <a:rPr lang="en-US" sz="1400" b="1" u="sng" dirty="0">
                <a:latin typeface="Aptos" panose="020B0004020202020204" pitchFamily="34" charset="0"/>
              </a:rPr>
              <a:t>Behavioral Health Coordination Team</a:t>
            </a:r>
            <a:r>
              <a:rPr lang="en-US" sz="1400" b="1" dirty="0">
                <a:latin typeface="Aptos" panose="020B0004020202020204" pitchFamily="34" charset="0"/>
              </a:rPr>
              <a:t> </a:t>
            </a:r>
            <a:r>
              <a:rPr lang="en-US" sz="1400" dirty="0">
                <a:latin typeface="Aptos" panose="020B0004020202020204" pitchFamily="34" charset="0"/>
              </a:rPr>
              <a:t>– comprised of representatives from all health-related organizations in the school and appropriate school health personnel. Team Lead will be assigned by principal. Team is responsible for ensuring data and updates are provided to DBH to inform the Coordinating Council on School Behavioral Health.</a:t>
            </a:r>
          </a:p>
          <a:p>
            <a:r>
              <a:rPr lang="en-US" sz="1400" dirty="0">
                <a:latin typeface="Aptos" panose="020B0004020202020204" pitchFamily="34" charset="0"/>
              </a:rPr>
              <a:t> </a:t>
            </a:r>
          </a:p>
          <a:p>
            <a:r>
              <a:rPr lang="en-US" sz="1400" dirty="0">
                <a:latin typeface="Aptos" panose="020B0004020202020204" pitchFamily="34" charset="0"/>
              </a:rPr>
              <a:t> </a:t>
            </a:r>
          </a:p>
          <a:p>
            <a:r>
              <a:rPr lang="en-US" sz="1400" b="1" dirty="0">
                <a:latin typeface="Aptos" panose="020B0004020202020204" pitchFamily="34" charset="0"/>
              </a:rPr>
              <a:t>School Behavioral Health Clinician</a:t>
            </a:r>
            <a:r>
              <a:rPr lang="en-US" sz="1400" dirty="0">
                <a:latin typeface="Aptos" panose="020B0004020202020204" pitchFamily="34" charset="0"/>
              </a:rPr>
              <a:t> – an individual licensed by the DC Department of Health to provide mental health treatment services.  This includes Licensed Independent Clinical Social Workers (LICSWs), Licensed Professional Counselors (LPC), Licensed Psychologist, Licensed Marriage and Family Therapists (LMFT), Licensed Graduate Social Workers (LGSW), Licensed Graduate Professional Counselors (LGPC), and Psychology Associate.</a:t>
            </a:r>
          </a:p>
          <a:p>
            <a:r>
              <a:rPr lang="en-US" sz="1400" b="1" dirty="0">
                <a:latin typeface="Aptos" panose="020B0004020202020204" pitchFamily="34" charset="0"/>
              </a:rPr>
              <a:t> </a:t>
            </a:r>
            <a:endParaRPr lang="en-US" sz="1400" dirty="0">
              <a:latin typeface="Aptos" panose="020B0004020202020204" pitchFamily="34" charset="0"/>
            </a:endParaRPr>
          </a:p>
          <a:p>
            <a:r>
              <a:rPr lang="en-US" sz="1400" b="1" u="sng" dirty="0">
                <a:latin typeface="Aptos" panose="020B0004020202020204" pitchFamily="34" charset="0"/>
              </a:rPr>
              <a:t>Fiscal Year</a:t>
            </a:r>
            <a:r>
              <a:rPr lang="en-US" sz="1400" b="1" dirty="0">
                <a:latin typeface="Aptos" panose="020B0004020202020204" pitchFamily="34" charset="0"/>
              </a:rPr>
              <a:t> </a:t>
            </a:r>
            <a:r>
              <a:rPr lang="en-US" sz="1400" dirty="0">
                <a:latin typeface="Aptos" panose="020B0004020202020204" pitchFamily="34" charset="0"/>
              </a:rPr>
              <a:t>– the District Government’s fiscal year runs from October 1– September 30.</a:t>
            </a:r>
          </a:p>
          <a:p>
            <a:endParaRPr lang="en-US" sz="1400" b="1" u="sng" dirty="0">
              <a:latin typeface="Aptos" panose="020B0004020202020204" pitchFamily="34" charset="0"/>
            </a:endParaRPr>
          </a:p>
          <a:p>
            <a:r>
              <a:rPr lang="en-US" sz="1400" b="1" u="sng" dirty="0">
                <a:latin typeface="Aptos" panose="020B0004020202020204" pitchFamily="34" charset="0"/>
              </a:rPr>
              <a:t>Continuous Quality Improvement (CQI)</a:t>
            </a:r>
            <a:r>
              <a:rPr lang="en-US" sz="1400" b="1" dirty="0">
                <a:latin typeface="Aptos" panose="020B0004020202020204" pitchFamily="34" charset="0"/>
              </a:rPr>
              <a:t> </a:t>
            </a:r>
            <a:r>
              <a:rPr lang="en-US" sz="1400" dirty="0">
                <a:latin typeface="Aptos" panose="020B0004020202020204" pitchFamily="34" charset="0"/>
              </a:rPr>
              <a:t>– ensures a data-driven program implementation process.</a:t>
            </a:r>
          </a:p>
        </p:txBody>
      </p:sp>
    </p:spTree>
    <p:extLst>
      <p:ext uri="{BB962C8B-B14F-4D97-AF65-F5344CB8AC3E}">
        <p14:creationId xmlns:p14="http://schemas.microsoft.com/office/powerpoint/2010/main" val="2710967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12942"/>
            <a:ext cx="8229600" cy="1143000"/>
          </a:xfrm>
        </p:spPr>
        <p:txBody>
          <a:bodyPr/>
          <a:lstStyle/>
          <a:p>
            <a:pPr eaLnBrk="1" hangingPunct="1"/>
            <a:r>
              <a:rPr lang="en-US" altLang="en-US" sz="2400" b="1" dirty="0">
                <a:latin typeface="Aptos" panose="020B0004020202020204" pitchFamily="34" charset="0"/>
              </a:rPr>
              <a:t>Source of Grant Funding &amp; Award Funding Available</a:t>
            </a:r>
            <a:br>
              <a:rPr lang="en-US" altLang="en-US" sz="2400" b="1" dirty="0">
                <a:latin typeface="Aptos" panose="020B0004020202020204" pitchFamily="34" charset="0"/>
              </a:rPr>
            </a:br>
            <a:r>
              <a:rPr lang="en-US" altLang="en-US" sz="2400" b="1" dirty="0">
                <a:latin typeface="Aptos" panose="020B0004020202020204" pitchFamily="34" charset="0"/>
              </a:rPr>
              <a:t>(pg. 12)</a:t>
            </a:r>
            <a:endParaRPr lang="en-US" altLang="en-US" sz="2400" dirty="0">
              <a:latin typeface="Aptos" panose="020B0004020202020204" pitchFamily="34" charset="0"/>
            </a:endParaRPr>
          </a:p>
        </p:txBody>
      </p:sp>
      <p:sp>
        <p:nvSpPr>
          <p:cNvPr id="6148" name="Line 4"/>
          <p:cNvSpPr>
            <a:spLocks noChangeShapeType="1"/>
          </p:cNvSpPr>
          <p:nvPr/>
        </p:nvSpPr>
        <p:spPr bwMode="auto">
          <a:xfrm flipH="1">
            <a:off x="1066800" y="701458"/>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9</a:t>
            </a:fld>
            <a:endParaRPr lang="en-US" dirty="0"/>
          </a:p>
        </p:txBody>
      </p:sp>
      <p:sp>
        <p:nvSpPr>
          <p:cNvPr id="3" name="TextBox 2">
            <a:extLst>
              <a:ext uri="{FF2B5EF4-FFF2-40B4-BE49-F238E27FC236}">
                <a16:creationId xmlns:a16="http://schemas.microsoft.com/office/drawing/2014/main" id="{3B95D0E6-0E6E-F327-8037-DDDAF5B13677}"/>
              </a:ext>
            </a:extLst>
          </p:cNvPr>
          <p:cNvSpPr txBox="1"/>
          <p:nvPr/>
        </p:nvSpPr>
        <p:spPr>
          <a:xfrm>
            <a:off x="807720" y="2916296"/>
            <a:ext cx="7680960" cy="707886"/>
          </a:xfrm>
          <a:prstGeom prst="rect">
            <a:avLst/>
          </a:prstGeom>
          <a:noFill/>
        </p:spPr>
        <p:txBody>
          <a:bodyPr wrap="square">
            <a:spAutoFit/>
          </a:bodyPr>
          <a:lstStyle/>
          <a:p>
            <a:pPr marL="342900" indent="-342900">
              <a:buFont typeface="Wingdings" panose="05000000000000000000" pitchFamily="2" charset="2"/>
              <a:buChar char="§"/>
            </a:pPr>
            <a:r>
              <a:rPr lang="en-US" sz="2000" b="0" i="0" u="none" strike="noStrike" baseline="0" dirty="0">
                <a:solidFill>
                  <a:srgbClr val="000000"/>
                </a:solidFill>
                <a:latin typeface="Aptos" panose="020B0004020202020204" pitchFamily="34" charset="0"/>
              </a:rPr>
              <a:t>This RFA will make available $480,000 for up to four (4) awards. </a:t>
            </a:r>
            <a:endParaRPr lang="en-US" sz="2000" dirty="0">
              <a:latin typeface="Aptos" panose="020B0004020202020204" pitchFamily="34" charset="0"/>
            </a:endParaRPr>
          </a:p>
          <a:p>
            <a:pPr marL="342900" marR="0" indent="-342900">
              <a:spcAft>
                <a:spcPts val="800"/>
              </a:spcAft>
              <a:buFont typeface="Wingdings" panose="05000000000000000000" pitchFamily="2" charset="2"/>
              <a:buChar char="§"/>
            </a:pPr>
            <a:endParaRPr lang="en-US" sz="20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F055ECFE-CEC7-6C36-F091-C1A74721A447}"/>
              </a:ext>
            </a:extLst>
          </p:cNvPr>
          <p:cNvSpPr txBox="1"/>
          <p:nvPr/>
        </p:nvSpPr>
        <p:spPr>
          <a:xfrm>
            <a:off x="894080" y="1109912"/>
            <a:ext cx="7508240" cy="1118255"/>
          </a:xfrm>
          <a:prstGeom prst="rect">
            <a:avLst/>
          </a:prstGeom>
          <a:noFill/>
        </p:spPr>
        <p:txBody>
          <a:bodyPr wrap="square">
            <a:spAutoFit/>
          </a:bodyPr>
          <a:lstStyle/>
          <a:p>
            <a:pPr marL="342900" marR="0" indent="-342900">
              <a:spcAft>
                <a:spcPts val="800"/>
              </a:spcAft>
              <a:buFont typeface="Wingdings" panose="05000000000000000000" pitchFamily="2" charset="2"/>
              <a:buChar char="§"/>
            </a:pPr>
            <a:r>
              <a:rPr lang="en-US" sz="20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Funding</a:t>
            </a:r>
            <a:r>
              <a:rPr lang="en-US" sz="2000" dirty="0">
                <a:latin typeface="Aptos" panose="020B0004020202020204" pitchFamily="34" charset="0"/>
              </a:rPr>
              <a:t> is made available from the District of Columbia Local Appropriated Funds.</a:t>
            </a:r>
          </a:p>
          <a:p>
            <a:pPr marL="342900" marR="0" indent="-342900">
              <a:spcAft>
                <a:spcPts val="800"/>
              </a:spcAft>
              <a:buFont typeface="Wingdings" panose="05000000000000000000" pitchFamily="2" charset="2"/>
              <a:buChar char="§"/>
            </a:pPr>
            <a:endParaRPr lang="en-US" sz="20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89712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12942"/>
            <a:ext cx="8229600" cy="1143000"/>
          </a:xfrm>
        </p:spPr>
        <p:txBody>
          <a:bodyPr/>
          <a:lstStyle/>
          <a:p>
            <a:pPr eaLnBrk="1" hangingPunct="1"/>
            <a:r>
              <a:rPr lang="en-US" altLang="en-US" sz="2400" b="1" dirty="0">
                <a:latin typeface="Aptos" panose="020B0004020202020204" pitchFamily="34" charset="0"/>
              </a:rPr>
              <a:t>Eligibility Requirements (pg. 12)</a:t>
            </a:r>
            <a:endParaRPr lang="en-US" altLang="en-US" sz="2400" dirty="0">
              <a:latin typeface="Aptos" panose="020B0004020202020204" pitchFamily="34" charset="0"/>
            </a:endParaRPr>
          </a:p>
        </p:txBody>
      </p:sp>
      <p:sp>
        <p:nvSpPr>
          <p:cNvPr id="6148" name="Line 4"/>
          <p:cNvSpPr>
            <a:spLocks noChangeShapeType="1"/>
          </p:cNvSpPr>
          <p:nvPr/>
        </p:nvSpPr>
        <p:spPr bwMode="auto">
          <a:xfrm flipH="1">
            <a:off x="1066800" y="701458"/>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10</a:t>
            </a:fld>
            <a:endParaRPr lang="en-US" dirty="0"/>
          </a:p>
        </p:txBody>
      </p:sp>
      <p:sp>
        <p:nvSpPr>
          <p:cNvPr id="3" name="TextBox 2">
            <a:extLst>
              <a:ext uri="{FF2B5EF4-FFF2-40B4-BE49-F238E27FC236}">
                <a16:creationId xmlns:a16="http://schemas.microsoft.com/office/drawing/2014/main" id="{A0FBEFE0-6CBF-A19B-55E2-6ED3CE8EB68D}"/>
              </a:ext>
            </a:extLst>
          </p:cNvPr>
          <p:cNvSpPr txBox="1"/>
          <p:nvPr/>
        </p:nvSpPr>
        <p:spPr>
          <a:xfrm>
            <a:off x="1535663" y="1615859"/>
            <a:ext cx="6148873" cy="1477328"/>
          </a:xfrm>
          <a:prstGeom prst="rect">
            <a:avLst/>
          </a:prstGeom>
          <a:noFill/>
        </p:spPr>
        <p:txBody>
          <a:bodyPr wrap="square">
            <a:spAutoFit/>
          </a:bodyPr>
          <a:lstStyle/>
          <a:p>
            <a:endParaRPr lang="en-US" sz="1800" b="0" i="0" u="none" strike="noStrike" baseline="0" dirty="0">
              <a:solidFill>
                <a:srgbClr val="000000"/>
              </a:solidFill>
              <a:latin typeface="Aptos" panose="020B0004020202020204" pitchFamily="34" charset="0"/>
            </a:endParaRPr>
          </a:p>
          <a:p>
            <a:r>
              <a:rPr lang="en-US" sz="1800" b="0" i="0" u="none" strike="noStrike" baseline="0" dirty="0">
                <a:solidFill>
                  <a:srgbClr val="000000"/>
                </a:solidFill>
                <a:latin typeface="Aptos" panose="020B0004020202020204" pitchFamily="34" charset="0"/>
              </a:rPr>
              <a:t>1. A District of Columbia Public Charter (DCPCS) Local Education Agency (LEA). </a:t>
            </a:r>
          </a:p>
          <a:p>
            <a:r>
              <a:rPr lang="en-US" sz="1800" b="0" i="0" u="none" strike="noStrike" baseline="0" dirty="0">
                <a:solidFill>
                  <a:srgbClr val="000000"/>
                </a:solidFill>
                <a:latin typeface="Aptos" panose="020B0004020202020204" pitchFamily="34" charset="0"/>
              </a:rPr>
              <a:t>2. A DCPCS LEA without a Department of Behavioral Health funded school behavioral health partnership. </a:t>
            </a:r>
          </a:p>
        </p:txBody>
      </p:sp>
    </p:spTree>
    <p:extLst>
      <p:ext uri="{BB962C8B-B14F-4D97-AF65-F5344CB8AC3E}">
        <p14:creationId xmlns:p14="http://schemas.microsoft.com/office/powerpoint/2010/main" val="3532729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12942"/>
            <a:ext cx="8229600" cy="1143000"/>
          </a:xfrm>
        </p:spPr>
        <p:txBody>
          <a:bodyPr/>
          <a:lstStyle/>
          <a:p>
            <a:pPr eaLnBrk="1" hangingPunct="1"/>
            <a:r>
              <a:rPr lang="en-US" altLang="en-US" sz="2400" b="1" dirty="0">
                <a:latin typeface="Aptos" panose="020B0004020202020204" pitchFamily="34" charset="0"/>
              </a:rPr>
              <a:t>Performance Requirements (pg. 17)</a:t>
            </a:r>
            <a:endParaRPr lang="en-US" altLang="en-US" sz="2400" dirty="0">
              <a:latin typeface="Aptos" panose="020B0004020202020204" pitchFamily="34" charset="0"/>
            </a:endParaRPr>
          </a:p>
        </p:txBody>
      </p:sp>
      <p:sp>
        <p:nvSpPr>
          <p:cNvPr id="6148" name="Line 4"/>
          <p:cNvSpPr>
            <a:spLocks noChangeShapeType="1"/>
          </p:cNvSpPr>
          <p:nvPr/>
        </p:nvSpPr>
        <p:spPr bwMode="auto">
          <a:xfrm flipH="1">
            <a:off x="1066800" y="701458"/>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11</a:t>
            </a:fld>
            <a:endParaRPr lang="en-US" dirty="0"/>
          </a:p>
        </p:txBody>
      </p:sp>
      <p:sp>
        <p:nvSpPr>
          <p:cNvPr id="3" name="TextBox 2">
            <a:extLst>
              <a:ext uri="{FF2B5EF4-FFF2-40B4-BE49-F238E27FC236}">
                <a16:creationId xmlns:a16="http://schemas.microsoft.com/office/drawing/2014/main" id="{2B04A1B6-1B6D-33A2-9F89-82156B51FEB4}"/>
              </a:ext>
            </a:extLst>
          </p:cNvPr>
          <p:cNvSpPr txBox="1"/>
          <p:nvPr/>
        </p:nvSpPr>
        <p:spPr>
          <a:xfrm>
            <a:off x="457200" y="1012954"/>
            <a:ext cx="8321040" cy="5442516"/>
          </a:xfrm>
          <a:prstGeom prst="rect">
            <a:avLst/>
          </a:prstGeom>
          <a:noFill/>
        </p:spPr>
        <p:txBody>
          <a:bodyPr wrap="square">
            <a:spAutoFit/>
          </a:bodyPr>
          <a:lstStyle/>
          <a:p>
            <a:pPr marL="0" marR="0">
              <a:spcBef>
                <a:spcPts val="200"/>
              </a:spcBef>
              <a:buNone/>
            </a:pPr>
            <a:r>
              <a:rPr lang="en-US" sz="1600" b="1"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Experience Requirements</a:t>
            </a:r>
          </a:p>
          <a:p>
            <a:pPr marL="0" marR="0">
              <a:spcBef>
                <a:spcPts val="200"/>
              </a:spcBef>
              <a:buNone/>
            </a:pPr>
            <a:endParaRPr lang="en-US" sz="1600" b="1"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buNone/>
            </a:pPr>
            <a:r>
              <a:rPr lang="en-US" sz="14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Applicants must </a:t>
            </a:r>
            <a:r>
              <a:rPr lang="en-US" sz="1400" dirty="0">
                <a:solidFill>
                  <a:srgbClr val="000000"/>
                </a:solidFill>
                <a:latin typeface="Aptos" panose="020B0004020202020204" pitchFamily="34" charset="0"/>
                <a:ea typeface="Calibri" panose="020F0502020204030204" pitchFamily="34" charset="0"/>
                <a:cs typeface="Times New Roman" panose="02020603050405020304" pitchFamily="18" charset="0"/>
              </a:rPr>
              <a:t>have</a:t>
            </a:r>
            <a:r>
              <a:rPr lang="en-US" sz="14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 </a:t>
            </a:r>
          </a:p>
          <a:p>
            <a:pPr marL="0" marR="0">
              <a:buNone/>
            </a:pPr>
            <a:endParaRPr lang="en-US" sz="1400" dirty="0">
              <a:solidFill>
                <a:srgbClr val="000000"/>
              </a:solidFill>
              <a:latin typeface="Aptos" panose="020B0004020202020204" pitchFamily="34" charset="0"/>
              <a:ea typeface="Calibri" panose="020F0502020204030204" pitchFamily="34" charset="0"/>
              <a:cs typeface="Times New Roman" panose="02020603050405020304" pitchFamily="18" charset="0"/>
            </a:endParaRPr>
          </a:p>
          <a:p>
            <a:pPr marL="342900" indent="-342900">
              <a:buFont typeface="+mj-lt"/>
              <a:buAutoNum type="arabicPeriod"/>
            </a:pPr>
            <a:r>
              <a:rPr lang="en-US" sz="1400" b="0" i="0" u="none" strike="noStrike" baseline="0" dirty="0">
                <a:solidFill>
                  <a:srgbClr val="000000"/>
                </a:solidFill>
                <a:latin typeface="Aptos" panose="020B0004020202020204" pitchFamily="34" charset="0"/>
              </a:rPr>
              <a:t>A minimum of two (2) years of successfully providing a full continuum of school-based prevention, early intervention and treatment services based on the needs within the school. These services include individual and group counseling, family engagement and support, early intervention groups, wellness workshops, and coordinated school-wide prevention activities. Justification includes: </a:t>
            </a:r>
          </a:p>
          <a:p>
            <a:pPr marL="342900" indent="-342900">
              <a:buFont typeface="+mj-lt"/>
              <a:buAutoNum type="alphaLcPeriod"/>
            </a:pPr>
            <a:r>
              <a:rPr lang="en-US" sz="1400" b="0" i="0" u="sng" strike="noStrike" baseline="0" dirty="0">
                <a:solidFill>
                  <a:srgbClr val="000000"/>
                </a:solidFill>
                <a:latin typeface="Aptos" panose="020B0004020202020204" pitchFamily="34" charset="0"/>
              </a:rPr>
              <a:t>Program history </a:t>
            </a:r>
          </a:p>
          <a:p>
            <a:r>
              <a:rPr lang="en-US" sz="1400" b="0" i="0" u="none" strike="noStrike" baseline="0" dirty="0">
                <a:solidFill>
                  <a:srgbClr val="000000"/>
                </a:solidFill>
                <a:latin typeface="Aptos" panose="020B0004020202020204" pitchFamily="34" charset="0"/>
              </a:rPr>
              <a:t>         A description of how long the LEA/school has provided behavioral health or wellness services; and       </a:t>
            </a:r>
          </a:p>
          <a:p>
            <a:r>
              <a:rPr lang="en-US" sz="1400" dirty="0">
                <a:solidFill>
                  <a:srgbClr val="000000"/>
                </a:solidFill>
                <a:latin typeface="Aptos" panose="020B0004020202020204" pitchFamily="34" charset="0"/>
              </a:rPr>
              <a:t>         </a:t>
            </a:r>
            <a:r>
              <a:rPr lang="en-US" sz="1400" b="0" i="0" u="none" strike="noStrike" baseline="0" dirty="0">
                <a:solidFill>
                  <a:srgbClr val="000000"/>
                </a:solidFill>
                <a:latin typeface="Aptos" panose="020B0004020202020204" pitchFamily="34" charset="0"/>
              </a:rPr>
              <a:t>types of interventions offered. Provide evidence of infrastructure such as qualified social workers, </a:t>
            </a:r>
          </a:p>
          <a:p>
            <a:r>
              <a:rPr lang="en-US" sz="1400" dirty="0">
                <a:solidFill>
                  <a:srgbClr val="000000"/>
                </a:solidFill>
                <a:latin typeface="Aptos" panose="020B0004020202020204" pitchFamily="34" charset="0"/>
              </a:rPr>
              <a:t>         </a:t>
            </a:r>
            <a:r>
              <a:rPr lang="en-US" sz="1400" b="0" i="0" u="none" strike="noStrike" baseline="0" dirty="0">
                <a:solidFill>
                  <a:srgbClr val="000000"/>
                </a:solidFill>
                <a:latin typeface="Aptos" panose="020B0004020202020204" pitchFamily="34" charset="0"/>
              </a:rPr>
              <a:t>student support teams and referral processes. Evidence of infrastructure supporting therapy services, </a:t>
            </a:r>
          </a:p>
          <a:p>
            <a:r>
              <a:rPr lang="en-US" sz="1400" b="0" i="0" u="none" strike="noStrike" baseline="0" dirty="0">
                <a:solidFill>
                  <a:srgbClr val="000000"/>
                </a:solidFill>
                <a:latin typeface="Aptos" panose="020B0004020202020204" pitchFamily="34" charset="0"/>
              </a:rPr>
              <a:t>        </a:t>
            </a:r>
            <a:r>
              <a:rPr lang="en-US" sz="1400" dirty="0">
                <a:solidFill>
                  <a:srgbClr val="000000"/>
                </a:solidFill>
                <a:latin typeface="Aptos" panose="020B0004020202020204" pitchFamily="34" charset="0"/>
              </a:rPr>
              <a:t> </a:t>
            </a:r>
            <a:r>
              <a:rPr lang="en-US" sz="1400" b="0" i="0" u="none" strike="noStrike" baseline="0" dirty="0">
                <a:solidFill>
                  <a:srgbClr val="000000"/>
                </a:solidFill>
                <a:latin typeface="Aptos" panose="020B0004020202020204" pitchFamily="34" charset="0"/>
              </a:rPr>
              <a:t>such as qualified supervisors, clinical record-keeping systems, or partnerships with schools, child </a:t>
            </a:r>
          </a:p>
          <a:p>
            <a:r>
              <a:rPr lang="en-US" sz="1400" b="0" i="0" u="none" strike="noStrike" baseline="0" dirty="0">
                <a:solidFill>
                  <a:srgbClr val="000000"/>
                </a:solidFill>
                <a:latin typeface="Aptos" panose="020B0004020202020204" pitchFamily="34" charset="0"/>
              </a:rPr>
              <a:t>         welfare agencies, or community organizations. </a:t>
            </a:r>
          </a:p>
          <a:p>
            <a:r>
              <a:rPr lang="en-US" sz="1400" b="0" i="0" strike="noStrike" baseline="0" dirty="0">
                <a:solidFill>
                  <a:srgbClr val="000000"/>
                </a:solidFill>
                <a:latin typeface="Aptos" panose="020B0004020202020204" pitchFamily="34" charset="0"/>
              </a:rPr>
              <a:t>b.     </a:t>
            </a:r>
            <a:r>
              <a:rPr lang="en-US" sz="1400" b="0" i="0" u="sng" strike="noStrike" baseline="0" dirty="0">
                <a:solidFill>
                  <a:srgbClr val="000000"/>
                </a:solidFill>
                <a:latin typeface="Aptos" panose="020B0004020202020204" pitchFamily="34" charset="0"/>
              </a:rPr>
              <a:t>Documentation of outcomes </a:t>
            </a:r>
          </a:p>
          <a:p>
            <a:r>
              <a:rPr lang="en-US" sz="1400" dirty="0">
                <a:solidFill>
                  <a:srgbClr val="000000"/>
                </a:solidFill>
                <a:latin typeface="Aptos" panose="020B0004020202020204" pitchFamily="34" charset="0"/>
              </a:rPr>
              <a:t>         </a:t>
            </a:r>
            <a:r>
              <a:rPr lang="en-US" sz="1400" b="0" i="0" u="none" strike="noStrike" baseline="0" dirty="0">
                <a:solidFill>
                  <a:srgbClr val="000000"/>
                </a:solidFill>
                <a:latin typeface="Aptos" panose="020B0004020202020204" pitchFamily="34" charset="0"/>
              </a:rPr>
              <a:t>Summaries of data showing improvements in student wellbeing, decreases in behavioral incidents,   </a:t>
            </a:r>
          </a:p>
          <a:p>
            <a:r>
              <a:rPr lang="en-US" sz="1400" b="0" i="0" u="none" strike="noStrike" baseline="0" dirty="0">
                <a:solidFill>
                  <a:srgbClr val="000000"/>
                </a:solidFill>
                <a:latin typeface="Aptos" panose="020B0004020202020204" pitchFamily="34" charset="0"/>
              </a:rPr>
              <a:t>         attendance improvements, treatment or service plan completion rates, or results from climate surveys </a:t>
            </a:r>
          </a:p>
          <a:p>
            <a:r>
              <a:rPr lang="en-US" sz="1400" b="0" i="0" u="none" strike="noStrike" baseline="0" dirty="0">
                <a:solidFill>
                  <a:srgbClr val="000000"/>
                </a:solidFill>
                <a:latin typeface="Aptos" panose="020B0004020202020204" pitchFamily="34" charset="0"/>
              </a:rPr>
              <a:t>         and family feedback. </a:t>
            </a:r>
          </a:p>
          <a:p>
            <a:r>
              <a:rPr lang="en-US" sz="1400" dirty="0">
                <a:solidFill>
                  <a:srgbClr val="000000"/>
                </a:solidFill>
                <a:latin typeface="Aptos" panose="020B0004020202020204" pitchFamily="34" charset="0"/>
              </a:rPr>
              <a:t>c.     </a:t>
            </a:r>
            <a:r>
              <a:rPr lang="en-US" sz="1400" b="0" i="0" u="sng" strike="noStrike" baseline="0" dirty="0">
                <a:solidFill>
                  <a:srgbClr val="000000"/>
                </a:solidFill>
                <a:latin typeface="Aptos" panose="020B0004020202020204" pitchFamily="34" charset="0"/>
              </a:rPr>
              <a:t>Service delivery statistics </a:t>
            </a:r>
          </a:p>
          <a:p>
            <a:r>
              <a:rPr lang="en-US" sz="1400" dirty="0">
                <a:solidFill>
                  <a:srgbClr val="000000"/>
                </a:solidFill>
                <a:latin typeface="Aptos" panose="020B0004020202020204" pitchFamily="34" charset="0"/>
              </a:rPr>
              <a:t>         </a:t>
            </a:r>
            <a:r>
              <a:rPr lang="en-US" sz="1400" b="0" i="0" u="none" strike="noStrike" baseline="0" dirty="0">
                <a:solidFill>
                  <a:srgbClr val="000000"/>
                </a:solidFill>
                <a:latin typeface="Aptos" panose="020B0004020202020204" pitchFamily="34" charset="0"/>
              </a:rPr>
              <a:t>Number of students served annually, types of services delivered (for example, individual therapy,   </a:t>
            </a:r>
          </a:p>
          <a:p>
            <a:r>
              <a:rPr lang="en-US" sz="1400" b="0" i="0" u="none" strike="noStrike" baseline="0" dirty="0">
                <a:solidFill>
                  <a:srgbClr val="000000"/>
                </a:solidFill>
                <a:latin typeface="Aptos" panose="020B0004020202020204" pitchFamily="34" charset="0"/>
              </a:rPr>
              <a:t>         group therapy), average duration of services. </a:t>
            </a:r>
          </a:p>
          <a:p>
            <a:endParaRPr lang="en-US" sz="1400" b="0" i="0" u="none" strike="noStrike" baseline="0" dirty="0">
              <a:solidFill>
                <a:srgbClr val="000000"/>
              </a:solidFill>
              <a:latin typeface="Aptos" panose="020B0004020202020204" pitchFamily="34" charset="0"/>
            </a:endParaRPr>
          </a:p>
          <a:p>
            <a:r>
              <a:rPr lang="en-US" sz="1400" b="0" i="0" u="none" strike="noStrike" baseline="0" dirty="0">
                <a:solidFill>
                  <a:srgbClr val="000000"/>
                </a:solidFill>
                <a:latin typeface="Aptos" panose="020B0004020202020204" pitchFamily="34" charset="0"/>
              </a:rPr>
              <a:t> </a:t>
            </a:r>
          </a:p>
          <a:p>
            <a:pPr marL="0" marR="0">
              <a:buNone/>
            </a:pPr>
            <a:endParaRPr lang="en-US" sz="20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61554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9A82C-A7DA-DEF5-3A39-D69CBDD6CA0F}"/>
            </a:ext>
          </a:extLst>
        </p:cNvPr>
        <p:cNvGrpSpPr/>
        <p:nvPr/>
      </p:nvGrpSpPr>
      <p:grpSpPr>
        <a:xfrm>
          <a:off x="0" y="0"/>
          <a:ext cx="0" cy="0"/>
          <a:chOff x="0" y="0"/>
          <a:chExt cx="0" cy="0"/>
        </a:xfrm>
      </p:grpSpPr>
      <p:sp>
        <p:nvSpPr>
          <p:cNvPr id="6146" name="Rectangle 2">
            <a:extLst>
              <a:ext uri="{FF2B5EF4-FFF2-40B4-BE49-F238E27FC236}">
                <a16:creationId xmlns:a16="http://schemas.microsoft.com/office/drawing/2014/main" id="{7C0DED07-BB5C-1B6D-B12D-D174F1B4F7CC}"/>
              </a:ext>
            </a:extLst>
          </p:cNvPr>
          <p:cNvSpPr>
            <a:spLocks noGrp="1" noChangeArrowheads="1"/>
          </p:cNvSpPr>
          <p:nvPr>
            <p:ph type="title"/>
          </p:nvPr>
        </p:nvSpPr>
        <p:spPr>
          <a:xfrm>
            <a:off x="457200" y="-212942"/>
            <a:ext cx="8229600" cy="1143000"/>
          </a:xfrm>
        </p:spPr>
        <p:txBody>
          <a:bodyPr/>
          <a:lstStyle/>
          <a:p>
            <a:pPr eaLnBrk="1" hangingPunct="1"/>
            <a:r>
              <a:rPr lang="en-US" altLang="en-US" sz="2400" b="1" dirty="0">
                <a:latin typeface="Aptos" panose="020B0004020202020204" pitchFamily="34" charset="0"/>
              </a:rPr>
              <a:t>Performance Requirements (continued, pgs. 17-18)</a:t>
            </a:r>
            <a:endParaRPr lang="en-US" altLang="en-US" sz="2400" dirty="0">
              <a:latin typeface="Aptos" panose="020B0004020202020204" pitchFamily="34" charset="0"/>
            </a:endParaRPr>
          </a:p>
        </p:txBody>
      </p:sp>
      <p:sp>
        <p:nvSpPr>
          <p:cNvPr id="6148" name="Line 4">
            <a:extLst>
              <a:ext uri="{FF2B5EF4-FFF2-40B4-BE49-F238E27FC236}">
                <a16:creationId xmlns:a16="http://schemas.microsoft.com/office/drawing/2014/main" id="{856A986E-091D-A357-D44C-AB67A45039F8}"/>
              </a:ext>
            </a:extLst>
          </p:cNvPr>
          <p:cNvSpPr>
            <a:spLocks noChangeShapeType="1"/>
          </p:cNvSpPr>
          <p:nvPr/>
        </p:nvSpPr>
        <p:spPr bwMode="auto">
          <a:xfrm flipH="1">
            <a:off x="1066800" y="701458"/>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a:extLst>
              <a:ext uri="{FF2B5EF4-FFF2-40B4-BE49-F238E27FC236}">
                <a16:creationId xmlns:a16="http://schemas.microsoft.com/office/drawing/2014/main" id="{9B068782-2990-494A-31CC-999E67431FCE}"/>
              </a:ext>
            </a:extLst>
          </p:cNvPr>
          <p:cNvSpPr>
            <a:spLocks noGrp="1"/>
          </p:cNvSpPr>
          <p:nvPr>
            <p:ph type="sldNum" sz="quarter" idx="12"/>
          </p:nvPr>
        </p:nvSpPr>
        <p:spPr/>
        <p:txBody>
          <a:bodyPr/>
          <a:lstStyle/>
          <a:p>
            <a:pPr>
              <a:defRPr/>
            </a:pPr>
            <a:fld id="{4537384E-86E4-45D8-B313-D6638C7ED0DF}" type="slidenum">
              <a:rPr lang="en-US" smtClean="0"/>
              <a:pPr>
                <a:defRPr/>
              </a:pPr>
              <a:t>12</a:t>
            </a:fld>
            <a:endParaRPr lang="en-US" dirty="0"/>
          </a:p>
        </p:txBody>
      </p:sp>
      <p:sp>
        <p:nvSpPr>
          <p:cNvPr id="3" name="TextBox 2">
            <a:extLst>
              <a:ext uri="{FF2B5EF4-FFF2-40B4-BE49-F238E27FC236}">
                <a16:creationId xmlns:a16="http://schemas.microsoft.com/office/drawing/2014/main" id="{36B4D25A-B0BE-F334-B404-87680EA8017D}"/>
              </a:ext>
            </a:extLst>
          </p:cNvPr>
          <p:cNvSpPr txBox="1"/>
          <p:nvPr/>
        </p:nvSpPr>
        <p:spPr>
          <a:xfrm>
            <a:off x="457200" y="1012954"/>
            <a:ext cx="8321040" cy="5539978"/>
          </a:xfrm>
          <a:prstGeom prst="rect">
            <a:avLst/>
          </a:prstGeom>
          <a:noFill/>
        </p:spPr>
        <p:txBody>
          <a:bodyPr wrap="square">
            <a:spAutoFit/>
          </a:bodyPr>
          <a:lstStyle/>
          <a:p>
            <a:pPr algn="l"/>
            <a:endParaRPr lang="en-US" sz="1800" b="0" i="0" u="none" strike="noStrike" baseline="0" dirty="0">
              <a:solidFill>
                <a:srgbClr val="000000"/>
              </a:solidFill>
              <a:latin typeface="Aptos" panose="020B0004020202020204" pitchFamily="34" charset="0"/>
            </a:endParaRPr>
          </a:p>
          <a:p>
            <a:r>
              <a:rPr lang="en-US" sz="1600" b="0" i="0" u="none" strike="noStrike" baseline="0" dirty="0">
                <a:solidFill>
                  <a:srgbClr val="000000"/>
                </a:solidFill>
                <a:latin typeface="Aptos" panose="020B0004020202020204" pitchFamily="34" charset="0"/>
              </a:rPr>
              <a:t>2. A minimum of two (2) years of experience administering a grant or contract related to student behavioral health or social-emotional support services. Justification includes: </a:t>
            </a:r>
          </a:p>
          <a:p>
            <a:pPr marL="342900" indent="-342900">
              <a:buAutoNum type="alphaLcPeriod"/>
            </a:pPr>
            <a:r>
              <a:rPr lang="en-US" sz="1600" b="0" i="0" u="sng" strike="noStrike" baseline="0" dirty="0">
                <a:solidFill>
                  <a:srgbClr val="000000"/>
                </a:solidFill>
                <a:latin typeface="Aptos" panose="020B0004020202020204" pitchFamily="34" charset="0"/>
              </a:rPr>
              <a:t>Reports </a:t>
            </a:r>
          </a:p>
          <a:p>
            <a:r>
              <a:rPr lang="en-US" sz="1600" b="0" i="0" strike="noStrike" baseline="0" dirty="0">
                <a:solidFill>
                  <a:srgbClr val="000000"/>
                </a:solidFill>
                <a:latin typeface="Aptos" panose="020B0004020202020204" pitchFamily="34" charset="0"/>
              </a:rPr>
              <a:t>        </a:t>
            </a:r>
            <a:r>
              <a:rPr lang="en-US" sz="1600" b="0" i="0" u="none" strike="noStrike" baseline="0" dirty="0">
                <a:solidFill>
                  <a:srgbClr val="000000"/>
                </a:solidFill>
                <a:latin typeface="Aptos" panose="020B0004020202020204" pitchFamily="34" charset="0"/>
              </a:rPr>
              <a:t>Can include monitoring summaries, compliance reports, and outcome or utilization data   </a:t>
            </a:r>
          </a:p>
          <a:p>
            <a:r>
              <a:rPr lang="en-US" sz="1600" b="0" i="0" u="none" strike="noStrike" baseline="0" dirty="0">
                <a:solidFill>
                  <a:srgbClr val="000000"/>
                </a:solidFill>
                <a:latin typeface="Aptos" panose="020B0004020202020204" pitchFamily="34" charset="0"/>
              </a:rPr>
              <a:t>        summaries submitted to those funders showing successful performance and adherence   </a:t>
            </a:r>
          </a:p>
          <a:p>
            <a:r>
              <a:rPr lang="en-US" sz="1600" b="0" i="0" u="none" strike="noStrike" baseline="0" dirty="0">
                <a:solidFill>
                  <a:srgbClr val="000000"/>
                </a:solidFill>
                <a:latin typeface="Aptos" panose="020B0004020202020204" pitchFamily="34" charset="0"/>
              </a:rPr>
              <a:t>        to grant or contract expectations. </a:t>
            </a:r>
          </a:p>
          <a:p>
            <a:endParaRPr lang="en-US" sz="1600" b="0" i="0" u="none" strike="noStrike" baseline="0" dirty="0">
              <a:solidFill>
                <a:srgbClr val="000000"/>
              </a:solidFill>
              <a:latin typeface="Aptos" panose="020B0004020202020204" pitchFamily="34" charset="0"/>
            </a:endParaRPr>
          </a:p>
          <a:p>
            <a:r>
              <a:rPr lang="en-US" sz="1600" b="0" i="0" u="none" strike="noStrike" baseline="0" dirty="0">
                <a:solidFill>
                  <a:srgbClr val="000000"/>
                </a:solidFill>
                <a:latin typeface="Aptos" panose="020B0004020202020204" pitchFamily="34" charset="0"/>
              </a:rPr>
              <a:t>3. A minimum of two (2) years of demonstrated experience providing clinical supervision to master’s-level clinicians, including the capacity to supervise prevention, early intervention, and treatment services for children, youth, and their families. Justification includes: </a:t>
            </a:r>
          </a:p>
          <a:p>
            <a:pPr marL="342900" indent="-342900">
              <a:buAutoNum type="alphaLcPeriod"/>
            </a:pPr>
            <a:r>
              <a:rPr lang="en-US" sz="1600" b="0" i="0" u="sng" strike="noStrike" baseline="0" dirty="0">
                <a:solidFill>
                  <a:srgbClr val="000000"/>
                </a:solidFill>
                <a:latin typeface="Aptos" panose="020B0004020202020204" pitchFamily="34" charset="0"/>
              </a:rPr>
              <a:t>Licensure and qualifications </a:t>
            </a:r>
          </a:p>
          <a:p>
            <a:r>
              <a:rPr lang="en-US" sz="1600" b="0" i="0" strike="noStrike" baseline="0" dirty="0">
                <a:solidFill>
                  <a:srgbClr val="000000"/>
                </a:solidFill>
                <a:latin typeface="Aptos" panose="020B0004020202020204" pitchFamily="34" charset="0"/>
              </a:rPr>
              <a:t>        </a:t>
            </a:r>
            <a:r>
              <a:rPr lang="en-US" sz="1600" b="0" i="0" u="none" strike="noStrike" baseline="0" dirty="0">
                <a:solidFill>
                  <a:srgbClr val="000000"/>
                </a:solidFill>
                <a:latin typeface="Aptos" panose="020B0004020202020204" pitchFamily="34" charset="0"/>
              </a:rPr>
              <a:t>Copies or summaries of staff credentials, clinical licenses, certifications, and any </a:t>
            </a:r>
          </a:p>
          <a:p>
            <a:r>
              <a:rPr lang="en-US" sz="1600" dirty="0">
                <a:solidFill>
                  <a:srgbClr val="000000"/>
                </a:solidFill>
                <a:latin typeface="Aptos" panose="020B0004020202020204" pitchFamily="34" charset="0"/>
              </a:rPr>
              <a:t>        </a:t>
            </a:r>
            <a:r>
              <a:rPr lang="en-US" sz="1600" b="0" i="0" u="none" strike="noStrike" baseline="0" dirty="0">
                <a:solidFill>
                  <a:srgbClr val="000000"/>
                </a:solidFill>
                <a:latin typeface="Aptos" panose="020B0004020202020204" pitchFamily="34" charset="0"/>
              </a:rPr>
              <a:t>specialized training related to child/adolescent mental health, crisis intervention, or   </a:t>
            </a:r>
          </a:p>
          <a:p>
            <a:r>
              <a:rPr lang="en-US" sz="1600" b="0" i="0" u="none" strike="noStrike" baseline="0" dirty="0">
                <a:solidFill>
                  <a:srgbClr val="000000"/>
                </a:solidFill>
                <a:latin typeface="Aptos" panose="020B0004020202020204" pitchFamily="34" charset="0"/>
              </a:rPr>
              <a:t>        supervising school-based clinicians. </a:t>
            </a:r>
          </a:p>
          <a:p>
            <a:r>
              <a:rPr lang="en-US" sz="1600" b="0" i="0" u="none" strike="noStrike" baseline="0" dirty="0">
                <a:solidFill>
                  <a:srgbClr val="000000"/>
                </a:solidFill>
                <a:latin typeface="Aptos" panose="020B0004020202020204" pitchFamily="34" charset="0"/>
              </a:rPr>
              <a:t>b.    </a:t>
            </a:r>
            <a:r>
              <a:rPr lang="en-US" sz="1600" b="0" i="0" u="sng" strike="noStrike" baseline="0" dirty="0">
                <a:solidFill>
                  <a:srgbClr val="000000"/>
                </a:solidFill>
                <a:latin typeface="Aptos" panose="020B0004020202020204" pitchFamily="34" charset="0"/>
              </a:rPr>
              <a:t>Policies and procedures </a:t>
            </a:r>
          </a:p>
          <a:p>
            <a:r>
              <a:rPr lang="en-US" sz="1600" b="0" i="0" strike="noStrike" baseline="0" dirty="0">
                <a:solidFill>
                  <a:srgbClr val="000000"/>
                </a:solidFill>
                <a:latin typeface="Aptos" panose="020B0004020202020204" pitchFamily="34" charset="0"/>
              </a:rPr>
              <a:t>        </a:t>
            </a:r>
            <a:r>
              <a:rPr lang="en-US" sz="1600" b="0" i="0" u="none" strike="noStrike" baseline="0" dirty="0">
                <a:solidFill>
                  <a:srgbClr val="000000"/>
                </a:solidFill>
                <a:latin typeface="Aptos" panose="020B0004020202020204" pitchFamily="34" charset="0"/>
              </a:rPr>
              <a:t>Evidence of established student support protocols, supervision practices, ethical   </a:t>
            </a:r>
          </a:p>
          <a:p>
            <a:r>
              <a:rPr lang="en-US" sz="1600" b="0" i="0" u="none" strike="noStrike" baseline="0" dirty="0">
                <a:solidFill>
                  <a:srgbClr val="000000"/>
                </a:solidFill>
                <a:latin typeface="Aptos" panose="020B0004020202020204" pitchFamily="34" charset="0"/>
              </a:rPr>
              <a:t>        guidelines, school mental health guidelines or trauma-informed policies demonstrating </a:t>
            </a:r>
          </a:p>
          <a:p>
            <a:r>
              <a:rPr lang="en-US" sz="1600" b="0" i="0" u="none" strike="noStrike" baseline="0" dirty="0">
                <a:solidFill>
                  <a:srgbClr val="000000"/>
                </a:solidFill>
                <a:latin typeface="Aptos" panose="020B0004020202020204" pitchFamily="34" charset="0"/>
              </a:rPr>
              <a:t>        clear oversight and professional support for school behavioral health clinicians. </a:t>
            </a:r>
          </a:p>
          <a:p>
            <a:endParaRPr lang="en-US" sz="1600" b="0" i="0" u="none" strike="noStrike" baseline="0" dirty="0">
              <a:solidFill>
                <a:srgbClr val="000000"/>
              </a:solidFill>
              <a:latin typeface="Aptos" panose="020B0004020202020204" pitchFamily="34" charset="0"/>
            </a:endParaRPr>
          </a:p>
          <a:p>
            <a:endParaRPr lang="en-US" sz="1600" dirty="0">
              <a:solidFill>
                <a:srgbClr val="000000"/>
              </a:solidFill>
              <a:latin typeface="Aptos" panose="020B0004020202020204" pitchFamily="34" charset="0"/>
            </a:endParaRPr>
          </a:p>
          <a:p>
            <a:endParaRPr lang="en-US" sz="1600" b="0" i="0" u="none" strike="noStrike" baseline="0" dirty="0">
              <a:solidFill>
                <a:srgbClr val="000000"/>
              </a:solidFill>
              <a:latin typeface="Aptos" panose="020B0004020202020204" pitchFamily="34" charset="0"/>
            </a:endParaRPr>
          </a:p>
        </p:txBody>
      </p:sp>
    </p:spTree>
    <p:extLst>
      <p:ext uri="{BB962C8B-B14F-4D97-AF65-F5344CB8AC3E}">
        <p14:creationId xmlns:p14="http://schemas.microsoft.com/office/powerpoint/2010/main" val="1134414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F0930-F767-21EA-791D-8FB9F1B11A44}"/>
            </a:ext>
          </a:extLst>
        </p:cNvPr>
        <p:cNvGrpSpPr/>
        <p:nvPr/>
      </p:nvGrpSpPr>
      <p:grpSpPr>
        <a:xfrm>
          <a:off x="0" y="0"/>
          <a:ext cx="0" cy="0"/>
          <a:chOff x="0" y="0"/>
          <a:chExt cx="0" cy="0"/>
        </a:xfrm>
      </p:grpSpPr>
      <p:sp>
        <p:nvSpPr>
          <p:cNvPr id="6146" name="Rectangle 2">
            <a:extLst>
              <a:ext uri="{FF2B5EF4-FFF2-40B4-BE49-F238E27FC236}">
                <a16:creationId xmlns:a16="http://schemas.microsoft.com/office/drawing/2014/main" id="{76F79ACB-0A0C-6733-E618-09D647788C3A}"/>
              </a:ext>
            </a:extLst>
          </p:cNvPr>
          <p:cNvSpPr>
            <a:spLocks noGrp="1" noChangeArrowheads="1"/>
          </p:cNvSpPr>
          <p:nvPr>
            <p:ph type="title"/>
          </p:nvPr>
        </p:nvSpPr>
        <p:spPr>
          <a:xfrm>
            <a:off x="457200" y="-212942"/>
            <a:ext cx="8229600" cy="1143000"/>
          </a:xfrm>
        </p:spPr>
        <p:txBody>
          <a:bodyPr/>
          <a:lstStyle/>
          <a:p>
            <a:pPr eaLnBrk="1" hangingPunct="1"/>
            <a:r>
              <a:rPr lang="en-US" altLang="en-US" sz="2400" b="1" dirty="0">
                <a:latin typeface="Aptos" panose="020B0004020202020204" pitchFamily="34" charset="0"/>
              </a:rPr>
              <a:t>Performance Requirements (continued, pgs. 18-19)</a:t>
            </a:r>
            <a:endParaRPr lang="en-US" altLang="en-US" sz="2400" dirty="0">
              <a:latin typeface="Aptos" panose="020B0004020202020204" pitchFamily="34" charset="0"/>
            </a:endParaRPr>
          </a:p>
        </p:txBody>
      </p:sp>
      <p:sp>
        <p:nvSpPr>
          <p:cNvPr id="6148" name="Line 4">
            <a:extLst>
              <a:ext uri="{FF2B5EF4-FFF2-40B4-BE49-F238E27FC236}">
                <a16:creationId xmlns:a16="http://schemas.microsoft.com/office/drawing/2014/main" id="{76DC8135-B290-7F36-4011-E5ED7ADBE70E}"/>
              </a:ext>
            </a:extLst>
          </p:cNvPr>
          <p:cNvSpPr>
            <a:spLocks noChangeShapeType="1"/>
          </p:cNvSpPr>
          <p:nvPr/>
        </p:nvSpPr>
        <p:spPr bwMode="auto">
          <a:xfrm flipH="1">
            <a:off x="1066800" y="701458"/>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a:extLst>
              <a:ext uri="{FF2B5EF4-FFF2-40B4-BE49-F238E27FC236}">
                <a16:creationId xmlns:a16="http://schemas.microsoft.com/office/drawing/2014/main" id="{8CFFEC05-1415-1F90-B94E-AE198BB5D6D4}"/>
              </a:ext>
            </a:extLst>
          </p:cNvPr>
          <p:cNvSpPr>
            <a:spLocks noGrp="1"/>
          </p:cNvSpPr>
          <p:nvPr>
            <p:ph type="sldNum" sz="quarter" idx="12"/>
          </p:nvPr>
        </p:nvSpPr>
        <p:spPr/>
        <p:txBody>
          <a:bodyPr/>
          <a:lstStyle/>
          <a:p>
            <a:pPr>
              <a:defRPr/>
            </a:pPr>
            <a:fld id="{4537384E-86E4-45D8-B313-D6638C7ED0DF}" type="slidenum">
              <a:rPr lang="en-US" smtClean="0"/>
              <a:pPr>
                <a:defRPr/>
              </a:pPr>
              <a:t>13</a:t>
            </a:fld>
            <a:endParaRPr lang="en-US" dirty="0"/>
          </a:p>
        </p:txBody>
      </p:sp>
      <p:sp>
        <p:nvSpPr>
          <p:cNvPr id="3" name="TextBox 2">
            <a:extLst>
              <a:ext uri="{FF2B5EF4-FFF2-40B4-BE49-F238E27FC236}">
                <a16:creationId xmlns:a16="http://schemas.microsoft.com/office/drawing/2014/main" id="{F32D1B10-4983-4D3A-EDD8-FF05DB836B3C}"/>
              </a:ext>
            </a:extLst>
          </p:cNvPr>
          <p:cNvSpPr txBox="1"/>
          <p:nvPr/>
        </p:nvSpPr>
        <p:spPr>
          <a:xfrm>
            <a:off x="411480" y="834130"/>
            <a:ext cx="8321040" cy="5093702"/>
          </a:xfrm>
          <a:prstGeom prst="rect">
            <a:avLst/>
          </a:prstGeom>
          <a:noFill/>
        </p:spPr>
        <p:txBody>
          <a:bodyPr wrap="square">
            <a:spAutoFit/>
          </a:bodyPr>
          <a:lstStyle/>
          <a:p>
            <a:endParaRPr lang="en-US" dirty="0"/>
          </a:p>
          <a:p>
            <a:r>
              <a:rPr lang="en-US" sz="1050" dirty="0">
                <a:latin typeface="Aptos" panose="020B0004020202020204" pitchFamily="34" charset="0"/>
              </a:rPr>
              <a:t>4. A minimum of two (2) years of experience in implementing staffing approaches designed to ensure culturally and linguistically responsive services for students and families. Highlight your school’s deep understanding of the children, youth, and families you serve, including how staff competencies align with community needs. Include any specialized training your team receives related to cultural responsiveness, trauma-informed care, or working with diverse populations. Additionally, describe recruitment and hiring strategies that support the engagement of clinicians and staff who reflect the cultures, languages, and lived experiences of the communities served. Justification includes: </a:t>
            </a:r>
          </a:p>
          <a:p>
            <a:pPr marL="228600" indent="-228600">
              <a:buAutoNum type="alphaLcPeriod"/>
            </a:pPr>
            <a:r>
              <a:rPr lang="en-US" sz="1050" u="sng" dirty="0">
                <a:latin typeface="Aptos" panose="020B0004020202020204" pitchFamily="34" charset="0"/>
              </a:rPr>
              <a:t>Policies, procedures and written protocols </a:t>
            </a:r>
          </a:p>
          <a:p>
            <a:r>
              <a:rPr lang="en-US" sz="1050" dirty="0">
                <a:latin typeface="Aptos" panose="020B0004020202020204" pitchFamily="34" charset="0"/>
              </a:rPr>
              <a:t>i. Formal written policy outlining culturally and linguistically responsive service standards. </a:t>
            </a:r>
          </a:p>
          <a:p>
            <a:r>
              <a:rPr lang="en-US" sz="1050" dirty="0">
                <a:latin typeface="Aptos" panose="020B0004020202020204" pitchFamily="34" charset="0"/>
              </a:rPr>
              <a:t>ii. Standard operating procedures describing how behavioral health teams ensure cultural responsive and trauma-informed practice. </a:t>
            </a:r>
          </a:p>
          <a:p>
            <a:r>
              <a:rPr lang="en-US" sz="1050" dirty="0">
                <a:latin typeface="Aptos" panose="020B0004020202020204" pitchFamily="34" charset="0"/>
              </a:rPr>
              <a:t>iii. Documentation showing language access supports (interpretation, translation, bilingual staffing assignments, communication protocols). </a:t>
            </a:r>
          </a:p>
          <a:p>
            <a:endParaRPr lang="en-US" sz="1050" dirty="0">
              <a:latin typeface="Aptos" panose="020B0004020202020204" pitchFamily="34" charset="0"/>
            </a:endParaRPr>
          </a:p>
          <a:p>
            <a:r>
              <a:rPr lang="en-US" sz="1050" dirty="0">
                <a:latin typeface="Aptos" panose="020B0004020202020204" pitchFamily="34" charset="0"/>
              </a:rPr>
              <a:t>b. </a:t>
            </a:r>
            <a:r>
              <a:rPr lang="en-US" sz="1050" u="sng" dirty="0">
                <a:latin typeface="Aptos" panose="020B0004020202020204" pitchFamily="34" charset="0"/>
              </a:rPr>
              <a:t>Training records and documentation</a:t>
            </a:r>
            <a:endParaRPr lang="en-US" sz="1050" dirty="0">
              <a:latin typeface="Aptos" panose="020B0004020202020204" pitchFamily="34" charset="0"/>
            </a:endParaRPr>
          </a:p>
          <a:p>
            <a:pPr marL="285750" indent="-285750">
              <a:buAutoNum type="romanLcPeriod"/>
            </a:pPr>
            <a:r>
              <a:rPr lang="en-US" sz="1050" dirty="0">
                <a:latin typeface="Aptos" panose="020B0004020202020204" pitchFamily="34" charset="0"/>
              </a:rPr>
              <a:t>Attendance logs, certificates, or agendas from staff trainings over the past two (2) years related to: </a:t>
            </a:r>
          </a:p>
          <a:p>
            <a:r>
              <a:rPr lang="en-US" sz="1050" dirty="0">
                <a:latin typeface="Aptos" panose="020B0004020202020204" pitchFamily="34" charset="0"/>
              </a:rPr>
              <a:t>1. Cultural humility and cultural responsiveness. </a:t>
            </a:r>
          </a:p>
          <a:p>
            <a:r>
              <a:rPr lang="en-US" sz="1050" dirty="0">
                <a:latin typeface="Aptos" panose="020B0004020202020204" pitchFamily="34" charset="0"/>
              </a:rPr>
              <a:t>2. Trauma-informed care. </a:t>
            </a:r>
          </a:p>
          <a:p>
            <a:r>
              <a:rPr lang="en-US" sz="1050" dirty="0">
                <a:latin typeface="Aptos" panose="020B0004020202020204" pitchFamily="34" charset="0"/>
              </a:rPr>
              <a:t>3. Anti-racism, equity, or implicit bias. </a:t>
            </a:r>
          </a:p>
          <a:p>
            <a:r>
              <a:rPr lang="en-US" sz="1050" dirty="0">
                <a:latin typeface="Aptos" panose="020B0004020202020204" pitchFamily="34" charset="0"/>
              </a:rPr>
              <a:t>4. Working with multilingual or immigrant families. </a:t>
            </a:r>
          </a:p>
          <a:p>
            <a:r>
              <a:rPr lang="en-US" sz="1050" dirty="0">
                <a:latin typeface="Aptos" panose="020B0004020202020204" pitchFamily="34" charset="0"/>
              </a:rPr>
              <a:t>5. LGBTQ+ competency or inclusive school climates. </a:t>
            </a:r>
          </a:p>
          <a:p>
            <a:endParaRPr lang="en-US" sz="1050" dirty="0">
              <a:latin typeface="Aptos" panose="020B0004020202020204" pitchFamily="34" charset="0"/>
            </a:endParaRPr>
          </a:p>
          <a:p>
            <a:r>
              <a:rPr lang="en-US" sz="1050" dirty="0">
                <a:latin typeface="Aptos" panose="020B0004020202020204" pitchFamily="34" charset="0"/>
              </a:rPr>
              <a:t>ii. Training calendars or annual training plans that show these topics are integrated into recurring staff development. </a:t>
            </a:r>
          </a:p>
          <a:p>
            <a:r>
              <a:rPr lang="en-US" sz="1050" dirty="0">
                <a:latin typeface="Aptos" panose="020B0004020202020204" pitchFamily="34" charset="0"/>
              </a:rPr>
              <a:t>iii. Staff Demographics and Language Capacity </a:t>
            </a:r>
          </a:p>
          <a:p>
            <a:r>
              <a:rPr lang="en-US" sz="1050" dirty="0">
                <a:latin typeface="Aptos" panose="020B0004020202020204" pitchFamily="34" charset="0"/>
              </a:rPr>
              <a:t>iv. Recruitment and Hiring Materials </a:t>
            </a:r>
          </a:p>
          <a:p>
            <a:r>
              <a:rPr lang="en-US" sz="1050" dirty="0">
                <a:latin typeface="Aptos" panose="020B0004020202020204" pitchFamily="34" charset="0"/>
              </a:rPr>
              <a:t>1. Job postings emphasizing cultural/linguistic competence, trauma-informed practice, and familiarity with local communities. </a:t>
            </a:r>
          </a:p>
          <a:p>
            <a:r>
              <a:rPr lang="en-US" sz="1050" dirty="0">
                <a:latin typeface="Aptos" panose="020B0004020202020204" pitchFamily="34" charset="0"/>
              </a:rPr>
              <a:t>2. Recruitment plans that show targeted outreach to culturally specific professional networks, universities, or community organizations. </a:t>
            </a:r>
          </a:p>
          <a:p>
            <a:r>
              <a:rPr lang="en-US" sz="1050" dirty="0">
                <a:latin typeface="Aptos" panose="020B0004020202020204" pitchFamily="34" charset="0"/>
              </a:rPr>
              <a:t>3. Evidence of partnerships with community-based organizations that help identify culturally aligned school mental health staff. </a:t>
            </a:r>
          </a:p>
          <a:p>
            <a:endParaRPr lang="en-US" sz="800" dirty="0">
              <a:latin typeface="Aptos" panose="020B0004020202020204" pitchFamily="34" charset="0"/>
            </a:endParaRPr>
          </a:p>
          <a:p>
            <a:endParaRPr lang="en-US" sz="800" dirty="0">
              <a:latin typeface="Aptos" panose="020B0004020202020204" pitchFamily="34" charset="0"/>
            </a:endParaRPr>
          </a:p>
          <a:p>
            <a:endParaRPr lang="en-US" dirty="0"/>
          </a:p>
        </p:txBody>
      </p:sp>
    </p:spTree>
    <p:extLst>
      <p:ext uri="{BB962C8B-B14F-4D97-AF65-F5344CB8AC3E}">
        <p14:creationId xmlns:p14="http://schemas.microsoft.com/office/powerpoint/2010/main" val="326896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89620" y="-235660"/>
            <a:ext cx="8229600" cy="1143000"/>
          </a:xfrm>
        </p:spPr>
        <p:txBody>
          <a:bodyPr/>
          <a:lstStyle/>
          <a:p>
            <a:r>
              <a:rPr lang="en-US" altLang="en-US" sz="2400" b="1" dirty="0">
                <a:latin typeface="Aptos" panose="020B0004020202020204" pitchFamily="34" charset="0"/>
              </a:rPr>
              <a:t>Target Population (pg. 19) </a:t>
            </a:r>
            <a:endParaRPr lang="en-US" altLang="en-US" sz="2400" dirty="0">
              <a:latin typeface="Aptos" panose="020B0004020202020204" pitchFamily="34" charset="0"/>
            </a:endParaRPr>
          </a:p>
        </p:txBody>
      </p:sp>
      <p:sp>
        <p:nvSpPr>
          <p:cNvPr id="22532" name="Line 4"/>
          <p:cNvSpPr>
            <a:spLocks noChangeShapeType="1"/>
          </p:cNvSpPr>
          <p:nvPr/>
        </p:nvSpPr>
        <p:spPr bwMode="auto">
          <a:xfrm flipH="1">
            <a:off x="1066800" y="701458"/>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14</a:t>
            </a:fld>
            <a:endParaRPr lang="en-US" dirty="0"/>
          </a:p>
        </p:txBody>
      </p:sp>
      <p:sp>
        <p:nvSpPr>
          <p:cNvPr id="3" name="TextBox 2">
            <a:extLst>
              <a:ext uri="{FF2B5EF4-FFF2-40B4-BE49-F238E27FC236}">
                <a16:creationId xmlns:a16="http://schemas.microsoft.com/office/drawing/2014/main" id="{A8E077EB-AAE2-2F6A-C1CA-2E1F425EDF59}"/>
              </a:ext>
            </a:extLst>
          </p:cNvPr>
          <p:cNvSpPr txBox="1"/>
          <p:nvPr/>
        </p:nvSpPr>
        <p:spPr>
          <a:xfrm>
            <a:off x="1060548" y="1161523"/>
            <a:ext cx="7274560" cy="646331"/>
          </a:xfrm>
          <a:prstGeom prst="rect">
            <a:avLst/>
          </a:prstGeom>
          <a:noFill/>
        </p:spPr>
        <p:txBody>
          <a:bodyPr wrap="square">
            <a:spAutoFit/>
          </a:bodyPr>
          <a:lstStyle/>
          <a:p>
            <a:r>
              <a:rPr lang="en-US" dirty="0">
                <a:latin typeface="Aptos" panose="020B0004020202020204" pitchFamily="34" charset="0"/>
              </a:rPr>
              <a:t>The target population will include students in DC Public Charter Schools.</a:t>
            </a:r>
          </a:p>
        </p:txBody>
      </p:sp>
    </p:spTree>
    <p:extLst>
      <p:ext uri="{BB962C8B-B14F-4D97-AF65-F5344CB8AC3E}">
        <p14:creationId xmlns:p14="http://schemas.microsoft.com/office/powerpoint/2010/main" val="3687521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212942"/>
            <a:ext cx="8229600" cy="1143000"/>
          </a:xfrm>
        </p:spPr>
        <p:txBody>
          <a:bodyPr/>
          <a:lstStyle/>
          <a:p>
            <a:r>
              <a:rPr lang="en-US" altLang="en-US" sz="2400" b="1" dirty="0">
                <a:latin typeface="Aptos" panose="020B0004020202020204" pitchFamily="34" charset="0"/>
              </a:rPr>
              <a:t>Location  of Services (pg. 19)</a:t>
            </a:r>
          </a:p>
        </p:txBody>
      </p:sp>
      <p:sp>
        <p:nvSpPr>
          <p:cNvPr id="23556" name="Line 4"/>
          <p:cNvSpPr>
            <a:spLocks noChangeShapeType="1"/>
          </p:cNvSpPr>
          <p:nvPr/>
        </p:nvSpPr>
        <p:spPr bwMode="auto">
          <a:xfrm flipH="1">
            <a:off x="1066800" y="701458"/>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15</a:t>
            </a:fld>
            <a:endParaRPr lang="en-US" dirty="0"/>
          </a:p>
        </p:txBody>
      </p:sp>
      <p:sp>
        <p:nvSpPr>
          <p:cNvPr id="3" name="TextBox 2">
            <a:extLst>
              <a:ext uri="{FF2B5EF4-FFF2-40B4-BE49-F238E27FC236}">
                <a16:creationId xmlns:a16="http://schemas.microsoft.com/office/drawing/2014/main" id="{7BF0B773-4074-291C-7B72-F6A7C10734BA}"/>
              </a:ext>
            </a:extLst>
          </p:cNvPr>
          <p:cNvSpPr txBox="1"/>
          <p:nvPr/>
        </p:nvSpPr>
        <p:spPr>
          <a:xfrm>
            <a:off x="1066800" y="1200360"/>
            <a:ext cx="7086600" cy="1477328"/>
          </a:xfrm>
          <a:prstGeom prst="rect">
            <a:avLst/>
          </a:prstGeom>
          <a:noFill/>
        </p:spPr>
        <p:txBody>
          <a:bodyPr wrap="square">
            <a:spAutoFit/>
          </a:bodyPr>
          <a:lstStyle/>
          <a:p>
            <a:r>
              <a:rPr lang="en-US" dirty="0">
                <a:latin typeface="Aptos" panose="020B0004020202020204" pitchFamily="34" charset="0"/>
              </a:rPr>
              <a:t>Services associated with this grant must take place in the District of Columbia. While most services are provided onsite in a school building, clinicians need to be flexible as some services may be implemented in the home setting.</a:t>
            </a:r>
          </a:p>
          <a:p>
            <a:r>
              <a:rPr lang="en-US" dirty="0"/>
              <a:t> </a:t>
            </a:r>
          </a:p>
        </p:txBody>
      </p:sp>
    </p:spTree>
    <p:extLst>
      <p:ext uri="{BB962C8B-B14F-4D97-AF65-F5344CB8AC3E}">
        <p14:creationId xmlns:p14="http://schemas.microsoft.com/office/powerpoint/2010/main" val="123842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FE4DD-10C4-FFC6-8894-A19020B74DA0}"/>
            </a:ext>
          </a:extLst>
        </p:cNvPr>
        <p:cNvGrpSpPr/>
        <p:nvPr/>
      </p:nvGrpSpPr>
      <p:grpSpPr>
        <a:xfrm>
          <a:off x="0" y="0"/>
          <a:ext cx="0" cy="0"/>
          <a:chOff x="0" y="0"/>
          <a:chExt cx="0" cy="0"/>
        </a:xfrm>
      </p:grpSpPr>
      <p:sp>
        <p:nvSpPr>
          <p:cNvPr id="6146" name="Rectangle 2">
            <a:extLst>
              <a:ext uri="{FF2B5EF4-FFF2-40B4-BE49-F238E27FC236}">
                <a16:creationId xmlns:a16="http://schemas.microsoft.com/office/drawing/2014/main" id="{2CA92D44-AED0-688B-CD80-DA56508AF6F8}"/>
              </a:ext>
            </a:extLst>
          </p:cNvPr>
          <p:cNvSpPr>
            <a:spLocks noGrp="1" noChangeArrowheads="1"/>
          </p:cNvSpPr>
          <p:nvPr>
            <p:ph type="title"/>
          </p:nvPr>
        </p:nvSpPr>
        <p:spPr>
          <a:xfrm>
            <a:off x="457200" y="-225468"/>
            <a:ext cx="8229600" cy="1143000"/>
          </a:xfrm>
        </p:spPr>
        <p:txBody>
          <a:bodyPr/>
          <a:lstStyle/>
          <a:p>
            <a:pPr eaLnBrk="1" hangingPunct="1"/>
            <a:r>
              <a:rPr lang="en-US" altLang="en-US" sz="2400" b="1" dirty="0">
                <a:latin typeface="Aptos" panose="020B0004020202020204" pitchFamily="34" charset="0"/>
              </a:rPr>
              <a:t>Scope of Services (pg. 19)</a:t>
            </a:r>
          </a:p>
        </p:txBody>
      </p:sp>
      <p:sp>
        <p:nvSpPr>
          <p:cNvPr id="3075" name="Rectangle 3">
            <a:extLst>
              <a:ext uri="{FF2B5EF4-FFF2-40B4-BE49-F238E27FC236}">
                <a16:creationId xmlns:a16="http://schemas.microsoft.com/office/drawing/2014/main" id="{01BD8F7E-2ED0-4977-26D7-8A86225605D3}"/>
              </a:ext>
            </a:extLst>
          </p:cNvPr>
          <p:cNvSpPr>
            <a:spLocks noGrp="1" noChangeArrowheads="1"/>
          </p:cNvSpPr>
          <p:nvPr>
            <p:ph type="body" idx="1"/>
          </p:nvPr>
        </p:nvSpPr>
        <p:spPr>
          <a:xfrm>
            <a:off x="571500" y="800900"/>
            <a:ext cx="8077200" cy="4876800"/>
          </a:xfrm>
        </p:spPr>
        <p:txBody>
          <a:bodyPr/>
          <a:lstStyle/>
          <a:p>
            <a:pPr marL="0" indent="0">
              <a:buNone/>
            </a:pPr>
            <a:r>
              <a:rPr lang="en-US" sz="1600" b="0" i="0" u="none" strike="noStrike" baseline="0" dirty="0">
                <a:solidFill>
                  <a:srgbClr val="000000"/>
                </a:solidFill>
                <a:latin typeface="Aptos" panose="020B0004020202020204" pitchFamily="34" charset="0"/>
              </a:rPr>
              <a:t>The school-hired, licensed clinician shall be responsible for providing prevention, early intervention and treatment services. This position is to supplement and not supplant existing school behavioral health services and the services provided by the licensed clinician are not identified in an IEP nor 504 Plan. School leadership must ensure that the licensed clinician receives clinical supervision in alignment with the clinician's licensing board requirements. Licensed clinicians shall provide school behavioral health services that are aligned with the Public Health Model which include prevention, early intervention, and treatment. </a:t>
            </a:r>
            <a:endParaRPr lang="en-US" sz="1600" dirty="0"/>
          </a:p>
        </p:txBody>
      </p:sp>
      <p:sp>
        <p:nvSpPr>
          <p:cNvPr id="6148" name="Line 4">
            <a:extLst>
              <a:ext uri="{FF2B5EF4-FFF2-40B4-BE49-F238E27FC236}">
                <a16:creationId xmlns:a16="http://schemas.microsoft.com/office/drawing/2014/main" id="{CEA3BD09-474D-D3B9-793F-DE84865A56DB}"/>
              </a:ext>
            </a:extLst>
          </p:cNvPr>
          <p:cNvSpPr>
            <a:spLocks noChangeShapeType="1"/>
          </p:cNvSpPr>
          <p:nvPr/>
        </p:nvSpPr>
        <p:spPr bwMode="auto">
          <a:xfrm flipH="1">
            <a:off x="1066800" y="688932"/>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a:extLst>
              <a:ext uri="{FF2B5EF4-FFF2-40B4-BE49-F238E27FC236}">
                <a16:creationId xmlns:a16="http://schemas.microsoft.com/office/drawing/2014/main" id="{C16E3E75-D345-A64E-B9B2-C0B75C239108}"/>
              </a:ext>
            </a:extLst>
          </p:cNvPr>
          <p:cNvSpPr>
            <a:spLocks noGrp="1"/>
          </p:cNvSpPr>
          <p:nvPr>
            <p:ph type="sldNum" sz="quarter" idx="12"/>
          </p:nvPr>
        </p:nvSpPr>
        <p:spPr>
          <a:xfrm>
            <a:off x="7716097" y="6515549"/>
            <a:ext cx="1289539" cy="337651"/>
          </a:xfrm>
        </p:spPr>
        <p:txBody>
          <a:bodyPr/>
          <a:lstStyle/>
          <a:p>
            <a:pPr>
              <a:defRPr/>
            </a:pPr>
            <a:fld id="{4537384E-86E4-45D8-B313-D6638C7ED0DF}" type="slidenum">
              <a:rPr lang="en-US" smtClean="0"/>
              <a:pPr>
                <a:defRPr/>
              </a:pPr>
              <a:t>16</a:t>
            </a:fld>
            <a:endParaRPr lang="en-US" dirty="0"/>
          </a:p>
        </p:txBody>
      </p:sp>
    </p:spTree>
    <p:extLst>
      <p:ext uri="{BB962C8B-B14F-4D97-AF65-F5344CB8AC3E}">
        <p14:creationId xmlns:p14="http://schemas.microsoft.com/office/powerpoint/2010/main" val="4165520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4CF81-000F-7199-1009-F46561990255}"/>
            </a:ext>
          </a:extLst>
        </p:cNvPr>
        <p:cNvGrpSpPr/>
        <p:nvPr/>
      </p:nvGrpSpPr>
      <p:grpSpPr>
        <a:xfrm>
          <a:off x="0" y="0"/>
          <a:ext cx="0" cy="0"/>
          <a:chOff x="0" y="0"/>
          <a:chExt cx="0" cy="0"/>
        </a:xfrm>
      </p:grpSpPr>
      <p:sp>
        <p:nvSpPr>
          <p:cNvPr id="6146" name="Rectangle 2">
            <a:extLst>
              <a:ext uri="{FF2B5EF4-FFF2-40B4-BE49-F238E27FC236}">
                <a16:creationId xmlns:a16="http://schemas.microsoft.com/office/drawing/2014/main" id="{7FC2B012-DA25-799F-EC1B-C66A53AF79DE}"/>
              </a:ext>
            </a:extLst>
          </p:cNvPr>
          <p:cNvSpPr>
            <a:spLocks noGrp="1" noChangeArrowheads="1"/>
          </p:cNvSpPr>
          <p:nvPr>
            <p:ph type="title"/>
          </p:nvPr>
        </p:nvSpPr>
        <p:spPr>
          <a:xfrm>
            <a:off x="457200" y="-225468"/>
            <a:ext cx="8229600" cy="1143000"/>
          </a:xfrm>
        </p:spPr>
        <p:txBody>
          <a:bodyPr/>
          <a:lstStyle/>
          <a:p>
            <a:pPr eaLnBrk="1" hangingPunct="1"/>
            <a:r>
              <a:rPr lang="en-US" altLang="en-US" sz="2400" b="1" dirty="0">
                <a:latin typeface="Aptos" panose="020B0004020202020204" pitchFamily="34" charset="0"/>
              </a:rPr>
              <a:t>Data Collection and Reporting (pgs. 19-20)</a:t>
            </a:r>
          </a:p>
        </p:txBody>
      </p:sp>
      <p:sp>
        <p:nvSpPr>
          <p:cNvPr id="3075" name="Rectangle 3">
            <a:extLst>
              <a:ext uri="{FF2B5EF4-FFF2-40B4-BE49-F238E27FC236}">
                <a16:creationId xmlns:a16="http://schemas.microsoft.com/office/drawing/2014/main" id="{B0928781-11BD-6476-FA97-6AFB0394005C}"/>
              </a:ext>
            </a:extLst>
          </p:cNvPr>
          <p:cNvSpPr>
            <a:spLocks noGrp="1" noChangeArrowheads="1"/>
          </p:cNvSpPr>
          <p:nvPr>
            <p:ph type="body" idx="1"/>
          </p:nvPr>
        </p:nvSpPr>
        <p:spPr>
          <a:xfrm>
            <a:off x="571500" y="800900"/>
            <a:ext cx="8353044" cy="5252428"/>
          </a:xfrm>
        </p:spPr>
        <p:txBody>
          <a:bodyPr/>
          <a:lstStyle/>
          <a:p>
            <a:r>
              <a:rPr lang="en-US" sz="1100" dirty="0">
                <a:latin typeface="Aptos" panose="020B0004020202020204" pitchFamily="34" charset="0"/>
              </a:rPr>
              <a:t>Grantees will be required to collect, track, and report information on all grant activities, services provided, and individuals served.</a:t>
            </a:r>
          </a:p>
          <a:p>
            <a:pPr lvl="0"/>
            <a:r>
              <a:rPr lang="en-US" sz="1100" dirty="0">
                <a:latin typeface="Aptos" panose="020B0004020202020204" pitchFamily="34" charset="0"/>
              </a:rPr>
              <a:t>Reporting Frequency ranges from daily to monthly depending on the data being reported and prescribed by DBH. Grantee shall report on grant activities utilizing the form/format prescribed by DBH and within the timeframe prescribed by DBH for the data being reported.</a:t>
            </a:r>
          </a:p>
          <a:p>
            <a:pPr lvl="0"/>
            <a:r>
              <a:rPr lang="en-US" sz="1100" dirty="0">
                <a:latin typeface="Aptos" panose="020B0004020202020204" pitchFamily="34" charset="0"/>
              </a:rPr>
              <a:t>Grantees will be required to collect, track, and report information on all grant activities, services provided, and individuals served. Daily reporting includes clinician service activity which is reported through the SBHP Activity Tracker.  These data will be used, along with an assessment of other required deliverables to evaluate grantee performance.</a:t>
            </a:r>
          </a:p>
          <a:p>
            <a:pPr lvl="0"/>
            <a:r>
              <a:rPr lang="en-US" sz="1100" dirty="0">
                <a:latin typeface="Aptos" panose="020B0004020202020204" pitchFamily="34" charset="0"/>
              </a:rPr>
              <a:t>Weekly Staffing reports shall consist of administrative data including hiring date of clinician(s), clinician resignation dates, school assignments, level of licensure , date of clinician placement in school, and schools pending clinician hire. The Weekly Staffing Report shall include the clinicians’ email and phone number and assigned supervisor, supervisors’ credentials and email address, and noting if the clinician speaks another language other than English. The Weekly Staffing reports are due to DBH each Monday by 12:00 PM.</a:t>
            </a:r>
          </a:p>
          <a:p>
            <a:pPr lvl="0"/>
            <a:r>
              <a:rPr lang="en-US" sz="1100" dirty="0">
                <a:latin typeface="Aptos" panose="020B0004020202020204" pitchFamily="34" charset="0"/>
              </a:rPr>
              <a:t>Supervisors’ Monthly reports include Supervisor Activity Logs outlining supervisory activities within the provided supervision framework and meetings with school leadership. These activity logs are entered in the SBHP Activity Tracker and must be entered by the 15th day of the following month.</a:t>
            </a:r>
          </a:p>
          <a:p>
            <a:pPr lvl="0"/>
            <a:r>
              <a:rPr lang="en-US" sz="1100" dirty="0">
                <a:latin typeface="Aptos" panose="020B0004020202020204" pitchFamily="34" charset="0"/>
              </a:rPr>
              <a:t>Monthly Expenditure reports along with supporting documentation for allowable costs, are to be submitted to the Monitor by the 15th of the month.</a:t>
            </a:r>
          </a:p>
          <a:p>
            <a:pPr lvl="0"/>
            <a:r>
              <a:rPr lang="en-US" sz="1100" dirty="0">
                <a:latin typeface="Aptos" panose="020B0004020202020204" pitchFamily="34" charset="0"/>
              </a:rPr>
              <a:t>When a staffing change occurs, a personnel amendment form must be submitted to the Monitor immediately.</a:t>
            </a:r>
          </a:p>
          <a:p>
            <a:pPr lvl="0"/>
            <a:r>
              <a:rPr lang="en-US" sz="1100" dirty="0">
                <a:latin typeface="Aptos" panose="020B0004020202020204" pitchFamily="34" charset="0"/>
              </a:rPr>
              <a:t>Monthly report of billing/claims submitted for reimbursement for School Behavioral Health Services are to be submitted to the Monitor by the 15th of the month.</a:t>
            </a:r>
          </a:p>
          <a:p>
            <a:pPr lvl="0"/>
            <a:r>
              <a:rPr lang="en-US" sz="1100" dirty="0">
                <a:latin typeface="Aptos" panose="020B0004020202020204" pitchFamily="34" charset="0"/>
              </a:rPr>
              <a:t>The Grantee shall adhere to the DBH Policy 480.1A, Reporting a Major Unusual Incident (MUI) and an Unusual Incident (UI), and any succeeding policy, for reporting major unusual incidents and unusual incidents to DBH. Clinicians and supervisors will be trained in how to access and complete required reporting in the DBH E-Risk system. Please note that for each suicidal/homicidal risk assessment completed, an MUI report is required.</a:t>
            </a:r>
          </a:p>
          <a:p>
            <a:pPr lvl="0"/>
            <a:r>
              <a:rPr lang="en-US" sz="1100" dirty="0">
                <a:latin typeface="Aptos" panose="020B0004020202020204" pitchFamily="34" charset="0"/>
              </a:rPr>
              <a:t>Clinicians shall complete an initial Child and Adolescent Functional Assessment Scale (CAFAS)/Preschool and Early Childhood Functional Assessment Scale (PECFAS) outcome tool for each child or youth on the treatment caseload. Follow-up assessments must be completed every 90 days and at discharge.</a:t>
            </a:r>
          </a:p>
          <a:p>
            <a:pPr marL="0" indent="0">
              <a:buNone/>
            </a:pPr>
            <a:endParaRPr lang="en-US" sz="1600" dirty="0">
              <a:ea typeface="Cambria" panose="02040503050406030204" pitchFamily="18" charset="0"/>
            </a:endParaRPr>
          </a:p>
        </p:txBody>
      </p:sp>
      <p:sp>
        <p:nvSpPr>
          <p:cNvPr id="6148" name="Line 4">
            <a:extLst>
              <a:ext uri="{FF2B5EF4-FFF2-40B4-BE49-F238E27FC236}">
                <a16:creationId xmlns:a16="http://schemas.microsoft.com/office/drawing/2014/main" id="{49910457-9F6D-976A-3756-9F5837D8D1C3}"/>
              </a:ext>
            </a:extLst>
          </p:cNvPr>
          <p:cNvSpPr>
            <a:spLocks noChangeShapeType="1"/>
          </p:cNvSpPr>
          <p:nvPr/>
        </p:nvSpPr>
        <p:spPr bwMode="auto">
          <a:xfrm flipH="1">
            <a:off x="1066800" y="688932"/>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a:extLst>
              <a:ext uri="{FF2B5EF4-FFF2-40B4-BE49-F238E27FC236}">
                <a16:creationId xmlns:a16="http://schemas.microsoft.com/office/drawing/2014/main" id="{EC940ED4-E34C-D32C-61BA-3B801152DE17}"/>
              </a:ext>
            </a:extLst>
          </p:cNvPr>
          <p:cNvSpPr>
            <a:spLocks noGrp="1"/>
          </p:cNvSpPr>
          <p:nvPr>
            <p:ph type="sldNum" sz="quarter" idx="12"/>
          </p:nvPr>
        </p:nvSpPr>
        <p:spPr>
          <a:xfrm>
            <a:off x="7716097" y="6515549"/>
            <a:ext cx="1289539" cy="337651"/>
          </a:xfrm>
        </p:spPr>
        <p:txBody>
          <a:bodyPr/>
          <a:lstStyle/>
          <a:p>
            <a:pPr>
              <a:defRPr/>
            </a:pPr>
            <a:fld id="{4537384E-86E4-45D8-B313-D6638C7ED0DF}" type="slidenum">
              <a:rPr lang="en-US" smtClean="0"/>
              <a:pPr>
                <a:defRPr/>
              </a:pPr>
              <a:t>17</a:t>
            </a:fld>
            <a:endParaRPr lang="en-US" dirty="0"/>
          </a:p>
        </p:txBody>
      </p:sp>
    </p:spTree>
    <p:extLst>
      <p:ext uri="{BB962C8B-B14F-4D97-AF65-F5344CB8AC3E}">
        <p14:creationId xmlns:p14="http://schemas.microsoft.com/office/powerpoint/2010/main" val="32886546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CAC30-0BAF-DAB4-BCE8-A13A78D39CC3}"/>
            </a:ext>
          </a:extLst>
        </p:cNvPr>
        <p:cNvGrpSpPr/>
        <p:nvPr/>
      </p:nvGrpSpPr>
      <p:grpSpPr>
        <a:xfrm>
          <a:off x="0" y="0"/>
          <a:ext cx="0" cy="0"/>
          <a:chOff x="0" y="0"/>
          <a:chExt cx="0" cy="0"/>
        </a:xfrm>
      </p:grpSpPr>
      <p:sp>
        <p:nvSpPr>
          <p:cNvPr id="6146" name="Rectangle 2">
            <a:extLst>
              <a:ext uri="{FF2B5EF4-FFF2-40B4-BE49-F238E27FC236}">
                <a16:creationId xmlns:a16="http://schemas.microsoft.com/office/drawing/2014/main" id="{99B43ABF-BC9A-AC72-BC8A-26990FF1BD7A}"/>
              </a:ext>
            </a:extLst>
          </p:cNvPr>
          <p:cNvSpPr>
            <a:spLocks noGrp="1" noChangeArrowheads="1"/>
          </p:cNvSpPr>
          <p:nvPr>
            <p:ph type="title"/>
          </p:nvPr>
        </p:nvSpPr>
        <p:spPr>
          <a:xfrm>
            <a:off x="457200" y="-225468"/>
            <a:ext cx="8229600" cy="1143000"/>
          </a:xfrm>
        </p:spPr>
        <p:txBody>
          <a:bodyPr/>
          <a:lstStyle/>
          <a:p>
            <a:pPr eaLnBrk="1" hangingPunct="1"/>
            <a:r>
              <a:rPr lang="en-US" altLang="en-US" sz="2400" b="1" dirty="0">
                <a:latin typeface="Aptos" panose="020B0004020202020204" pitchFamily="34" charset="0"/>
              </a:rPr>
              <a:t>Data Collection and Reporting (continued, pgs. 20-21)</a:t>
            </a:r>
          </a:p>
        </p:txBody>
      </p:sp>
      <p:sp>
        <p:nvSpPr>
          <p:cNvPr id="3075" name="Rectangle 3">
            <a:extLst>
              <a:ext uri="{FF2B5EF4-FFF2-40B4-BE49-F238E27FC236}">
                <a16:creationId xmlns:a16="http://schemas.microsoft.com/office/drawing/2014/main" id="{34AD1D81-8944-0D49-2ACC-632B3327F373}"/>
              </a:ext>
            </a:extLst>
          </p:cNvPr>
          <p:cNvSpPr>
            <a:spLocks noGrp="1" noChangeArrowheads="1"/>
          </p:cNvSpPr>
          <p:nvPr>
            <p:ph type="body" idx="1"/>
          </p:nvPr>
        </p:nvSpPr>
        <p:spPr>
          <a:xfrm>
            <a:off x="571500" y="800900"/>
            <a:ext cx="8077200" cy="4876800"/>
          </a:xfrm>
        </p:spPr>
        <p:txBody>
          <a:bodyPr/>
          <a:lstStyle/>
          <a:p>
            <a:pPr marL="0" indent="0">
              <a:buNone/>
            </a:pPr>
            <a:r>
              <a:rPr lang="en-US" sz="2000" b="1" dirty="0">
                <a:latin typeface="Aptos" panose="020B0004020202020204" pitchFamily="34" charset="0"/>
              </a:rPr>
              <a:t>Data Collection and Tracking</a:t>
            </a:r>
            <a:endParaRPr lang="en-US" sz="2000" dirty="0">
              <a:latin typeface="Aptos" panose="020B0004020202020204" pitchFamily="34" charset="0"/>
            </a:endParaRPr>
          </a:p>
          <a:p>
            <a:r>
              <a:rPr lang="en-US" sz="2000" dirty="0">
                <a:latin typeface="Aptos" panose="020B0004020202020204" pitchFamily="34" charset="0"/>
              </a:rPr>
              <a:t>Grantees will be responsible for ensuring that all individuals who deliver services under this funding opportunity receive supervision in accordance with the requirements of the clinician’s professional board and DBH requirements.   This data shall be tracked and reported to DBH.</a:t>
            </a:r>
          </a:p>
          <a:p>
            <a:r>
              <a:rPr lang="en-US" sz="2000" dirty="0">
                <a:latin typeface="Aptos" panose="020B0004020202020204" pitchFamily="34" charset="0"/>
              </a:rPr>
              <a:t>Grantees must also be have systems  to internally track required reporting, expenditure data, and grantee performance (e.g. service delivery data, accomplishments, challenges).</a:t>
            </a:r>
          </a:p>
          <a:p>
            <a:pPr lvl="0"/>
            <a:r>
              <a:rPr lang="en-US" sz="2000" dirty="0">
                <a:latin typeface="Aptos" panose="020B0004020202020204" pitchFamily="34" charset="0"/>
              </a:rPr>
              <a:t>Grantees must be able to track the cost of any services provided, billed and reimbursed.</a:t>
            </a:r>
          </a:p>
          <a:p>
            <a:pPr marL="0" indent="0">
              <a:buNone/>
            </a:pPr>
            <a:endParaRPr lang="en-US" sz="1600" dirty="0">
              <a:ea typeface="Cambria" panose="02040503050406030204" pitchFamily="18" charset="0"/>
            </a:endParaRPr>
          </a:p>
        </p:txBody>
      </p:sp>
      <p:sp>
        <p:nvSpPr>
          <p:cNvPr id="6148" name="Line 4">
            <a:extLst>
              <a:ext uri="{FF2B5EF4-FFF2-40B4-BE49-F238E27FC236}">
                <a16:creationId xmlns:a16="http://schemas.microsoft.com/office/drawing/2014/main" id="{9FDDB776-D923-F8CC-A76D-E17846631A5A}"/>
              </a:ext>
            </a:extLst>
          </p:cNvPr>
          <p:cNvSpPr>
            <a:spLocks noChangeShapeType="1"/>
          </p:cNvSpPr>
          <p:nvPr/>
        </p:nvSpPr>
        <p:spPr bwMode="auto">
          <a:xfrm flipH="1">
            <a:off x="1066800" y="688932"/>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a:extLst>
              <a:ext uri="{FF2B5EF4-FFF2-40B4-BE49-F238E27FC236}">
                <a16:creationId xmlns:a16="http://schemas.microsoft.com/office/drawing/2014/main" id="{86AB8417-934A-B407-44E5-71E50DA5FD0F}"/>
              </a:ext>
            </a:extLst>
          </p:cNvPr>
          <p:cNvSpPr>
            <a:spLocks noGrp="1"/>
          </p:cNvSpPr>
          <p:nvPr>
            <p:ph type="sldNum" sz="quarter" idx="12"/>
          </p:nvPr>
        </p:nvSpPr>
        <p:spPr>
          <a:xfrm>
            <a:off x="7716097" y="6515549"/>
            <a:ext cx="1289539" cy="337651"/>
          </a:xfrm>
        </p:spPr>
        <p:txBody>
          <a:bodyPr/>
          <a:lstStyle/>
          <a:p>
            <a:pPr>
              <a:defRPr/>
            </a:pPr>
            <a:fld id="{4537384E-86E4-45D8-B313-D6638C7ED0DF}" type="slidenum">
              <a:rPr lang="en-US" smtClean="0"/>
              <a:pPr>
                <a:defRPr/>
              </a:pPr>
              <a:t>18</a:t>
            </a:fld>
            <a:endParaRPr lang="en-US" dirty="0"/>
          </a:p>
        </p:txBody>
      </p:sp>
    </p:spTree>
    <p:extLst>
      <p:ext uri="{BB962C8B-B14F-4D97-AF65-F5344CB8AC3E}">
        <p14:creationId xmlns:p14="http://schemas.microsoft.com/office/powerpoint/2010/main" val="9821871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25468"/>
            <a:ext cx="8229600" cy="1143000"/>
          </a:xfrm>
        </p:spPr>
        <p:txBody>
          <a:bodyPr/>
          <a:lstStyle/>
          <a:p>
            <a:pPr eaLnBrk="1" hangingPunct="1"/>
            <a:r>
              <a:rPr lang="en-US" altLang="en-US" sz="2400" b="1" dirty="0">
                <a:latin typeface="Aptos" panose="020B0004020202020204" pitchFamily="34" charset="0"/>
              </a:rPr>
              <a:t>Project Narrative (pg. 21) </a:t>
            </a:r>
          </a:p>
        </p:txBody>
      </p:sp>
      <p:sp>
        <p:nvSpPr>
          <p:cNvPr id="6148" name="Line 4"/>
          <p:cNvSpPr>
            <a:spLocks noChangeShapeType="1"/>
          </p:cNvSpPr>
          <p:nvPr/>
        </p:nvSpPr>
        <p:spPr bwMode="auto">
          <a:xfrm flipH="1">
            <a:off x="1066800" y="688932"/>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19</a:t>
            </a:fld>
            <a:endParaRPr lang="en-US" dirty="0"/>
          </a:p>
        </p:txBody>
      </p:sp>
      <p:sp>
        <p:nvSpPr>
          <p:cNvPr id="3" name="TextBox 2">
            <a:extLst>
              <a:ext uri="{FF2B5EF4-FFF2-40B4-BE49-F238E27FC236}">
                <a16:creationId xmlns:a16="http://schemas.microsoft.com/office/drawing/2014/main" id="{EF1594EE-AD5C-E4D7-C2EC-9ABC20D06A69}"/>
              </a:ext>
            </a:extLst>
          </p:cNvPr>
          <p:cNvSpPr txBox="1"/>
          <p:nvPr/>
        </p:nvSpPr>
        <p:spPr>
          <a:xfrm>
            <a:off x="310661" y="779651"/>
            <a:ext cx="8522678" cy="5324535"/>
          </a:xfrm>
          <a:prstGeom prst="rect">
            <a:avLst/>
          </a:prstGeom>
          <a:noFill/>
        </p:spPr>
        <p:txBody>
          <a:bodyPr wrap="square">
            <a:spAutoFit/>
          </a:bodyPr>
          <a:lstStyle/>
          <a:p>
            <a:r>
              <a:rPr lang="en-US" sz="2000" b="1" i="0" u="none" strike="noStrike" baseline="0" dirty="0">
                <a:solidFill>
                  <a:srgbClr val="000000"/>
                </a:solidFill>
                <a:latin typeface="Aptos" panose="020B0004020202020204" pitchFamily="34" charset="0"/>
              </a:rPr>
              <a:t> </a:t>
            </a:r>
            <a:endParaRPr lang="en-US" sz="2000" b="0" i="0" u="none" strike="noStrike" baseline="0" dirty="0">
              <a:solidFill>
                <a:srgbClr val="000000"/>
              </a:solidFill>
              <a:latin typeface="Aptos" panose="020B0004020202020204" pitchFamily="34" charset="0"/>
            </a:endParaRPr>
          </a:p>
          <a:p>
            <a:r>
              <a:rPr lang="en-US" sz="2000" b="1" i="0" u="none" strike="noStrike" baseline="0" dirty="0">
                <a:solidFill>
                  <a:srgbClr val="000000"/>
                </a:solidFill>
                <a:latin typeface="Aptos" panose="020B0004020202020204" pitchFamily="34" charset="0"/>
              </a:rPr>
              <a:t>1. Organizational Capacity </a:t>
            </a:r>
            <a:endParaRPr lang="en-US" sz="2000" b="0" i="0" u="none" strike="noStrike" baseline="0" dirty="0">
              <a:solidFill>
                <a:srgbClr val="000000"/>
              </a:solidFill>
              <a:latin typeface="Aptos" panose="020B0004020202020204" pitchFamily="34" charset="0"/>
            </a:endParaRPr>
          </a:p>
          <a:p>
            <a:r>
              <a:rPr lang="en-US" sz="2000" b="0" i="0" u="none" strike="noStrike" baseline="0" dirty="0">
                <a:solidFill>
                  <a:srgbClr val="000000"/>
                </a:solidFill>
                <a:latin typeface="Aptos" panose="020B0004020202020204" pitchFamily="34" charset="0"/>
              </a:rPr>
              <a:t>Applicants should include the following information to highlight their experience and capacity to maintain the grant activities: </a:t>
            </a:r>
          </a:p>
          <a:p>
            <a:r>
              <a:rPr lang="en-US" sz="2000" b="0" i="0" u="none" strike="noStrike" baseline="0" dirty="0">
                <a:solidFill>
                  <a:srgbClr val="000000"/>
                </a:solidFill>
                <a:latin typeface="Aptos" panose="020B0004020202020204" pitchFamily="34" charset="0"/>
              </a:rPr>
              <a:t>a. Identify staff member responsible for maintaining services and oversight and provide organizational chart. </a:t>
            </a:r>
          </a:p>
          <a:p>
            <a:r>
              <a:rPr lang="en-US" sz="2000" b="0" i="0" u="none" strike="noStrike" baseline="0" dirty="0">
                <a:solidFill>
                  <a:srgbClr val="000000"/>
                </a:solidFill>
                <a:latin typeface="Aptos" panose="020B0004020202020204" pitchFamily="34" charset="0"/>
              </a:rPr>
              <a:t>b. Identify the licensed clinician and licensed clinical supervisor in   </a:t>
            </a:r>
          </a:p>
          <a:p>
            <a:r>
              <a:rPr lang="en-US" sz="2000" b="0" i="0" u="none" strike="noStrike" baseline="0" dirty="0">
                <a:solidFill>
                  <a:srgbClr val="000000"/>
                </a:solidFill>
                <a:latin typeface="Aptos" panose="020B0004020202020204" pitchFamily="34" charset="0"/>
              </a:rPr>
              <a:t>     alignment with the clinician’s licensing board’s requirements, the  </a:t>
            </a:r>
          </a:p>
          <a:p>
            <a:r>
              <a:rPr lang="en-US" sz="2000" b="0" i="0" u="none" strike="noStrike" baseline="0" dirty="0">
                <a:solidFill>
                  <a:srgbClr val="000000"/>
                </a:solidFill>
                <a:latin typeface="Aptos" panose="020B0004020202020204" pitchFamily="34" charset="0"/>
              </a:rPr>
              <a:t>     credentials, responsibilities and roles of persons who will implement the </a:t>
            </a:r>
          </a:p>
          <a:p>
            <a:r>
              <a:rPr lang="en-US" sz="2000" dirty="0">
                <a:solidFill>
                  <a:srgbClr val="000000"/>
                </a:solidFill>
                <a:latin typeface="Aptos" panose="020B0004020202020204" pitchFamily="34" charset="0"/>
              </a:rPr>
              <a:t>     </a:t>
            </a:r>
            <a:r>
              <a:rPr lang="en-US" sz="2000" b="0" i="0" u="none" strike="noStrike" baseline="0" dirty="0">
                <a:solidFill>
                  <a:srgbClr val="000000"/>
                </a:solidFill>
                <a:latin typeface="Aptos" panose="020B0004020202020204" pitchFamily="34" charset="0"/>
              </a:rPr>
              <a:t>school behavioral health program. Include position descriptions, copies </a:t>
            </a:r>
          </a:p>
          <a:p>
            <a:r>
              <a:rPr lang="en-US" sz="2000" b="0" i="0" u="none" strike="noStrike" baseline="0" dirty="0">
                <a:solidFill>
                  <a:srgbClr val="000000"/>
                </a:solidFill>
                <a:latin typeface="Aptos" panose="020B0004020202020204" pitchFamily="34" charset="0"/>
              </a:rPr>
              <a:t>     of licenses, and resumes for the identified individuals. Identify staff with </a:t>
            </a:r>
          </a:p>
          <a:p>
            <a:r>
              <a:rPr lang="en-US" sz="2000" b="0" i="0" u="none" strike="noStrike" baseline="0" dirty="0">
                <a:solidFill>
                  <a:srgbClr val="000000"/>
                </a:solidFill>
                <a:latin typeface="Aptos" panose="020B0004020202020204" pitchFamily="34" charset="0"/>
              </a:rPr>
              <a:t>     skills to address the unique needs of special populations such as bi-</a:t>
            </a:r>
          </a:p>
          <a:p>
            <a:r>
              <a:rPr lang="en-US" sz="2000" b="0" i="0" u="none" strike="noStrike" baseline="0" dirty="0">
                <a:solidFill>
                  <a:srgbClr val="000000"/>
                </a:solidFill>
                <a:latin typeface="Aptos" panose="020B0004020202020204" pitchFamily="34" charset="0"/>
              </a:rPr>
              <a:t>     lingual youth, LGBTQIA youth or other populations with special mental </a:t>
            </a:r>
          </a:p>
          <a:p>
            <a:r>
              <a:rPr lang="en-US" sz="2000" dirty="0">
                <a:solidFill>
                  <a:srgbClr val="000000"/>
                </a:solidFill>
                <a:latin typeface="Aptos" panose="020B0004020202020204" pitchFamily="34" charset="0"/>
              </a:rPr>
              <a:t>     </a:t>
            </a:r>
            <a:r>
              <a:rPr lang="en-US" sz="2000" b="0" i="0" u="none" strike="noStrike" baseline="0" dirty="0">
                <a:solidFill>
                  <a:srgbClr val="000000"/>
                </a:solidFill>
                <a:latin typeface="Aptos" panose="020B0004020202020204" pitchFamily="34" charset="0"/>
              </a:rPr>
              <a:t>health needs. </a:t>
            </a:r>
          </a:p>
          <a:p>
            <a:r>
              <a:rPr lang="en-US" sz="2000" b="0" i="0" u="none" strike="noStrike" baseline="0" dirty="0">
                <a:solidFill>
                  <a:srgbClr val="000000"/>
                </a:solidFill>
                <a:latin typeface="Aptos" panose="020B0004020202020204" pitchFamily="34" charset="0"/>
              </a:rPr>
              <a:t>c. If staffing is not yet established, discuss the plan to ensure staff are in place within 30 days of award. If staffing is already established, provide proof of the established staffing. </a:t>
            </a:r>
          </a:p>
        </p:txBody>
      </p:sp>
    </p:spTree>
    <p:extLst>
      <p:ext uri="{BB962C8B-B14F-4D97-AF65-F5344CB8AC3E}">
        <p14:creationId xmlns:p14="http://schemas.microsoft.com/office/powerpoint/2010/main" val="847820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FF38E-0DDA-29AA-26A6-B64CDA0A251B}"/>
            </a:ext>
          </a:extLst>
        </p:cNvPr>
        <p:cNvGrpSpPr/>
        <p:nvPr/>
      </p:nvGrpSpPr>
      <p:grpSpPr>
        <a:xfrm>
          <a:off x="0" y="0"/>
          <a:ext cx="0" cy="0"/>
          <a:chOff x="0" y="0"/>
          <a:chExt cx="0" cy="0"/>
        </a:xfrm>
      </p:grpSpPr>
      <p:sp>
        <p:nvSpPr>
          <p:cNvPr id="6146" name="Rectangle 2">
            <a:extLst>
              <a:ext uri="{FF2B5EF4-FFF2-40B4-BE49-F238E27FC236}">
                <a16:creationId xmlns:a16="http://schemas.microsoft.com/office/drawing/2014/main" id="{6010F6C4-E51B-9191-29FE-B412EB7E9487}"/>
              </a:ext>
            </a:extLst>
          </p:cNvPr>
          <p:cNvSpPr>
            <a:spLocks noGrp="1" noChangeArrowheads="1"/>
          </p:cNvSpPr>
          <p:nvPr>
            <p:ph type="title"/>
          </p:nvPr>
        </p:nvSpPr>
        <p:spPr>
          <a:xfrm>
            <a:off x="457200" y="-225468"/>
            <a:ext cx="8229600" cy="1143000"/>
          </a:xfrm>
        </p:spPr>
        <p:txBody>
          <a:bodyPr/>
          <a:lstStyle/>
          <a:p>
            <a:pPr eaLnBrk="1" hangingPunct="1"/>
            <a:r>
              <a:rPr lang="en-US" altLang="en-US" sz="2400" b="1" dirty="0">
                <a:latin typeface="Aptos" panose="020B0004020202020204" pitchFamily="34" charset="0"/>
              </a:rPr>
              <a:t>Project Narrative (pgs. 21-22) </a:t>
            </a:r>
          </a:p>
        </p:txBody>
      </p:sp>
      <p:sp>
        <p:nvSpPr>
          <p:cNvPr id="6148" name="Line 4">
            <a:extLst>
              <a:ext uri="{FF2B5EF4-FFF2-40B4-BE49-F238E27FC236}">
                <a16:creationId xmlns:a16="http://schemas.microsoft.com/office/drawing/2014/main" id="{CAD2141E-A9D3-E49B-C8F6-7623657C1573}"/>
              </a:ext>
            </a:extLst>
          </p:cNvPr>
          <p:cNvSpPr>
            <a:spLocks noChangeShapeType="1"/>
          </p:cNvSpPr>
          <p:nvPr/>
        </p:nvSpPr>
        <p:spPr bwMode="auto">
          <a:xfrm flipH="1">
            <a:off x="1066800" y="688932"/>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a:extLst>
              <a:ext uri="{FF2B5EF4-FFF2-40B4-BE49-F238E27FC236}">
                <a16:creationId xmlns:a16="http://schemas.microsoft.com/office/drawing/2014/main" id="{9105BC19-C4DD-6DF9-FB38-F6F4A3D29DFC}"/>
              </a:ext>
            </a:extLst>
          </p:cNvPr>
          <p:cNvSpPr>
            <a:spLocks noGrp="1"/>
          </p:cNvSpPr>
          <p:nvPr>
            <p:ph type="sldNum" sz="quarter" idx="12"/>
          </p:nvPr>
        </p:nvSpPr>
        <p:spPr/>
        <p:txBody>
          <a:bodyPr/>
          <a:lstStyle/>
          <a:p>
            <a:pPr>
              <a:defRPr/>
            </a:pPr>
            <a:fld id="{4537384E-86E4-45D8-B313-D6638C7ED0DF}" type="slidenum">
              <a:rPr lang="en-US" smtClean="0"/>
              <a:pPr>
                <a:defRPr/>
              </a:pPr>
              <a:t>20</a:t>
            </a:fld>
            <a:endParaRPr lang="en-US" dirty="0"/>
          </a:p>
        </p:txBody>
      </p:sp>
      <p:sp>
        <p:nvSpPr>
          <p:cNvPr id="3" name="TextBox 2">
            <a:extLst>
              <a:ext uri="{FF2B5EF4-FFF2-40B4-BE49-F238E27FC236}">
                <a16:creationId xmlns:a16="http://schemas.microsoft.com/office/drawing/2014/main" id="{CDC72FBE-D0AE-13F7-E7C3-E84EC294D83C}"/>
              </a:ext>
            </a:extLst>
          </p:cNvPr>
          <p:cNvSpPr txBox="1"/>
          <p:nvPr/>
        </p:nvSpPr>
        <p:spPr>
          <a:xfrm>
            <a:off x="310661" y="779651"/>
            <a:ext cx="8522678" cy="4934684"/>
          </a:xfrm>
          <a:prstGeom prst="rect">
            <a:avLst/>
          </a:prstGeom>
          <a:noFill/>
        </p:spPr>
        <p:txBody>
          <a:bodyPr wrap="square">
            <a:spAutoFit/>
          </a:bodyPr>
          <a:lstStyle/>
          <a:p>
            <a:pPr marR="0" lvl="0" algn="just"/>
            <a:r>
              <a:rPr lang="en-US" sz="2000" b="1" dirty="0">
                <a:solidFill>
                  <a:srgbClr val="000000"/>
                </a:solidFill>
                <a:latin typeface="Aptos" panose="020B0004020202020204" pitchFamily="34" charset="0"/>
                <a:ea typeface="Calibri" panose="020F0502020204030204" pitchFamily="34" charset="0"/>
                <a:cs typeface="Times New Roman" panose="02020603050405020304" pitchFamily="18" charset="0"/>
              </a:rPr>
              <a:t>2.  </a:t>
            </a:r>
            <a:r>
              <a:rPr lang="en-US" b="1" u="sng"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Project Need</a:t>
            </a:r>
            <a:endParaRPr lang="en-US"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a:p>
            <a:pPr marL="914400" marR="0" algn="just">
              <a:buNone/>
            </a:pPr>
            <a:r>
              <a:rPr lang="en-US"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Briefly outline how the organization will implement the initiative and address program goals and objectives.</a:t>
            </a:r>
            <a:endParaRPr lang="en-US"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a:p>
            <a:pPr marL="342900" marR="0" lvl="0" indent="-342900" algn="just">
              <a:buFont typeface="+mj-lt"/>
              <a:buAutoNum type="alphaLcPeriod"/>
            </a:pPr>
            <a:r>
              <a:rPr lang="en-US"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Describe the understanding of clinical supervision structure, supervisor capacity to provide supervision, and the importance of the license of supervisor aligning with the clinician’s licensing board’s requirements.</a:t>
            </a:r>
            <a:endParaRPr lang="en-US"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a:p>
            <a:pPr marL="342900" marR="0" lvl="0" indent="-342900" algn="just">
              <a:buFont typeface="+mj-lt"/>
              <a:buAutoNum type="alphaLcPeriod"/>
            </a:pPr>
            <a:r>
              <a:rPr lang="en-US"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Describe the </a:t>
            </a:r>
            <a:r>
              <a:rPr lang="en-US" dirty="0">
                <a:solidFill>
                  <a:srgbClr val="000000"/>
                </a:solidFill>
                <a:latin typeface="Aptos" panose="020B0004020202020204" pitchFamily="34" charset="0"/>
                <a:ea typeface="Calibri" panose="020F0502020204030204" pitchFamily="34" charset="0"/>
                <a:cs typeface="Times New Roman" panose="02020603050405020304" pitchFamily="18" charset="0"/>
              </a:rPr>
              <a:t>school</a:t>
            </a:r>
            <a:r>
              <a:rPr lang="en-US"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’s strategies for implementing the school behavioral health services utilizing a culturally and linguistically responsive approach.</a:t>
            </a:r>
            <a:endParaRPr lang="en-US"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a:p>
            <a:pPr marL="342900" marR="0" lvl="0" indent="-342900" algn="just">
              <a:buFont typeface="+mj-lt"/>
              <a:buAutoNum type="alphaLcPeriod"/>
            </a:pPr>
            <a:r>
              <a:rPr lang="en-US"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Describe the </a:t>
            </a:r>
            <a:r>
              <a:rPr lang="en-US" dirty="0">
                <a:solidFill>
                  <a:srgbClr val="000000"/>
                </a:solidFill>
                <a:latin typeface="Aptos" panose="020B0004020202020204" pitchFamily="34" charset="0"/>
                <a:ea typeface="Calibri" panose="020F0502020204030204" pitchFamily="34" charset="0"/>
                <a:cs typeface="Times New Roman" panose="02020603050405020304" pitchFamily="18" charset="0"/>
              </a:rPr>
              <a:t>school</a:t>
            </a:r>
            <a:r>
              <a:rPr lang="en-US"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’s experience complying with submitting required outcome data and use of data tools.  </a:t>
            </a:r>
            <a:endParaRPr lang="en-US"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a:p>
            <a:pPr marL="342900" marR="0" lvl="0" indent="-342900" algn="just">
              <a:buFont typeface="+mj-lt"/>
              <a:buAutoNum type="alphaLcPeriod"/>
            </a:pPr>
            <a:r>
              <a:rPr lang="en-US"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Describe a plan to address promotion of mental health literacy and why there is a need to enhance mental health literacy in students and their parents/caregivers.</a:t>
            </a:r>
            <a:endParaRPr lang="en-US"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a:p>
            <a:pPr marL="342900" marR="0" lvl="0" indent="-342900" algn="just">
              <a:spcAft>
                <a:spcPts val="800"/>
              </a:spcAft>
              <a:buFont typeface="+mj-lt"/>
              <a:buAutoNum type="alphaLcPeriod"/>
            </a:pPr>
            <a:r>
              <a:rPr lang="en-US"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Describe major school behavioral health challenges currently facing students and identify targeted strategies to address those school behavioral health challenges. </a:t>
            </a:r>
          </a:p>
          <a:p>
            <a:pPr marL="342900" marR="0" lvl="0" indent="-342900" algn="just">
              <a:spcAft>
                <a:spcPts val="800"/>
              </a:spcAft>
              <a:buFont typeface="+mj-lt"/>
              <a:buAutoNum type="alphaLcPeriod"/>
            </a:pPr>
            <a:r>
              <a:rPr lang="en-US" dirty="0">
                <a:solidFill>
                  <a:srgbClr val="000000"/>
                </a:solidFill>
                <a:latin typeface="Aptos" panose="020B0004020202020204" pitchFamily="34" charset="0"/>
                <a:ea typeface="Calibri" panose="020F0502020204030204" pitchFamily="34" charset="0"/>
                <a:cs typeface="Times New Roman" panose="02020603050405020304" pitchFamily="18" charset="0"/>
              </a:rPr>
              <a:t>Describe a plan designed to enhance students’ feelings of connection to their peers, teachers, and the school community.</a:t>
            </a:r>
            <a:endParaRPr lang="en-US"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2137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A86C9-513F-4CC9-8CF1-53C930E9A885}"/>
            </a:ext>
          </a:extLst>
        </p:cNvPr>
        <p:cNvGrpSpPr/>
        <p:nvPr/>
      </p:nvGrpSpPr>
      <p:grpSpPr>
        <a:xfrm>
          <a:off x="0" y="0"/>
          <a:ext cx="0" cy="0"/>
          <a:chOff x="0" y="0"/>
          <a:chExt cx="0" cy="0"/>
        </a:xfrm>
      </p:grpSpPr>
      <p:sp>
        <p:nvSpPr>
          <p:cNvPr id="6146" name="Rectangle 2">
            <a:extLst>
              <a:ext uri="{FF2B5EF4-FFF2-40B4-BE49-F238E27FC236}">
                <a16:creationId xmlns:a16="http://schemas.microsoft.com/office/drawing/2014/main" id="{55911269-771C-9C33-3659-324764225A51}"/>
              </a:ext>
            </a:extLst>
          </p:cNvPr>
          <p:cNvSpPr>
            <a:spLocks noGrp="1" noChangeArrowheads="1"/>
          </p:cNvSpPr>
          <p:nvPr>
            <p:ph type="title"/>
          </p:nvPr>
        </p:nvSpPr>
        <p:spPr>
          <a:xfrm>
            <a:off x="457200" y="-225468"/>
            <a:ext cx="8229600" cy="1143000"/>
          </a:xfrm>
        </p:spPr>
        <p:txBody>
          <a:bodyPr/>
          <a:lstStyle/>
          <a:p>
            <a:pPr eaLnBrk="1" hangingPunct="1"/>
            <a:r>
              <a:rPr lang="en-US" altLang="en-US" sz="2400" b="1" dirty="0">
                <a:latin typeface="Aptos" panose="020B0004020202020204" pitchFamily="34" charset="0"/>
              </a:rPr>
              <a:t>Project Narrative (pg. 22) </a:t>
            </a:r>
          </a:p>
        </p:txBody>
      </p:sp>
      <p:sp>
        <p:nvSpPr>
          <p:cNvPr id="6148" name="Line 4">
            <a:extLst>
              <a:ext uri="{FF2B5EF4-FFF2-40B4-BE49-F238E27FC236}">
                <a16:creationId xmlns:a16="http://schemas.microsoft.com/office/drawing/2014/main" id="{799A5AC6-235D-2BA6-3BD3-466E6CC7C303}"/>
              </a:ext>
            </a:extLst>
          </p:cNvPr>
          <p:cNvSpPr>
            <a:spLocks noChangeShapeType="1"/>
          </p:cNvSpPr>
          <p:nvPr/>
        </p:nvSpPr>
        <p:spPr bwMode="auto">
          <a:xfrm flipH="1">
            <a:off x="1066800" y="688932"/>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a:extLst>
              <a:ext uri="{FF2B5EF4-FFF2-40B4-BE49-F238E27FC236}">
                <a16:creationId xmlns:a16="http://schemas.microsoft.com/office/drawing/2014/main" id="{91F961D2-E103-0B0E-B1EF-02E0739AA19E}"/>
              </a:ext>
            </a:extLst>
          </p:cNvPr>
          <p:cNvSpPr>
            <a:spLocks noGrp="1"/>
          </p:cNvSpPr>
          <p:nvPr>
            <p:ph type="sldNum" sz="quarter" idx="12"/>
          </p:nvPr>
        </p:nvSpPr>
        <p:spPr/>
        <p:txBody>
          <a:bodyPr/>
          <a:lstStyle/>
          <a:p>
            <a:pPr>
              <a:defRPr/>
            </a:pPr>
            <a:fld id="{4537384E-86E4-45D8-B313-D6638C7ED0DF}" type="slidenum">
              <a:rPr lang="en-US" smtClean="0"/>
              <a:pPr>
                <a:defRPr/>
              </a:pPr>
              <a:t>21</a:t>
            </a:fld>
            <a:endParaRPr lang="en-US" dirty="0"/>
          </a:p>
        </p:txBody>
      </p:sp>
      <p:sp>
        <p:nvSpPr>
          <p:cNvPr id="3" name="TextBox 2">
            <a:extLst>
              <a:ext uri="{FF2B5EF4-FFF2-40B4-BE49-F238E27FC236}">
                <a16:creationId xmlns:a16="http://schemas.microsoft.com/office/drawing/2014/main" id="{F9BA2F99-8514-57DD-5251-262757D6ED42}"/>
              </a:ext>
            </a:extLst>
          </p:cNvPr>
          <p:cNvSpPr txBox="1"/>
          <p:nvPr/>
        </p:nvSpPr>
        <p:spPr>
          <a:xfrm>
            <a:off x="310661" y="779651"/>
            <a:ext cx="8522678" cy="2554545"/>
          </a:xfrm>
          <a:prstGeom prst="rect">
            <a:avLst/>
          </a:prstGeom>
          <a:noFill/>
        </p:spPr>
        <p:txBody>
          <a:bodyPr wrap="square">
            <a:spAutoFit/>
          </a:bodyPr>
          <a:lstStyle/>
          <a:p>
            <a:pPr marR="0" lvl="0" algn="just"/>
            <a:r>
              <a:rPr lang="en-US" sz="20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3.   </a:t>
            </a:r>
            <a:r>
              <a:rPr lang="en-US" sz="2000" b="1" u="sng"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Project Description </a:t>
            </a:r>
            <a:endParaRPr lang="en-US" sz="20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endParaRPr>
          </a:p>
          <a:p>
            <a:pPr marL="342900" marR="0" lvl="0" indent="-342900" algn="just">
              <a:buFont typeface="+mj-lt"/>
              <a:buAutoNum type="alphaLcPeriod"/>
            </a:pPr>
            <a:r>
              <a:rPr lang="en-US" sz="20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Outline the process measures and targets to be used to track grant funds that will support the </a:t>
            </a:r>
            <a:r>
              <a:rPr lang="en-US" sz="2000" dirty="0">
                <a:solidFill>
                  <a:srgbClr val="000000"/>
                </a:solidFill>
                <a:latin typeface="Aptos" panose="020B0004020202020204" pitchFamily="34" charset="0"/>
                <a:ea typeface="Calibri" panose="020F0502020204030204" pitchFamily="34" charset="0"/>
                <a:cs typeface="Times New Roman" panose="02020603050405020304" pitchFamily="18" charset="0"/>
              </a:rPr>
              <a:t>school</a:t>
            </a:r>
            <a:r>
              <a:rPr lang="en-US" sz="20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 to provide interventions and supports integral to a multi-tiered school behavioral health program, including but not limited to, teacher and parent consultation; whole classroom delivery of evidence-based manualized curriculum; social skills-building and problem-solving groups; school team meetings; care coordination, and crisis management.</a:t>
            </a:r>
          </a:p>
        </p:txBody>
      </p:sp>
    </p:spTree>
    <p:extLst>
      <p:ext uri="{BB962C8B-B14F-4D97-AF65-F5344CB8AC3E}">
        <p14:creationId xmlns:p14="http://schemas.microsoft.com/office/powerpoint/2010/main" val="2695163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F5675-FF57-BDD6-2801-7EC793DB47E5}"/>
            </a:ext>
          </a:extLst>
        </p:cNvPr>
        <p:cNvGrpSpPr/>
        <p:nvPr/>
      </p:nvGrpSpPr>
      <p:grpSpPr>
        <a:xfrm>
          <a:off x="0" y="0"/>
          <a:ext cx="0" cy="0"/>
          <a:chOff x="0" y="0"/>
          <a:chExt cx="0" cy="0"/>
        </a:xfrm>
      </p:grpSpPr>
      <p:sp>
        <p:nvSpPr>
          <p:cNvPr id="6146" name="Rectangle 2">
            <a:extLst>
              <a:ext uri="{FF2B5EF4-FFF2-40B4-BE49-F238E27FC236}">
                <a16:creationId xmlns:a16="http://schemas.microsoft.com/office/drawing/2014/main" id="{08F05851-5D45-80F6-0E90-848F122DBDDD}"/>
              </a:ext>
            </a:extLst>
          </p:cNvPr>
          <p:cNvSpPr>
            <a:spLocks noGrp="1" noChangeArrowheads="1"/>
          </p:cNvSpPr>
          <p:nvPr>
            <p:ph type="title"/>
          </p:nvPr>
        </p:nvSpPr>
        <p:spPr>
          <a:xfrm>
            <a:off x="457200" y="-225468"/>
            <a:ext cx="8229600" cy="1143000"/>
          </a:xfrm>
        </p:spPr>
        <p:txBody>
          <a:bodyPr/>
          <a:lstStyle/>
          <a:p>
            <a:pPr eaLnBrk="1" hangingPunct="1"/>
            <a:r>
              <a:rPr lang="en-US" altLang="en-US" sz="2400" b="1" dirty="0">
                <a:latin typeface="Aptos" panose="020B0004020202020204" pitchFamily="34" charset="0"/>
              </a:rPr>
              <a:t>Project Narrative (pg. 22) </a:t>
            </a:r>
          </a:p>
        </p:txBody>
      </p:sp>
      <p:sp>
        <p:nvSpPr>
          <p:cNvPr id="6148" name="Line 4">
            <a:extLst>
              <a:ext uri="{FF2B5EF4-FFF2-40B4-BE49-F238E27FC236}">
                <a16:creationId xmlns:a16="http://schemas.microsoft.com/office/drawing/2014/main" id="{F99D2DA8-C277-E832-97F2-96B05EFB8591}"/>
              </a:ext>
            </a:extLst>
          </p:cNvPr>
          <p:cNvSpPr>
            <a:spLocks noChangeShapeType="1"/>
          </p:cNvSpPr>
          <p:nvPr/>
        </p:nvSpPr>
        <p:spPr bwMode="auto">
          <a:xfrm flipH="1">
            <a:off x="1066800" y="688932"/>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a:extLst>
              <a:ext uri="{FF2B5EF4-FFF2-40B4-BE49-F238E27FC236}">
                <a16:creationId xmlns:a16="http://schemas.microsoft.com/office/drawing/2014/main" id="{EDC32E2B-6105-BA8B-BA93-155E270A6A86}"/>
              </a:ext>
            </a:extLst>
          </p:cNvPr>
          <p:cNvSpPr>
            <a:spLocks noGrp="1"/>
          </p:cNvSpPr>
          <p:nvPr>
            <p:ph type="sldNum" sz="quarter" idx="12"/>
          </p:nvPr>
        </p:nvSpPr>
        <p:spPr/>
        <p:txBody>
          <a:bodyPr/>
          <a:lstStyle/>
          <a:p>
            <a:pPr>
              <a:defRPr/>
            </a:pPr>
            <a:fld id="{4537384E-86E4-45D8-B313-D6638C7ED0DF}" type="slidenum">
              <a:rPr lang="en-US" smtClean="0"/>
              <a:pPr>
                <a:defRPr/>
              </a:pPr>
              <a:t>22</a:t>
            </a:fld>
            <a:endParaRPr lang="en-US" dirty="0"/>
          </a:p>
        </p:txBody>
      </p:sp>
      <p:sp>
        <p:nvSpPr>
          <p:cNvPr id="3" name="TextBox 2">
            <a:extLst>
              <a:ext uri="{FF2B5EF4-FFF2-40B4-BE49-F238E27FC236}">
                <a16:creationId xmlns:a16="http://schemas.microsoft.com/office/drawing/2014/main" id="{B006AD1E-D02C-8F19-C3C5-75FCCD48127D}"/>
              </a:ext>
            </a:extLst>
          </p:cNvPr>
          <p:cNvSpPr txBox="1"/>
          <p:nvPr/>
        </p:nvSpPr>
        <p:spPr>
          <a:xfrm>
            <a:off x="310661" y="779651"/>
            <a:ext cx="8522678" cy="1938992"/>
          </a:xfrm>
          <a:prstGeom prst="rect">
            <a:avLst/>
          </a:prstGeom>
          <a:noFill/>
        </p:spPr>
        <p:txBody>
          <a:bodyPr wrap="square">
            <a:spAutoFit/>
          </a:bodyPr>
          <a:lstStyle/>
          <a:p>
            <a:pPr marR="0" lvl="0" algn="just"/>
            <a:r>
              <a:rPr lang="en-US" sz="20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4.   </a:t>
            </a:r>
            <a:r>
              <a:rPr lang="en-US" sz="2000" b="1" u="sng"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Project Evaluation</a:t>
            </a:r>
            <a:endParaRPr lang="en-US" sz="20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a:p>
            <a:pPr marL="342900" marR="0" lvl="0" indent="-342900" algn="just">
              <a:buFont typeface="+mj-lt"/>
              <a:buAutoNum type="alphaLcPeriod"/>
            </a:pPr>
            <a:r>
              <a:rPr lang="en-US" sz="20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Discuss the approach that will be used to track the progress of the work plan which should include information about how data will be collected and how such data will be utilized to manage, monitor, and enhance the school behavioral health services and student outcomes and other data requirements .</a:t>
            </a:r>
            <a:endParaRPr lang="en-US" sz="20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96859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635A91-1758-D676-7968-8E600F51F8CF}"/>
              </a:ext>
            </a:extLst>
          </p:cNvPr>
          <p:cNvSpPr>
            <a:spLocks noGrp="1"/>
          </p:cNvSpPr>
          <p:nvPr>
            <p:ph type="sldNum" sz="quarter" idx="12"/>
          </p:nvPr>
        </p:nvSpPr>
        <p:spPr/>
        <p:txBody>
          <a:bodyPr/>
          <a:lstStyle/>
          <a:p>
            <a:pPr>
              <a:defRPr/>
            </a:pPr>
            <a:fld id="{12055D5D-1616-41D2-A810-F138318299A1}" type="slidenum">
              <a:rPr lang="en-US" smtClean="0"/>
              <a:pPr>
                <a:defRPr/>
              </a:pPr>
              <a:t>23</a:t>
            </a:fld>
            <a:endParaRPr lang="en-US" dirty="0"/>
          </a:p>
        </p:txBody>
      </p:sp>
      <p:sp>
        <p:nvSpPr>
          <p:cNvPr id="4" name="TextBox 3">
            <a:extLst>
              <a:ext uri="{FF2B5EF4-FFF2-40B4-BE49-F238E27FC236}">
                <a16:creationId xmlns:a16="http://schemas.microsoft.com/office/drawing/2014/main" id="{8AA03E3A-A5CC-FA05-B83C-DB86DC555451}"/>
              </a:ext>
            </a:extLst>
          </p:cNvPr>
          <p:cNvSpPr txBox="1"/>
          <p:nvPr/>
        </p:nvSpPr>
        <p:spPr>
          <a:xfrm>
            <a:off x="468376" y="1493038"/>
            <a:ext cx="7914640" cy="1754326"/>
          </a:xfrm>
          <a:prstGeom prst="rect">
            <a:avLst/>
          </a:prstGeom>
          <a:noFill/>
        </p:spPr>
        <p:txBody>
          <a:bodyPr wrap="square">
            <a:spAutoFit/>
          </a:bodyPr>
          <a:lstStyle/>
          <a:p>
            <a:r>
              <a:rPr lang="en-US" dirty="0">
                <a:latin typeface="Aptos" panose="020B0004020202020204" pitchFamily="34" charset="0"/>
              </a:rPr>
              <a:t>Indicators have been developed for each review criterion to assist the applicant in presenting pertinent information and to provide the reviewer with a standard for evaluation.  The five review criteria are outlined below with specific detail and scoring points.  These criteria are the basis upon which the reviewers will evaluate the application.  The entire proposal will be considered during objective review.</a:t>
            </a:r>
          </a:p>
        </p:txBody>
      </p:sp>
      <p:sp>
        <p:nvSpPr>
          <p:cNvPr id="6" name="TextBox 5">
            <a:extLst>
              <a:ext uri="{FF2B5EF4-FFF2-40B4-BE49-F238E27FC236}">
                <a16:creationId xmlns:a16="http://schemas.microsoft.com/office/drawing/2014/main" id="{253B53AF-4221-72AE-297F-BD292D8A1A2F}"/>
              </a:ext>
            </a:extLst>
          </p:cNvPr>
          <p:cNvSpPr txBox="1"/>
          <p:nvPr/>
        </p:nvSpPr>
        <p:spPr>
          <a:xfrm>
            <a:off x="2275840" y="99818"/>
            <a:ext cx="4592320" cy="461665"/>
          </a:xfrm>
          <a:prstGeom prst="rect">
            <a:avLst/>
          </a:prstGeom>
          <a:noFill/>
        </p:spPr>
        <p:txBody>
          <a:bodyPr wrap="square">
            <a:spAutoFit/>
          </a:bodyPr>
          <a:lstStyle/>
          <a:p>
            <a:pPr algn="ctr"/>
            <a:r>
              <a:rPr lang="en-US" altLang="en-US" sz="2400" b="1" dirty="0">
                <a:latin typeface="Aptos" panose="020B0004020202020204" pitchFamily="34" charset="0"/>
              </a:rPr>
              <a:t>Evaluation Criteria (pg. 28) </a:t>
            </a:r>
            <a:endParaRPr lang="en-US" dirty="0"/>
          </a:p>
        </p:txBody>
      </p:sp>
      <p:sp>
        <p:nvSpPr>
          <p:cNvPr id="8" name="Line 4">
            <a:extLst>
              <a:ext uri="{FF2B5EF4-FFF2-40B4-BE49-F238E27FC236}">
                <a16:creationId xmlns:a16="http://schemas.microsoft.com/office/drawing/2014/main" id="{F3D4EA69-EC4B-A810-94C5-9A623DB87282}"/>
              </a:ext>
            </a:extLst>
          </p:cNvPr>
          <p:cNvSpPr>
            <a:spLocks noChangeShapeType="1"/>
          </p:cNvSpPr>
          <p:nvPr/>
        </p:nvSpPr>
        <p:spPr bwMode="auto">
          <a:xfrm flipH="1">
            <a:off x="1066800" y="688932"/>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Tree>
    <p:extLst>
      <p:ext uri="{BB962C8B-B14F-4D97-AF65-F5344CB8AC3E}">
        <p14:creationId xmlns:p14="http://schemas.microsoft.com/office/powerpoint/2010/main" val="2325816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9E4DD-4AF4-96FA-9582-0FDBDE9D7E3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62D949-5366-8C64-D5F9-5D3BE1906059}"/>
              </a:ext>
            </a:extLst>
          </p:cNvPr>
          <p:cNvSpPr>
            <a:spLocks noGrp="1"/>
          </p:cNvSpPr>
          <p:nvPr>
            <p:ph type="sldNum" sz="quarter" idx="12"/>
          </p:nvPr>
        </p:nvSpPr>
        <p:spPr/>
        <p:txBody>
          <a:bodyPr/>
          <a:lstStyle/>
          <a:p>
            <a:pPr>
              <a:defRPr/>
            </a:pPr>
            <a:fld id="{12055D5D-1616-41D2-A810-F138318299A1}" type="slidenum">
              <a:rPr lang="en-US" smtClean="0"/>
              <a:pPr>
                <a:defRPr/>
              </a:pPr>
              <a:t>24</a:t>
            </a:fld>
            <a:endParaRPr lang="en-US" dirty="0"/>
          </a:p>
        </p:txBody>
      </p:sp>
      <p:sp>
        <p:nvSpPr>
          <p:cNvPr id="4" name="TextBox 3">
            <a:extLst>
              <a:ext uri="{FF2B5EF4-FFF2-40B4-BE49-F238E27FC236}">
                <a16:creationId xmlns:a16="http://schemas.microsoft.com/office/drawing/2014/main" id="{2E55D55C-8539-F844-8A85-837D1B6ABB20}"/>
              </a:ext>
            </a:extLst>
          </p:cNvPr>
          <p:cNvSpPr txBox="1"/>
          <p:nvPr/>
        </p:nvSpPr>
        <p:spPr>
          <a:xfrm>
            <a:off x="484704" y="1044003"/>
            <a:ext cx="7914640" cy="4247317"/>
          </a:xfrm>
          <a:prstGeom prst="rect">
            <a:avLst/>
          </a:prstGeom>
          <a:noFill/>
        </p:spPr>
        <p:txBody>
          <a:bodyPr wrap="square">
            <a:spAutoFit/>
          </a:bodyPr>
          <a:lstStyle/>
          <a:p>
            <a:pPr marL="0" marR="0" algn="just" fontAlgn="base">
              <a:buNone/>
            </a:pPr>
            <a:r>
              <a:rPr lang="en-US" sz="1800" b="1" dirty="0">
                <a:solidFill>
                  <a:srgbClr val="31849B"/>
                </a:solidFill>
                <a:effectLst/>
                <a:latin typeface="Aptos" panose="020B0004020202020204" pitchFamily="34" charset="0"/>
                <a:ea typeface="Times New Roman" panose="02020603050405020304" pitchFamily="18" charset="0"/>
              </a:rPr>
              <a:t>Criterion 1: Capacity (Corresponds to Organizational Capacity Section) – 25 points</a:t>
            </a:r>
            <a:r>
              <a:rPr lang="en-US" sz="1800" dirty="0">
                <a:solidFill>
                  <a:srgbClr val="31849B"/>
                </a:solidFill>
                <a:effectLst/>
                <a:latin typeface="Aptos" panose="020B000402020202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algn="just" fontAlgn="base">
              <a:buNone/>
            </a:pPr>
            <a:r>
              <a:rPr lang="en-US" sz="1800" dirty="0">
                <a:effectLst/>
                <a:latin typeface="Aptos" panose="020B0004020202020204" pitchFamily="34" charset="0"/>
                <a:ea typeface="Times New Roman" panose="02020603050405020304" pitchFamily="18" charset="0"/>
              </a:rPr>
              <a:t>Applicants should:</a:t>
            </a:r>
            <a:endParaRPr lang="en-US" sz="1800" dirty="0">
              <a:effectLst/>
              <a:latin typeface="Times New Roman" panose="02020603050405020304" pitchFamily="18" charset="0"/>
              <a:ea typeface="Times New Roman" panose="02020603050405020304" pitchFamily="18" charset="0"/>
            </a:endParaRPr>
          </a:p>
          <a:p>
            <a:pPr marL="342900" marR="0" lvl="0" indent="-342900" algn="just">
              <a:buFont typeface="+mj-lt"/>
              <a:buAutoNum type="arabicPeriod"/>
            </a:pPr>
            <a:r>
              <a:rPr lang="en-US" sz="18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The applicant identified the responsible staff member for maintaining services and oversight, and provided organizational chart. </a:t>
            </a:r>
            <a:r>
              <a:rPr lang="en-US" sz="1800" b="1"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(10 points)</a:t>
            </a:r>
            <a:endParaRPr lang="en-US" sz="18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a:p>
            <a:pPr marL="342900" marR="0" lvl="0" indent="-342900" algn="just">
              <a:buFont typeface="+mj-lt"/>
              <a:buAutoNum type="arabicPeriod"/>
            </a:pPr>
            <a:r>
              <a:rPr lang="en-US" sz="18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The applicant identified the </a:t>
            </a:r>
            <a:r>
              <a:rPr lang="en-US" dirty="0">
                <a:solidFill>
                  <a:srgbClr val="000000"/>
                </a:solidFill>
                <a:latin typeface="Aptos" panose="020B0004020202020204" pitchFamily="34" charset="0"/>
                <a:ea typeface="Times New Roman" panose="02020603050405020304" pitchFamily="18" charset="0"/>
                <a:cs typeface="Times New Roman" panose="02020603050405020304" pitchFamily="18" charset="0"/>
              </a:rPr>
              <a:t>licensed clinician and licensed clinical</a:t>
            </a:r>
            <a:r>
              <a:rPr lang="en-US" sz="18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supervisor in alignment with the clinician’s licensing board’s requirements, the credentials, responsibilities and roles of persons who will implement the school behavioral health </a:t>
            </a:r>
            <a:r>
              <a:rPr lang="en-US" dirty="0">
                <a:solidFill>
                  <a:srgbClr val="000000"/>
                </a:solidFill>
                <a:latin typeface="Aptos" panose="020B0004020202020204" pitchFamily="34" charset="0"/>
                <a:ea typeface="Times New Roman" panose="02020603050405020304" pitchFamily="18" charset="0"/>
                <a:cs typeface="Times New Roman" panose="02020603050405020304" pitchFamily="18" charset="0"/>
              </a:rPr>
              <a:t>program</a:t>
            </a:r>
            <a:r>
              <a:rPr lang="en-US" sz="18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Included position descriptions, copies of licenses, and resumes for the identified individuals. If staffing is not yet established, discussed the plan to ensure staff are in place within 30 days of award. The applicant identified staff with skills to address the unique needs of special populations such as bi-lingual youth, LGBTQIA youth or other populations with special mental health needs.</a:t>
            </a:r>
            <a:r>
              <a:rPr lang="en-US" sz="1800" b="1"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(10 points)</a:t>
            </a:r>
            <a:endParaRPr lang="en-US" sz="18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a:p>
            <a:pPr marL="342900" marR="0" lvl="0" indent="-342900" algn="just">
              <a:spcAft>
                <a:spcPts val="800"/>
              </a:spcAft>
              <a:buFont typeface="+mj-lt"/>
              <a:buAutoNum type="arabicPeriod"/>
            </a:pPr>
            <a:r>
              <a:rPr lang="en-US" sz="18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Proof of staffing already established to deliver required services. </a:t>
            </a:r>
            <a:r>
              <a:rPr lang="en-US" sz="1800" b="1"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(5 points)</a:t>
            </a:r>
            <a:endParaRPr lang="en-US" sz="18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FC40659A-82A1-3584-49AF-3221E7FA1F8C}"/>
              </a:ext>
            </a:extLst>
          </p:cNvPr>
          <p:cNvSpPr txBox="1"/>
          <p:nvPr/>
        </p:nvSpPr>
        <p:spPr>
          <a:xfrm>
            <a:off x="1434353" y="99818"/>
            <a:ext cx="6255985" cy="830997"/>
          </a:xfrm>
          <a:prstGeom prst="rect">
            <a:avLst/>
          </a:prstGeom>
          <a:noFill/>
        </p:spPr>
        <p:txBody>
          <a:bodyPr wrap="square">
            <a:spAutoFit/>
          </a:bodyPr>
          <a:lstStyle/>
          <a:p>
            <a:pPr algn="ctr"/>
            <a:r>
              <a:rPr lang="en-US" altLang="en-US" sz="2400" b="1" dirty="0">
                <a:latin typeface="Aptos" panose="020B0004020202020204" pitchFamily="34" charset="0"/>
              </a:rPr>
              <a:t>Evaluation Criteria (continued, pgs. 28-29)</a:t>
            </a:r>
          </a:p>
          <a:p>
            <a:pPr algn="ctr"/>
            <a:r>
              <a:rPr lang="en-US" altLang="en-US" sz="2400" b="1" dirty="0">
                <a:latin typeface="Aptos" panose="020B0004020202020204" pitchFamily="34" charset="0"/>
              </a:rPr>
              <a:t> </a:t>
            </a:r>
            <a:endParaRPr lang="en-US" dirty="0"/>
          </a:p>
        </p:txBody>
      </p:sp>
      <p:sp>
        <p:nvSpPr>
          <p:cNvPr id="8" name="Line 4">
            <a:extLst>
              <a:ext uri="{FF2B5EF4-FFF2-40B4-BE49-F238E27FC236}">
                <a16:creationId xmlns:a16="http://schemas.microsoft.com/office/drawing/2014/main" id="{086D5F60-055B-2664-67EE-D8037DEDD293}"/>
              </a:ext>
            </a:extLst>
          </p:cNvPr>
          <p:cNvSpPr>
            <a:spLocks noChangeShapeType="1"/>
          </p:cNvSpPr>
          <p:nvPr/>
        </p:nvSpPr>
        <p:spPr bwMode="auto">
          <a:xfrm flipH="1">
            <a:off x="1066800" y="688932"/>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Tree>
    <p:extLst>
      <p:ext uri="{BB962C8B-B14F-4D97-AF65-F5344CB8AC3E}">
        <p14:creationId xmlns:p14="http://schemas.microsoft.com/office/powerpoint/2010/main" val="4919165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A7956-BD94-3EB4-A32E-14F768F3BD1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D2671D-9D5D-13C1-FDBF-A4840968D0CF}"/>
              </a:ext>
            </a:extLst>
          </p:cNvPr>
          <p:cNvSpPr>
            <a:spLocks noGrp="1"/>
          </p:cNvSpPr>
          <p:nvPr>
            <p:ph type="sldNum" sz="quarter" idx="12"/>
          </p:nvPr>
        </p:nvSpPr>
        <p:spPr/>
        <p:txBody>
          <a:bodyPr/>
          <a:lstStyle/>
          <a:p>
            <a:pPr>
              <a:defRPr/>
            </a:pPr>
            <a:fld id="{12055D5D-1616-41D2-A810-F138318299A1}" type="slidenum">
              <a:rPr lang="en-US" smtClean="0"/>
              <a:pPr>
                <a:defRPr/>
              </a:pPr>
              <a:t>25</a:t>
            </a:fld>
            <a:endParaRPr lang="en-US" dirty="0"/>
          </a:p>
        </p:txBody>
      </p:sp>
      <p:sp>
        <p:nvSpPr>
          <p:cNvPr id="4" name="TextBox 3">
            <a:extLst>
              <a:ext uri="{FF2B5EF4-FFF2-40B4-BE49-F238E27FC236}">
                <a16:creationId xmlns:a16="http://schemas.microsoft.com/office/drawing/2014/main" id="{B91CC485-562A-F1A1-D80D-96728B7AED11}"/>
              </a:ext>
            </a:extLst>
          </p:cNvPr>
          <p:cNvSpPr txBox="1"/>
          <p:nvPr/>
        </p:nvSpPr>
        <p:spPr>
          <a:xfrm>
            <a:off x="420468" y="1062004"/>
            <a:ext cx="7914640" cy="4657685"/>
          </a:xfrm>
          <a:prstGeom prst="rect">
            <a:avLst/>
          </a:prstGeom>
          <a:noFill/>
        </p:spPr>
        <p:txBody>
          <a:bodyPr wrap="square">
            <a:spAutoFit/>
          </a:bodyPr>
          <a:lstStyle/>
          <a:p>
            <a:pPr marL="0" marR="0" algn="just" fontAlgn="base">
              <a:buNone/>
            </a:pPr>
            <a:r>
              <a:rPr lang="en-US" sz="1800" b="1" dirty="0">
                <a:solidFill>
                  <a:srgbClr val="31849B"/>
                </a:solidFill>
                <a:effectLst/>
                <a:latin typeface="Aptos" panose="020B0004020202020204" pitchFamily="34" charset="0"/>
                <a:ea typeface="Times New Roman" panose="02020603050405020304" pitchFamily="18" charset="0"/>
              </a:rPr>
              <a:t>Criterion 2: Need (Corresponds to Project Need Section) – 55 points</a:t>
            </a:r>
            <a:r>
              <a:rPr lang="en-US" sz="1800" dirty="0">
                <a:solidFill>
                  <a:srgbClr val="31849B"/>
                </a:solidFill>
                <a:effectLst/>
                <a:latin typeface="Aptos" panose="020B000402020202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algn="just" fontAlgn="base">
              <a:buNone/>
            </a:pPr>
            <a:r>
              <a:rPr lang="en-US" sz="1600" dirty="0">
                <a:solidFill>
                  <a:srgbClr val="000000"/>
                </a:solidFill>
                <a:effectLst/>
                <a:latin typeface="Aptos" panose="020B0004020202020204" pitchFamily="34" charset="0"/>
                <a:ea typeface="Times New Roman" panose="02020603050405020304" pitchFamily="18" charset="0"/>
              </a:rPr>
              <a:t>The applicant should:</a:t>
            </a:r>
            <a:endParaRPr lang="en-US" sz="1600" dirty="0">
              <a:effectLst/>
              <a:latin typeface="Times New Roman" panose="02020603050405020304" pitchFamily="18" charset="0"/>
              <a:ea typeface="Times New Roman" panose="02020603050405020304" pitchFamily="18" charset="0"/>
            </a:endParaRPr>
          </a:p>
          <a:p>
            <a:pPr marL="342900" marR="0" lvl="0" indent="-342900" algn="just">
              <a:buFont typeface="+mj-lt"/>
              <a:buAutoNum type="arabicPeriod"/>
            </a:pPr>
            <a:r>
              <a:rPr lang="en-US" sz="16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The applicant described the understanding of clinical supervision structure, supervisor capacity to provide supervision, and the importance of the license of supervisor aligning with the clinician’s licensing board’s requirements.</a:t>
            </a:r>
            <a:r>
              <a:rPr lang="en-US" sz="1600" b="1"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(10 points)</a:t>
            </a:r>
            <a:endParaRPr lang="en-US" sz="16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a:p>
            <a:pPr marL="342900" marR="0" lvl="0" indent="-342900" algn="just">
              <a:buFont typeface="+mj-lt"/>
              <a:buAutoNum type="arabicPeriod"/>
            </a:pPr>
            <a:r>
              <a:rPr lang="en-US" sz="16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The applicant described the organization’s strategies for implementing the school behavioral health services utilizing a culturally and linguistically responsive approach. </a:t>
            </a:r>
            <a:r>
              <a:rPr lang="en-US" sz="1600" b="1"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(10 points)</a:t>
            </a:r>
            <a:endParaRPr lang="en-US" sz="16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a:p>
            <a:pPr marL="342900" marR="0" lvl="0" indent="-342900" algn="just">
              <a:buFont typeface="+mj-lt"/>
              <a:buAutoNum type="arabicPeriod"/>
            </a:pPr>
            <a:r>
              <a:rPr lang="en-US" sz="16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The applicant described the </a:t>
            </a:r>
            <a:r>
              <a:rPr lang="en-US" sz="1600" dirty="0">
                <a:solidFill>
                  <a:srgbClr val="000000"/>
                </a:solidFill>
                <a:latin typeface="Aptos" panose="020B0004020202020204" pitchFamily="34" charset="0"/>
                <a:ea typeface="Times New Roman" panose="02020603050405020304" pitchFamily="18" charset="0"/>
                <a:cs typeface="Times New Roman" panose="02020603050405020304" pitchFamily="18" charset="0"/>
              </a:rPr>
              <a:t>school</a:t>
            </a:r>
            <a:r>
              <a:rPr lang="en-US" sz="16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 experience complying with submitting required outcome data and use of data tools.</a:t>
            </a:r>
            <a:r>
              <a:rPr lang="en-US" sz="1600" b="1"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(10 points)</a:t>
            </a:r>
            <a:endParaRPr lang="en-US" sz="16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a:p>
            <a:pPr marL="342900" marR="0" lvl="0" indent="-342900" algn="just">
              <a:buFont typeface="+mj-lt"/>
              <a:buAutoNum type="arabicPeriod"/>
            </a:pPr>
            <a:r>
              <a:rPr lang="en-US" sz="16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The applicant described a plan to address promotion of mental health literacy and why there is a need to enhance mental health literacy in students and their parents/caregivers. </a:t>
            </a:r>
            <a:r>
              <a:rPr lang="en-US" sz="1600" b="1"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(10 points)</a:t>
            </a:r>
            <a:endParaRPr lang="en-US" sz="16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a:p>
            <a:pPr marL="342900" marR="0" lvl="0" indent="-342900" algn="just">
              <a:spcAft>
                <a:spcPts val="800"/>
              </a:spcAft>
              <a:buFont typeface="+mj-lt"/>
              <a:buAutoNum type="arabicPeriod"/>
            </a:pPr>
            <a:r>
              <a:rPr lang="en-US" sz="16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The applicant described major school behavioral health challenges currently facing students and identified targeted strategies to address those school behavioral health challenges.</a:t>
            </a:r>
            <a:r>
              <a:rPr lang="en-US" sz="1600" b="1"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r>
              <a:rPr lang="en-US" sz="1600" b="1" dirty="0">
                <a:solidFill>
                  <a:srgbClr val="000000"/>
                </a:solidFill>
                <a:latin typeface="Aptos" panose="020B0004020202020204" pitchFamily="34" charset="0"/>
                <a:ea typeface="Times New Roman" panose="02020603050405020304" pitchFamily="18" charset="0"/>
                <a:cs typeface="Times New Roman" panose="02020603050405020304" pitchFamily="18" charset="0"/>
              </a:rPr>
              <a:t>5</a:t>
            </a:r>
            <a:r>
              <a:rPr lang="en-US" sz="1600" b="1"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points)</a:t>
            </a:r>
          </a:p>
          <a:p>
            <a:pPr marL="342900" marR="0" lvl="0" indent="-342900" algn="just">
              <a:spcAft>
                <a:spcPts val="800"/>
              </a:spcAft>
              <a:buFont typeface="+mj-lt"/>
              <a:buAutoNum type="arabicPeriod"/>
            </a:pPr>
            <a:r>
              <a:rPr lang="en-US" sz="16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The applicant described a plan designed to enhance students’ feelings of connection to their peers, teachers, and the school community. </a:t>
            </a:r>
            <a:r>
              <a:rPr lang="en-US" sz="16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(10 points)</a:t>
            </a:r>
            <a:endParaRPr lang="en-US" sz="16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EA411CC6-5D45-CF75-A45D-331BF90DA00F}"/>
              </a:ext>
            </a:extLst>
          </p:cNvPr>
          <p:cNvSpPr txBox="1"/>
          <p:nvPr/>
        </p:nvSpPr>
        <p:spPr>
          <a:xfrm>
            <a:off x="1388853" y="99818"/>
            <a:ext cx="6150633" cy="461665"/>
          </a:xfrm>
          <a:prstGeom prst="rect">
            <a:avLst/>
          </a:prstGeom>
          <a:noFill/>
        </p:spPr>
        <p:txBody>
          <a:bodyPr wrap="square">
            <a:spAutoFit/>
          </a:bodyPr>
          <a:lstStyle/>
          <a:p>
            <a:pPr algn="ctr"/>
            <a:r>
              <a:rPr lang="en-US" altLang="en-US" sz="2400" b="1" dirty="0">
                <a:latin typeface="Aptos" panose="020B0004020202020204" pitchFamily="34" charset="0"/>
              </a:rPr>
              <a:t>Evaluation Criteria (continued, pg. 29) </a:t>
            </a:r>
            <a:endParaRPr lang="en-US" dirty="0"/>
          </a:p>
        </p:txBody>
      </p:sp>
      <p:sp>
        <p:nvSpPr>
          <p:cNvPr id="8" name="Line 4">
            <a:extLst>
              <a:ext uri="{FF2B5EF4-FFF2-40B4-BE49-F238E27FC236}">
                <a16:creationId xmlns:a16="http://schemas.microsoft.com/office/drawing/2014/main" id="{D1DF8761-0A60-8AB9-92A4-9E81D7045F18}"/>
              </a:ext>
            </a:extLst>
          </p:cNvPr>
          <p:cNvSpPr>
            <a:spLocks noChangeShapeType="1"/>
          </p:cNvSpPr>
          <p:nvPr/>
        </p:nvSpPr>
        <p:spPr bwMode="auto">
          <a:xfrm flipH="1">
            <a:off x="1066800" y="688932"/>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Tree>
    <p:extLst>
      <p:ext uri="{BB962C8B-B14F-4D97-AF65-F5344CB8AC3E}">
        <p14:creationId xmlns:p14="http://schemas.microsoft.com/office/powerpoint/2010/main" val="25969124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0D114-B38F-CA31-47FC-9216DA23554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28F0CD-9B78-10C0-0112-16D5CF15C077}"/>
              </a:ext>
            </a:extLst>
          </p:cNvPr>
          <p:cNvSpPr>
            <a:spLocks noGrp="1"/>
          </p:cNvSpPr>
          <p:nvPr>
            <p:ph type="sldNum" sz="quarter" idx="12"/>
          </p:nvPr>
        </p:nvSpPr>
        <p:spPr/>
        <p:txBody>
          <a:bodyPr/>
          <a:lstStyle/>
          <a:p>
            <a:pPr>
              <a:defRPr/>
            </a:pPr>
            <a:fld id="{12055D5D-1616-41D2-A810-F138318299A1}" type="slidenum">
              <a:rPr lang="en-US" smtClean="0"/>
              <a:pPr>
                <a:defRPr/>
              </a:pPr>
              <a:t>26</a:t>
            </a:fld>
            <a:endParaRPr lang="en-US" dirty="0"/>
          </a:p>
        </p:txBody>
      </p:sp>
      <p:sp>
        <p:nvSpPr>
          <p:cNvPr id="4" name="TextBox 3">
            <a:extLst>
              <a:ext uri="{FF2B5EF4-FFF2-40B4-BE49-F238E27FC236}">
                <a16:creationId xmlns:a16="http://schemas.microsoft.com/office/drawing/2014/main" id="{3E3B9DCC-2A9A-4765-EDD9-8C940A764F5E}"/>
              </a:ext>
            </a:extLst>
          </p:cNvPr>
          <p:cNvSpPr txBox="1"/>
          <p:nvPr/>
        </p:nvSpPr>
        <p:spPr>
          <a:xfrm>
            <a:off x="420468" y="1062004"/>
            <a:ext cx="7914640" cy="2585323"/>
          </a:xfrm>
          <a:prstGeom prst="rect">
            <a:avLst/>
          </a:prstGeom>
          <a:noFill/>
        </p:spPr>
        <p:txBody>
          <a:bodyPr wrap="square">
            <a:spAutoFit/>
          </a:bodyPr>
          <a:lstStyle/>
          <a:p>
            <a:pPr marL="0" marR="0" algn="just" fontAlgn="base">
              <a:buNone/>
            </a:pPr>
            <a:r>
              <a:rPr lang="en-US" sz="1800" b="1" dirty="0">
                <a:solidFill>
                  <a:srgbClr val="31849B"/>
                </a:solidFill>
                <a:effectLst/>
                <a:latin typeface="Aptos" panose="020B0004020202020204" pitchFamily="34" charset="0"/>
                <a:ea typeface="Times New Roman" panose="02020603050405020304" pitchFamily="18" charset="0"/>
              </a:rPr>
              <a:t>Criterion 3: Strategic Approach (Corresponds to Project Description Section) – 10 points </a:t>
            </a:r>
            <a:r>
              <a:rPr lang="en-US" sz="1800" dirty="0">
                <a:solidFill>
                  <a:srgbClr val="31849B"/>
                </a:solidFill>
                <a:effectLst/>
                <a:latin typeface="Aptos" panose="020B0004020202020204" pitchFamily="34"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342900" marR="0" lvl="0" indent="-342900" algn="just">
              <a:spcAft>
                <a:spcPts val="800"/>
              </a:spcAft>
              <a:buFont typeface="+mj-lt"/>
              <a:buAutoNum type="arabicPeriod"/>
            </a:pPr>
            <a:r>
              <a:rPr lang="en-US" sz="18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The applicant outlined the process measures and targets to be used to track grant funds that will support the organization to provide interventions and supports integral to a multi-tiered school behavioral health program, including but not limited to, teacher and parent consultation; whole classroom delivery of evidence-based manualized curriculum; social skills-building and problem-solving groups; school team meetings; care coordination, and crisis management.</a:t>
            </a:r>
            <a:r>
              <a:rPr lang="en-US" sz="1800" b="1"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(10 points)</a:t>
            </a:r>
            <a:endParaRPr lang="en-US" sz="18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74396BD-A291-A31C-2803-7C3A7D134CDF}"/>
              </a:ext>
            </a:extLst>
          </p:cNvPr>
          <p:cNvSpPr txBox="1"/>
          <p:nvPr/>
        </p:nvSpPr>
        <p:spPr>
          <a:xfrm>
            <a:off x="1725283" y="99818"/>
            <a:ext cx="5589917" cy="461665"/>
          </a:xfrm>
          <a:prstGeom prst="rect">
            <a:avLst/>
          </a:prstGeom>
          <a:noFill/>
        </p:spPr>
        <p:txBody>
          <a:bodyPr wrap="square">
            <a:spAutoFit/>
          </a:bodyPr>
          <a:lstStyle/>
          <a:p>
            <a:pPr algn="ctr"/>
            <a:r>
              <a:rPr lang="en-US" altLang="en-US" sz="2400" b="1" dirty="0">
                <a:latin typeface="Aptos" panose="020B0004020202020204" pitchFamily="34" charset="0"/>
              </a:rPr>
              <a:t>Evaluation Criteria (continued, pg. 29) </a:t>
            </a:r>
            <a:endParaRPr lang="en-US" dirty="0"/>
          </a:p>
        </p:txBody>
      </p:sp>
      <p:sp>
        <p:nvSpPr>
          <p:cNvPr id="8" name="Line 4">
            <a:extLst>
              <a:ext uri="{FF2B5EF4-FFF2-40B4-BE49-F238E27FC236}">
                <a16:creationId xmlns:a16="http://schemas.microsoft.com/office/drawing/2014/main" id="{2366E701-4DF4-FB37-DCBC-7488FECEAFD5}"/>
              </a:ext>
            </a:extLst>
          </p:cNvPr>
          <p:cNvSpPr>
            <a:spLocks noChangeShapeType="1"/>
          </p:cNvSpPr>
          <p:nvPr/>
        </p:nvSpPr>
        <p:spPr bwMode="auto">
          <a:xfrm flipH="1">
            <a:off x="1066800" y="688932"/>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Tree>
    <p:extLst>
      <p:ext uri="{BB962C8B-B14F-4D97-AF65-F5344CB8AC3E}">
        <p14:creationId xmlns:p14="http://schemas.microsoft.com/office/powerpoint/2010/main" val="29391000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3998C-5809-22B7-8BC4-28CD236BE47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9EECD0-6C35-8600-0339-AD1D1F544AEE}"/>
              </a:ext>
            </a:extLst>
          </p:cNvPr>
          <p:cNvSpPr>
            <a:spLocks noGrp="1"/>
          </p:cNvSpPr>
          <p:nvPr>
            <p:ph type="sldNum" sz="quarter" idx="12"/>
          </p:nvPr>
        </p:nvSpPr>
        <p:spPr/>
        <p:txBody>
          <a:bodyPr/>
          <a:lstStyle/>
          <a:p>
            <a:pPr>
              <a:defRPr/>
            </a:pPr>
            <a:fld id="{12055D5D-1616-41D2-A810-F138318299A1}" type="slidenum">
              <a:rPr lang="en-US" smtClean="0"/>
              <a:pPr>
                <a:defRPr/>
              </a:pPr>
              <a:t>27</a:t>
            </a:fld>
            <a:endParaRPr lang="en-US" dirty="0"/>
          </a:p>
        </p:txBody>
      </p:sp>
      <p:sp>
        <p:nvSpPr>
          <p:cNvPr id="4" name="TextBox 3">
            <a:extLst>
              <a:ext uri="{FF2B5EF4-FFF2-40B4-BE49-F238E27FC236}">
                <a16:creationId xmlns:a16="http://schemas.microsoft.com/office/drawing/2014/main" id="{576BE9DF-CA6B-AB31-C6D0-702C650D9DE2}"/>
              </a:ext>
            </a:extLst>
          </p:cNvPr>
          <p:cNvSpPr txBox="1"/>
          <p:nvPr/>
        </p:nvSpPr>
        <p:spPr>
          <a:xfrm>
            <a:off x="420468" y="1062004"/>
            <a:ext cx="7914640" cy="2585323"/>
          </a:xfrm>
          <a:prstGeom prst="rect">
            <a:avLst/>
          </a:prstGeom>
          <a:noFill/>
        </p:spPr>
        <p:txBody>
          <a:bodyPr wrap="square">
            <a:spAutoFit/>
          </a:bodyPr>
          <a:lstStyle/>
          <a:p>
            <a:pPr marL="914400" marR="0" indent="-857250" algn="just">
              <a:buNone/>
            </a:pPr>
            <a:r>
              <a:rPr lang="en-US" b="1" dirty="0">
                <a:solidFill>
                  <a:srgbClr val="31849B"/>
                </a:solidFill>
                <a:effectLst/>
                <a:latin typeface="Aptos" panose="020B0004020202020204" pitchFamily="34" charset="0"/>
                <a:ea typeface="Calibri" panose="020F0502020204030204" pitchFamily="34" charset="0"/>
                <a:cs typeface="Times New Roman" panose="02020603050405020304" pitchFamily="18" charset="0"/>
              </a:rPr>
              <a:t>Criterion 4: Evaluation (Corresponds to Project Evaluation Section) – 5 points</a:t>
            </a:r>
            <a:endParaRPr lang="en-US"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endParaRPr>
          </a:p>
          <a:p>
            <a:pPr marL="914400" marR="0" indent="-857250" algn="just">
              <a:buNone/>
            </a:pPr>
            <a:r>
              <a:rPr lang="en-US" dirty="0">
                <a:solidFill>
                  <a:srgbClr val="31849B"/>
                </a:solidFill>
                <a:effectLst/>
                <a:latin typeface="Aptos" panose="020B0004020202020204" pitchFamily="34" charset="0"/>
                <a:ea typeface="Calibri" panose="020F0502020204030204" pitchFamily="34" charset="0"/>
                <a:cs typeface="Times New Roman" panose="02020603050405020304" pitchFamily="18" charset="0"/>
              </a:rPr>
              <a:t> </a:t>
            </a:r>
            <a:endParaRPr lang="en-US"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endParaRPr>
          </a:p>
          <a:p>
            <a:pPr marL="1600200" marR="0" lvl="3" indent="-228600">
              <a:buFont typeface="+mj-lt"/>
              <a:buAutoNum type="arabicPeriod"/>
            </a:pPr>
            <a:r>
              <a:rPr lang="en-US"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The applicant discussed the approach to tracking the progress of the work plan which should include information about how data will be collected and how such data will be utilized to manage, monitor, and enhance the school behavioral health services and student outcomes and other data requirements. </a:t>
            </a:r>
            <a:r>
              <a:rPr lang="en-US"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(5 points) </a:t>
            </a:r>
            <a:endParaRPr lang="en-US"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2C20AE3F-B7ED-6FBB-0BC0-21C375A4068E}"/>
              </a:ext>
            </a:extLst>
          </p:cNvPr>
          <p:cNvSpPr txBox="1"/>
          <p:nvPr/>
        </p:nvSpPr>
        <p:spPr>
          <a:xfrm>
            <a:off x="1434354" y="99818"/>
            <a:ext cx="6185646" cy="461665"/>
          </a:xfrm>
          <a:prstGeom prst="rect">
            <a:avLst/>
          </a:prstGeom>
          <a:noFill/>
        </p:spPr>
        <p:txBody>
          <a:bodyPr wrap="square">
            <a:spAutoFit/>
          </a:bodyPr>
          <a:lstStyle/>
          <a:p>
            <a:pPr algn="ctr"/>
            <a:r>
              <a:rPr lang="en-US" altLang="en-US" sz="2400" b="1" dirty="0">
                <a:latin typeface="Aptos" panose="020B0004020202020204" pitchFamily="34" charset="0"/>
              </a:rPr>
              <a:t>Evaluation Criteria (continued, pgs. 29-30) </a:t>
            </a:r>
            <a:endParaRPr lang="en-US" dirty="0"/>
          </a:p>
        </p:txBody>
      </p:sp>
      <p:sp>
        <p:nvSpPr>
          <p:cNvPr id="8" name="Line 4">
            <a:extLst>
              <a:ext uri="{FF2B5EF4-FFF2-40B4-BE49-F238E27FC236}">
                <a16:creationId xmlns:a16="http://schemas.microsoft.com/office/drawing/2014/main" id="{5582AC65-8541-CE22-543E-5254EC3A61F9}"/>
              </a:ext>
            </a:extLst>
          </p:cNvPr>
          <p:cNvSpPr>
            <a:spLocks noChangeShapeType="1"/>
          </p:cNvSpPr>
          <p:nvPr/>
        </p:nvSpPr>
        <p:spPr bwMode="auto">
          <a:xfrm flipH="1">
            <a:off x="1066800" y="688932"/>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Tree>
    <p:extLst>
      <p:ext uri="{BB962C8B-B14F-4D97-AF65-F5344CB8AC3E}">
        <p14:creationId xmlns:p14="http://schemas.microsoft.com/office/powerpoint/2010/main" val="28349239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CB53D-4973-A18B-C126-0CAE89519B4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785A5E-A82A-08DE-30A9-5AFC9B8907F5}"/>
              </a:ext>
            </a:extLst>
          </p:cNvPr>
          <p:cNvSpPr>
            <a:spLocks noGrp="1"/>
          </p:cNvSpPr>
          <p:nvPr>
            <p:ph type="sldNum" sz="quarter" idx="12"/>
          </p:nvPr>
        </p:nvSpPr>
        <p:spPr/>
        <p:txBody>
          <a:bodyPr/>
          <a:lstStyle/>
          <a:p>
            <a:pPr>
              <a:defRPr/>
            </a:pPr>
            <a:fld id="{12055D5D-1616-41D2-A810-F138318299A1}" type="slidenum">
              <a:rPr lang="en-US" smtClean="0"/>
              <a:pPr>
                <a:defRPr/>
              </a:pPr>
              <a:t>28</a:t>
            </a:fld>
            <a:endParaRPr lang="en-US" dirty="0"/>
          </a:p>
        </p:txBody>
      </p:sp>
      <p:sp>
        <p:nvSpPr>
          <p:cNvPr id="4" name="TextBox 3">
            <a:extLst>
              <a:ext uri="{FF2B5EF4-FFF2-40B4-BE49-F238E27FC236}">
                <a16:creationId xmlns:a16="http://schemas.microsoft.com/office/drawing/2014/main" id="{06780045-1D13-07E7-8D16-F2A63E680324}"/>
              </a:ext>
            </a:extLst>
          </p:cNvPr>
          <p:cNvSpPr txBox="1"/>
          <p:nvPr/>
        </p:nvSpPr>
        <p:spPr>
          <a:xfrm>
            <a:off x="420468" y="1062004"/>
            <a:ext cx="7914640" cy="2308324"/>
          </a:xfrm>
          <a:prstGeom prst="rect">
            <a:avLst/>
          </a:prstGeom>
          <a:noFill/>
        </p:spPr>
        <p:txBody>
          <a:bodyPr wrap="square">
            <a:spAutoFit/>
          </a:bodyPr>
          <a:lstStyle/>
          <a:p>
            <a:pPr marL="914400" marR="0" indent="-857250" algn="just">
              <a:buNone/>
            </a:pPr>
            <a:r>
              <a:rPr lang="en-US" sz="1800" b="1" dirty="0">
                <a:solidFill>
                  <a:srgbClr val="31849B"/>
                </a:solidFill>
                <a:effectLst/>
                <a:latin typeface="Aptos" panose="020B0004020202020204" pitchFamily="34" charset="0"/>
                <a:ea typeface="Calibri" panose="020F0502020204030204" pitchFamily="34" charset="0"/>
                <a:cs typeface="Times New Roman" panose="02020603050405020304" pitchFamily="18" charset="0"/>
              </a:rPr>
              <a:t>Criterion 5: Project Budget and Justification – 5 points</a:t>
            </a:r>
            <a:endParaRPr lang="en-US" sz="18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a:p>
            <a:pPr marL="114300" marR="0" indent="-57150" algn="just">
              <a:buNone/>
              <a:tabLst>
                <a:tab pos="57150" algn="l"/>
              </a:tabLst>
            </a:pPr>
            <a:r>
              <a:rPr lang="en-US" sz="1800" dirty="0">
                <a:solidFill>
                  <a:srgbClr val="000000"/>
                </a:solidFill>
                <a:effectLst/>
                <a:latin typeface="Aptos" panose="020B0004020202020204" pitchFamily="34" charset="0"/>
                <a:ea typeface="Calibri" panose="020F0502020204030204" pitchFamily="34" charset="0"/>
                <a:cs typeface="Calibri" panose="020F0502020204030204" pitchFamily="34" charset="0"/>
              </a:rPr>
              <a:t>The</a:t>
            </a:r>
            <a:r>
              <a:rPr lang="en-US" sz="1800" spc="-45" dirty="0">
                <a:solidFill>
                  <a:srgbClr val="000000"/>
                </a:solidFill>
                <a:effectLst/>
                <a:latin typeface="Aptos" panose="020B0004020202020204" pitchFamily="34" charset="0"/>
                <a:ea typeface="Calibri" panose="020F0502020204030204" pitchFamily="34" charset="0"/>
                <a:cs typeface="Calibri" panose="020F0502020204030204" pitchFamily="34" charset="0"/>
              </a:rPr>
              <a:t> </a:t>
            </a:r>
            <a:r>
              <a:rPr lang="en-US" sz="1800" dirty="0">
                <a:solidFill>
                  <a:srgbClr val="000000"/>
                </a:solidFill>
                <a:effectLst/>
                <a:latin typeface="Aptos" panose="020B0004020202020204" pitchFamily="34" charset="0"/>
                <a:ea typeface="Calibri" panose="020F0502020204030204" pitchFamily="34" charset="0"/>
                <a:cs typeface="Calibri" panose="020F0502020204030204" pitchFamily="34" charset="0"/>
              </a:rPr>
              <a:t>applicant</a:t>
            </a:r>
            <a:r>
              <a:rPr lang="en-US" sz="1800" spc="-40" dirty="0">
                <a:solidFill>
                  <a:srgbClr val="000000"/>
                </a:solidFill>
                <a:effectLst/>
                <a:latin typeface="Aptos" panose="020B0004020202020204" pitchFamily="34" charset="0"/>
                <a:ea typeface="Calibri" panose="020F0502020204030204" pitchFamily="34" charset="0"/>
                <a:cs typeface="Calibri" panose="020F0502020204030204" pitchFamily="34" charset="0"/>
              </a:rPr>
              <a:t> </a:t>
            </a:r>
            <a:r>
              <a:rPr lang="en-US" sz="1800" dirty="0">
                <a:solidFill>
                  <a:srgbClr val="000000"/>
                </a:solidFill>
                <a:effectLst/>
                <a:latin typeface="Aptos" panose="020B0004020202020204" pitchFamily="34" charset="0"/>
                <a:ea typeface="Calibri" panose="020F0502020204030204" pitchFamily="34" charset="0"/>
                <a:cs typeface="Calibri" panose="020F0502020204030204" pitchFamily="34" charset="0"/>
              </a:rPr>
              <a:t>provided</a:t>
            </a:r>
            <a:r>
              <a:rPr lang="en-US" sz="1800" spc="-35" dirty="0">
                <a:solidFill>
                  <a:srgbClr val="000000"/>
                </a:solidFill>
                <a:effectLst/>
                <a:latin typeface="Aptos" panose="020B0004020202020204" pitchFamily="34" charset="0"/>
                <a:ea typeface="Calibri" panose="020F0502020204030204" pitchFamily="34" charset="0"/>
                <a:cs typeface="Calibri" panose="020F0502020204030204" pitchFamily="34" charset="0"/>
              </a:rPr>
              <a:t> </a:t>
            </a:r>
            <a:r>
              <a:rPr lang="en-US" sz="1800" dirty="0">
                <a:solidFill>
                  <a:srgbClr val="000000"/>
                </a:solidFill>
                <a:effectLst/>
                <a:latin typeface="Aptos" panose="020B0004020202020204" pitchFamily="34" charset="0"/>
                <a:ea typeface="Calibri" panose="020F0502020204030204" pitchFamily="34" charset="0"/>
                <a:cs typeface="Calibri" panose="020F0502020204030204" pitchFamily="34" charset="0"/>
              </a:rPr>
              <a:t>a</a:t>
            </a:r>
            <a:r>
              <a:rPr lang="en-US" sz="1800" spc="-50" dirty="0">
                <a:solidFill>
                  <a:srgbClr val="000000"/>
                </a:solidFill>
                <a:effectLst/>
                <a:latin typeface="Aptos" panose="020B0004020202020204" pitchFamily="34" charset="0"/>
                <a:ea typeface="Calibri" panose="020F0502020204030204" pitchFamily="34" charset="0"/>
                <a:cs typeface="Calibri" panose="020F0502020204030204" pitchFamily="34" charset="0"/>
              </a:rPr>
              <a:t> line-item </a:t>
            </a:r>
            <a:r>
              <a:rPr lang="en-US" sz="1800" dirty="0">
                <a:solidFill>
                  <a:srgbClr val="000000"/>
                </a:solidFill>
                <a:effectLst/>
                <a:latin typeface="Aptos" panose="020B0004020202020204" pitchFamily="34" charset="0"/>
                <a:ea typeface="Calibri" panose="020F0502020204030204" pitchFamily="34" charset="0"/>
                <a:cs typeface="Calibri" panose="020F0502020204030204" pitchFamily="34" charset="0"/>
              </a:rPr>
              <a:t>budget</a:t>
            </a:r>
            <a:r>
              <a:rPr lang="en-US" sz="1800" spc="-55" dirty="0">
                <a:solidFill>
                  <a:srgbClr val="000000"/>
                </a:solidFill>
                <a:effectLst/>
                <a:latin typeface="Aptos" panose="020B0004020202020204" pitchFamily="34" charset="0"/>
                <a:ea typeface="Calibri" panose="020F0502020204030204" pitchFamily="34" charset="0"/>
                <a:cs typeface="Calibri" panose="020F0502020204030204" pitchFamily="34" charset="0"/>
              </a:rPr>
              <a:t> </a:t>
            </a:r>
            <a:r>
              <a:rPr lang="en-US" sz="1800" dirty="0">
                <a:solidFill>
                  <a:srgbClr val="000000"/>
                </a:solidFill>
                <a:effectLst/>
                <a:latin typeface="Aptos" panose="020B0004020202020204" pitchFamily="34" charset="0"/>
                <a:ea typeface="Calibri" panose="020F0502020204030204" pitchFamily="34" charset="0"/>
                <a:cs typeface="Calibri" panose="020F0502020204030204" pitchFamily="34" charset="0"/>
              </a:rPr>
              <a:t>and</a:t>
            </a:r>
            <a:r>
              <a:rPr lang="en-US" sz="1800" spc="-50" dirty="0">
                <a:solidFill>
                  <a:srgbClr val="000000"/>
                </a:solidFill>
                <a:effectLst/>
                <a:latin typeface="Aptos" panose="020B0004020202020204" pitchFamily="34" charset="0"/>
                <a:ea typeface="Calibri" panose="020F0502020204030204" pitchFamily="34" charset="0"/>
                <a:cs typeface="Calibri" panose="020F0502020204030204" pitchFamily="34" charset="0"/>
              </a:rPr>
              <a:t> </a:t>
            </a:r>
            <a:r>
              <a:rPr lang="en-US" sz="1800" dirty="0">
                <a:solidFill>
                  <a:srgbClr val="000000"/>
                </a:solidFill>
                <a:effectLst/>
                <a:latin typeface="Aptos" panose="020B0004020202020204" pitchFamily="34" charset="0"/>
                <a:ea typeface="Calibri" panose="020F0502020204030204" pitchFamily="34" charset="0"/>
                <a:cs typeface="Calibri" panose="020F0502020204030204" pitchFamily="34" charset="0"/>
              </a:rPr>
              <a:t>budget</a:t>
            </a:r>
            <a:r>
              <a:rPr lang="en-US" sz="1800" spc="-40" dirty="0">
                <a:solidFill>
                  <a:srgbClr val="000000"/>
                </a:solidFill>
                <a:effectLst/>
                <a:latin typeface="Aptos" panose="020B0004020202020204" pitchFamily="34" charset="0"/>
                <a:ea typeface="Calibri" panose="020F0502020204030204" pitchFamily="34" charset="0"/>
                <a:cs typeface="Calibri" panose="020F0502020204030204" pitchFamily="34" charset="0"/>
              </a:rPr>
              <a:t> </a:t>
            </a:r>
            <a:r>
              <a:rPr lang="en-US" sz="1800" dirty="0">
                <a:solidFill>
                  <a:srgbClr val="000000"/>
                </a:solidFill>
                <a:effectLst/>
                <a:latin typeface="Aptos" panose="020B0004020202020204" pitchFamily="34" charset="0"/>
                <a:ea typeface="Calibri" panose="020F0502020204030204" pitchFamily="34" charset="0"/>
                <a:cs typeface="Calibri" panose="020F0502020204030204" pitchFamily="34" charset="0"/>
              </a:rPr>
              <a:t>narrative</a:t>
            </a:r>
            <a:r>
              <a:rPr lang="en-US" sz="1800" spc="-45" dirty="0">
                <a:solidFill>
                  <a:srgbClr val="000000"/>
                </a:solidFill>
                <a:effectLst/>
                <a:latin typeface="Aptos" panose="020B0004020202020204" pitchFamily="34" charset="0"/>
                <a:ea typeface="Calibri" panose="020F0502020204030204" pitchFamily="34" charset="0"/>
                <a:cs typeface="Calibri" panose="020F0502020204030204" pitchFamily="34" charset="0"/>
              </a:rPr>
              <a:t> </a:t>
            </a:r>
            <a:r>
              <a:rPr lang="en-US" sz="1800" dirty="0">
                <a:solidFill>
                  <a:srgbClr val="000000"/>
                </a:solidFill>
                <a:effectLst/>
                <a:latin typeface="Aptos" panose="020B0004020202020204" pitchFamily="34" charset="0"/>
                <a:ea typeface="Calibri" panose="020F0502020204030204" pitchFamily="34" charset="0"/>
                <a:cs typeface="Calibri" panose="020F0502020204030204" pitchFamily="34" charset="0"/>
              </a:rPr>
              <a:t>justiﬁcation</a:t>
            </a:r>
            <a:r>
              <a:rPr lang="en-US" sz="1800" spc="-40" dirty="0">
                <a:solidFill>
                  <a:srgbClr val="000000"/>
                </a:solidFill>
                <a:effectLst/>
                <a:latin typeface="Aptos" panose="020B0004020202020204" pitchFamily="34" charset="0"/>
                <a:ea typeface="Calibri" panose="020F0502020204030204" pitchFamily="34" charset="0"/>
                <a:cs typeface="Calibri" panose="020F0502020204030204" pitchFamily="34" charset="0"/>
              </a:rPr>
              <a:t> </a:t>
            </a:r>
            <a:r>
              <a:rPr lang="en-US" sz="1800" dirty="0">
                <a:solidFill>
                  <a:srgbClr val="000000"/>
                </a:solidFill>
                <a:effectLst/>
                <a:latin typeface="Aptos" panose="020B0004020202020204" pitchFamily="34" charset="0"/>
                <a:ea typeface="Calibri" panose="020F0502020204030204" pitchFamily="34" charset="0"/>
                <a:cs typeface="Calibri" panose="020F0502020204030204" pitchFamily="34" charset="0"/>
              </a:rPr>
              <a:t>of</a:t>
            </a:r>
            <a:r>
              <a:rPr lang="en-US" sz="1800" spc="-50" dirty="0">
                <a:solidFill>
                  <a:srgbClr val="000000"/>
                </a:solidFill>
                <a:effectLst/>
                <a:latin typeface="Aptos" panose="020B0004020202020204" pitchFamily="34" charset="0"/>
                <a:ea typeface="Calibri" panose="020F0502020204030204" pitchFamily="34" charset="0"/>
                <a:cs typeface="Calibri" panose="020F0502020204030204" pitchFamily="34" charset="0"/>
              </a:rPr>
              <a:t> </a:t>
            </a:r>
            <a:r>
              <a:rPr lang="en-US" sz="1800" dirty="0">
                <a:solidFill>
                  <a:srgbClr val="000000"/>
                </a:solidFill>
                <a:effectLst/>
                <a:latin typeface="Aptos" panose="020B0004020202020204" pitchFamily="34" charset="0"/>
                <a:ea typeface="Calibri" panose="020F0502020204030204" pitchFamily="34" charset="0"/>
                <a:cs typeface="Calibri" panose="020F0502020204030204" pitchFamily="34" charset="0"/>
              </a:rPr>
              <a:t>the</a:t>
            </a:r>
            <a:r>
              <a:rPr lang="en-US" sz="1800" spc="-45" dirty="0">
                <a:solidFill>
                  <a:srgbClr val="000000"/>
                </a:solidFill>
                <a:effectLst/>
                <a:latin typeface="Aptos" panose="020B0004020202020204" pitchFamily="34" charset="0"/>
                <a:ea typeface="Calibri" panose="020F0502020204030204" pitchFamily="34" charset="0"/>
                <a:cs typeface="Calibri" panose="020F0502020204030204" pitchFamily="34" charset="0"/>
              </a:rPr>
              <a:t> </a:t>
            </a:r>
            <a:r>
              <a:rPr lang="en-US" sz="1800" dirty="0">
                <a:solidFill>
                  <a:srgbClr val="000000"/>
                </a:solidFill>
                <a:effectLst/>
                <a:latin typeface="Aptos" panose="020B0004020202020204" pitchFamily="34" charset="0"/>
                <a:ea typeface="Calibri" panose="020F0502020204030204" pitchFamily="34" charset="0"/>
                <a:cs typeface="Calibri" panose="020F0502020204030204" pitchFamily="34" charset="0"/>
              </a:rPr>
              <a:t>items</a:t>
            </a:r>
            <a:r>
              <a:rPr lang="en-US" sz="1800" spc="-45" dirty="0">
                <a:solidFill>
                  <a:srgbClr val="000000"/>
                </a:solidFill>
                <a:effectLst/>
                <a:latin typeface="Aptos" panose="020B0004020202020204" pitchFamily="34" charset="0"/>
                <a:ea typeface="Calibri" panose="020F0502020204030204" pitchFamily="34" charset="0"/>
                <a:cs typeface="Calibri" panose="020F0502020204030204" pitchFamily="34" charset="0"/>
              </a:rPr>
              <a:t> </a:t>
            </a:r>
            <a:r>
              <a:rPr lang="en-US" sz="1800" dirty="0">
                <a:solidFill>
                  <a:srgbClr val="000000"/>
                </a:solidFill>
                <a:effectLst/>
                <a:latin typeface="Aptos" panose="020B0004020202020204" pitchFamily="34" charset="0"/>
                <a:ea typeface="Calibri" panose="020F0502020204030204" pitchFamily="34" charset="0"/>
                <a:cs typeface="Calibri" panose="020F0502020204030204" pitchFamily="34" charset="0"/>
              </a:rPr>
              <a:t>included</a:t>
            </a:r>
            <a:r>
              <a:rPr lang="en-US" sz="1800" spc="-50" dirty="0">
                <a:solidFill>
                  <a:srgbClr val="000000"/>
                </a:solidFill>
                <a:effectLst/>
                <a:latin typeface="Aptos" panose="020B0004020202020204" pitchFamily="34" charset="0"/>
                <a:ea typeface="Calibri" panose="020F0502020204030204" pitchFamily="34" charset="0"/>
                <a:cs typeface="Calibri" panose="020F0502020204030204" pitchFamily="34" charset="0"/>
              </a:rPr>
              <a:t> </a:t>
            </a:r>
            <a:r>
              <a:rPr lang="en-US" sz="1800" spc="-25" dirty="0">
                <a:solidFill>
                  <a:srgbClr val="000000"/>
                </a:solidFill>
                <a:effectLst/>
                <a:latin typeface="Aptos" panose="020B0004020202020204" pitchFamily="34" charset="0"/>
                <a:ea typeface="Calibri" panose="020F0502020204030204" pitchFamily="34" charset="0"/>
                <a:cs typeface="Calibri" panose="020F0502020204030204" pitchFamily="34" charset="0"/>
              </a:rPr>
              <a:t>in </a:t>
            </a:r>
            <a:r>
              <a:rPr lang="en-US" sz="1800" spc="-10" dirty="0">
                <a:solidFill>
                  <a:srgbClr val="000000"/>
                </a:solidFill>
                <a:effectLst/>
                <a:latin typeface="Aptos" panose="020B0004020202020204" pitchFamily="34" charset="0"/>
                <a:ea typeface="Calibri" panose="020F0502020204030204" pitchFamily="34" charset="0"/>
                <a:cs typeface="Calibri" panose="020F0502020204030204" pitchFamily="34" charset="0"/>
              </a:rPr>
              <a:t>their</a:t>
            </a:r>
            <a:r>
              <a:rPr lang="en-US" sz="1800" spc="-15" dirty="0">
                <a:solidFill>
                  <a:srgbClr val="000000"/>
                </a:solidFill>
                <a:effectLst/>
                <a:latin typeface="Aptos" panose="020B0004020202020204" pitchFamily="34" charset="0"/>
                <a:ea typeface="Calibri" panose="020F0502020204030204" pitchFamily="34" charset="0"/>
                <a:cs typeface="Calibri" panose="020F0502020204030204" pitchFamily="34" charset="0"/>
              </a:rPr>
              <a:t> </a:t>
            </a:r>
            <a:r>
              <a:rPr lang="en-US" sz="1800" spc="-10" dirty="0">
                <a:solidFill>
                  <a:srgbClr val="000000"/>
                </a:solidFill>
                <a:effectLst/>
                <a:latin typeface="Aptos" panose="020B0004020202020204" pitchFamily="34" charset="0"/>
                <a:ea typeface="Calibri" panose="020F0502020204030204" pitchFamily="34" charset="0"/>
                <a:cs typeface="Calibri" panose="020F0502020204030204" pitchFamily="34" charset="0"/>
              </a:rPr>
              <a:t>proposed budget:</a:t>
            </a:r>
            <a:endParaRPr lang="en-US" sz="18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a:p>
            <a:pPr marL="914400" marR="0" indent="-857250" algn="just">
              <a:buNone/>
            </a:pPr>
            <a:r>
              <a:rPr lang="en-US" sz="1800" dirty="0">
                <a:solidFill>
                  <a:srgbClr val="31849B"/>
                </a:solidFill>
                <a:effectLst/>
                <a:latin typeface="Aptos" panose="020B0004020202020204" pitchFamily="34" charset="0"/>
                <a:ea typeface="Calibri" panose="020F0502020204030204" pitchFamily="34" charset="0"/>
                <a:cs typeface="Times New Roman" panose="02020603050405020304" pitchFamily="18" charset="0"/>
              </a:rPr>
              <a:t> </a:t>
            </a:r>
            <a:endParaRPr lang="en-US" sz="18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a:p>
            <a:pPr marL="342900" marR="0" lvl="0" indent="-342900" algn="just">
              <a:buFont typeface="+mj-lt"/>
              <a:buAutoNum type="arabicPeriod"/>
            </a:pPr>
            <a:r>
              <a:rPr lang="en-US" sz="18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The applicant provided a line-item budget and budget narrative justiﬁcation regarding the </a:t>
            </a:r>
            <a:r>
              <a:rPr lang="en-US" dirty="0">
                <a:solidFill>
                  <a:srgbClr val="FF0000"/>
                </a:solidFill>
                <a:latin typeface="Aptos" panose="020B0004020202020204" pitchFamily="34" charset="0"/>
                <a:ea typeface="Calibri" panose="020F0502020204030204" pitchFamily="34" charset="0"/>
                <a:cs typeface="Times New Roman" panose="02020603050405020304" pitchFamily="18" charset="0"/>
              </a:rPr>
              <a:t>school</a:t>
            </a:r>
            <a:r>
              <a:rPr lang="en-US" sz="1800" dirty="0">
                <a:solidFill>
                  <a:srgbClr val="FF0000"/>
                </a:solidFill>
                <a:effectLst/>
                <a:latin typeface="Aptos" panose="020B0004020202020204" pitchFamily="34" charset="0"/>
                <a:ea typeface="Calibri" panose="020F0502020204030204" pitchFamily="34" charset="0"/>
                <a:cs typeface="Times New Roman" panose="02020603050405020304" pitchFamily="18" charset="0"/>
              </a:rPr>
              <a:t>’s</a:t>
            </a:r>
            <a:r>
              <a:rPr lang="en-US" sz="18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 rate for Personnel, Prevention, Early Intervention activities and Non-Billable activities (including sub-contractual agreements, or consultants, if applicable. </a:t>
            </a:r>
            <a:r>
              <a:rPr lang="en-US" sz="18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(5 points)</a:t>
            </a:r>
            <a:endParaRPr lang="en-US" sz="18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220B36A2-AD3D-21C3-E168-3DE5367AF7B7}"/>
              </a:ext>
            </a:extLst>
          </p:cNvPr>
          <p:cNvSpPr txBox="1"/>
          <p:nvPr/>
        </p:nvSpPr>
        <p:spPr>
          <a:xfrm>
            <a:off x="1578635" y="99818"/>
            <a:ext cx="5831456" cy="461665"/>
          </a:xfrm>
          <a:prstGeom prst="rect">
            <a:avLst/>
          </a:prstGeom>
          <a:noFill/>
        </p:spPr>
        <p:txBody>
          <a:bodyPr wrap="square">
            <a:spAutoFit/>
          </a:bodyPr>
          <a:lstStyle/>
          <a:p>
            <a:pPr algn="ctr"/>
            <a:r>
              <a:rPr lang="en-US" altLang="en-US" sz="2400" b="1" dirty="0">
                <a:latin typeface="Aptos" panose="020B0004020202020204" pitchFamily="34" charset="0"/>
              </a:rPr>
              <a:t>Evaluation Criteria (continued, pg. 30) </a:t>
            </a:r>
            <a:endParaRPr lang="en-US" dirty="0"/>
          </a:p>
        </p:txBody>
      </p:sp>
      <p:sp>
        <p:nvSpPr>
          <p:cNvPr id="8" name="Line 4">
            <a:extLst>
              <a:ext uri="{FF2B5EF4-FFF2-40B4-BE49-F238E27FC236}">
                <a16:creationId xmlns:a16="http://schemas.microsoft.com/office/drawing/2014/main" id="{35781B9A-B150-D093-B57D-9604052EA179}"/>
              </a:ext>
            </a:extLst>
          </p:cNvPr>
          <p:cNvSpPr>
            <a:spLocks noChangeShapeType="1"/>
          </p:cNvSpPr>
          <p:nvPr/>
        </p:nvSpPr>
        <p:spPr bwMode="auto">
          <a:xfrm flipH="1">
            <a:off x="1066800" y="688932"/>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Tree>
    <p:extLst>
      <p:ext uri="{BB962C8B-B14F-4D97-AF65-F5344CB8AC3E}">
        <p14:creationId xmlns:p14="http://schemas.microsoft.com/office/powerpoint/2010/main" val="29720716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A6467-2237-38B2-8CA6-15E121A8F0E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C3A27B-49B3-8016-4885-8B6E120C18B9}"/>
              </a:ext>
            </a:extLst>
          </p:cNvPr>
          <p:cNvSpPr>
            <a:spLocks noGrp="1"/>
          </p:cNvSpPr>
          <p:nvPr>
            <p:ph type="sldNum" sz="quarter" idx="12"/>
          </p:nvPr>
        </p:nvSpPr>
        <p:spPr/>
        <p:txBody>
          <a:bodyPr/>
          <a:lstStyle/>
          <a:p>
            <a:pPr>
              <a:defRPr/>
            </a:pPr>
            <a:fld id="{12055D5D-1616-41D2-A810-F138318299A1}" type="slidenum">
              <a:rPr lang="en-US" smtClean="0"/>
              <a:pPr>
                <a:defRPr/>
              </a:pPr>
              <a:t>29</a:t>
            </a:fld>
            <a:endParaRPr lang="en-US" dirty="0"/>
          </a:p>
        </p:txBody>
      </p:sp>
      <p:sp>
        <p:nvSpPr>
          <p:cNvPr id="4" name="TextBox 3">
            <a:extLst>
              <a:ext uri="{FF2B5EF4-FFF2-40B4-BE49-F238E27FC236}">
                <a16:creationId xmlns:a16="http://schemas.microsoft.com/office/drawing/2014/main" id="{64EBC568-141A-F943-F3CF-3D05711C5A24}"/>
              </a:ext>
            </a:extLst>
          </p:cNvPr>
          <p:cNvSpPr txBox="1"/>
          <p:nvPr/>
        </p:nvSpPr>
        <p:spPr>
          <a:xfrm>
            <a:off x="420468" y="1062004"/>
            <a:ext cx="7914640" cy="4719241"/>
          </a:xfrm>
          <a:prstGeom prst="rect">
            <a:avLst/>
          </a:prstGeom>
          <a:noFill/>
        </p:spPr>
        <p:txBody>
          <a:bodyPr wrap="square">
            <a:spAutoFit/>
          </a:bodyPr>
          <a:lstStyle/>
          <a:p>
            <a:pPr marL="0" marR="0" algn="just">
              <a:spcBef>
                <a:spcPts val="200"/>
              </a:spcBef>
              <a:buNone/>
            </a:pPr>
            <a:r>
              <a:rPr lang="en-US" sz="1100" b="1"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Pre-Screening Technical Review</a:t>
            </a:r>
          </a:p>
          <a:p>
            <a:pPr marL="0" marR="0" algn="just">
              <a:spcAft>
                <a:spcPts val="800"/>
              </a:spcAft>
              <a:buNone/>
            </a:pPr>
            <a:r>
              <a:rPr lang="en-US" sz="11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All submitted applications will initially be reviewed by DBH Grants Management Office personnel for completeness, formatting, and eligibility and experience requirements prior to being forwarded to the review panel.  Applications that did not adhere to the complete guidance, formatting provided, and eligibility and experience requirements will be considered “</a:t>
            </a:r>
            <a:r>
              <a:rPr lang="en-US" sz="11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Incomplete” and will not advance to be reviewed.</a:t>
            </a:r>
            <a:r>
              <a:rPr lang="en-US" sz="11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  You may not request updates to this process, as DBH will notify applicants of all results after the review panel has closed.</a:t>
            </a:r>
          </a:p>
          <a:p>
            <a:pPr marL="0" marR="0" algn="just">
              <a:spcBef>
                <a:spcPts val="200"/>
              </a:spcBef>
              <a:buNone/>
            </a:pPr>
            <a:r>
              <a:rPr lang="en-US" sz="1100" b="1"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Review Panel</a:t>
            </a:r>
          </a:p>
          <a:p>
            <a:pPr marL="0" marR="0" algn="just">
              <a:spcAft>
                <a:spcPts val="800"/>
              </a:spcAft>
              <a:buNone/>
            </a:pPr>
            <a:r>
              <a:rPr lang="en-US" sz="11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The review panel will be composed of neutral, qualified, professional individuals who have been selected for their unique experiences in behavioral health fields, and the administrative requirements mandated by the source of funds, as applicable.  The panel will review, score and rank each applicant’s proposal based on the criteria outlined in the RFA.  Reviewers are required to provide a summary of strengths and weaknesses found in the application.</a:t>
            </a:r>
          </a:p>
          <a:p>
            <a:pPr marL="0" marR="0" algn="just">
              <a:spcBef>
                <a:spcPts val="200"/>
              </a:spcBef>
              <a:buNone/>
            </a:pPr>
            <a:r>
              <a:rPr lang="en-US" sz="1100" b="1"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Internal Review Panel</a:t>
            </a:r>
          </a:p>
          <a:p>
            <a:pPr marL="0" marR="0" algn="just">
              <a:spcAft>
                <a:spcPts val="800"/>
              </a:spcAft>
              <a:buNone/>
            </a:pPr>
            <a:r>
              <a:rPr lang="en-US" sz="11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DBH program managers will evaluate the individual and summary recommendations of the review panel.  Program Managers will weigh the results of the review panel against other factors such as but not limited to; a past performance review, formal risk assessment, eligibility and experience assessment, including a review of assurances and certification, and business documents submitted by the applicant, as required in the RFA in making the final decision.</a:t>
            </a:r>
          </a:p>
          <a:p>
            <a:pPr marL="0" marR="0" algn="just">
              <a:buNone/>
            </a:pPr>
            <a:r>
              <a:rPr lang="en-US" sz="11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 </a:t>
            </a:r>
          </a:p>
          <a:p>
            <a:pPr marL="0" marR="0" algn="just">
              <a:spcAft>
                <a:spcPts val="800"/>
              </a:spcAft>
              <a:buNone/>
            </a:pPr>
            <a:r>
              <a:rPr lang="en-US" sz="11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In this phase of the review process, DBH reserves the right to request clarifying supplemental information from applicants and request pre-decisional on-site reviews for those applicants being considered for award</a:t>
            </a:r>
            <a:r>
              <a:rPr lang="en-US" sz="11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  Any request for supplemental information or on-site visits is not a commitment by DBH to fund the applicant.</a:t>
            </a:r>
          </a:p>
          <a:p>
            <a:pPr marL="0" marR="0" algn="just">
              <a:spcAft>
                <a:spcPts val="800"/>
              </a:spcAft>
              <a:buNone/>
            </a:pPr>
            <a:r>
              <a:rPr lang="en-US" sz="11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 </a:t>
            </a:r>
          </a:p>
          <a:p>
            <a:pPr marL="0" marR="0" algn="just">
              <a:spcAft>
                <a:spcPts val="800"/>
              </a:spcAft>
              <a:buNone/>
            </a:pPr>
            <a:r>
              <a:rPr lang="en-US" sz="11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The internal review panel will prepare and submit a formal recommendation of prospective awardees, funding levels and service/activities to the DBH Director for signature.  The DBH Grants Management Office is responsible for certifying that all District rules and standards were followed for the RFA process.</a:t>
            </a:r>
          </a:p>
        </p:txBody>
      </p:sp>
      <p:sp>
        <p:nvSpPr>
          <p:cNvPr id="6" name="TextBox 5">
            <a:extLst>
              <a:ext uri="{FF2B5EF4-FFF2-40B4-BE49-F238E27FC236}">
                <a16:creationId xmlns:a16="http://schemas.microsoft.com/office/drawing/2014/main" id="{AA3FA683-777A-DB19-9E8A-0354E7ADCA27}"/>
              </a:ext>
            </a:extLst>
          </p:cNvPr>
          <p:cNvSpPr txBox="1"/>
          <p:nvPr/>
        </p:nvSpPr>
        <p:spPr>
          <a:xfrm>
            <a:off x="2275840" y="99818"/>
            <a:ext cx="4592320" cy="461665"/>
          </a:xfrm>
          <a:prstGeom prst="rect">
            <a:avLst/>
          </a:prstGeom>
          <a:noFill/>
        </p:spPr>
        <p:txBody>
          <a:bodyPr wrap="square">
            <a:spAutoFit/>
          </a:bodyPr>
          <a:lstStyle/>
          <a:p>
            <a:pPr algn="ctr"/>
            <a:r>
              <a:rPr lang="en-US" altLang="en-US" sz="2400" b="1" dirty="0">
                <a:latin typeface="Aptos" panose="020B0004020202020204" pitchFamily="34" charset="0"/>
              </a:rPr>
              <a:t>Application Scoring (pgs. 30-31) </a:t>
            </a:r>
            <a:endParaRPr lang="en-US" dirty="0"/>
          </a:p>
        </p:txBody>
      </p:sp>
      <p:sp>
        <p:nvSpPr>
          <p:cNvPr id="8" name="Line 4">
            <a:extLst>
              <a:ext uri="{FF2B5EF4-FFF2-40B4-BE49-F238E27FC236}">
                <a16:creationId xmlns:a16="http://schemas.microsoft.com/office/drawing/2014/main" id="{AAECD3BC-AE6A-CE41-E653-773676D07A4B}"/>
              </a:ext>
            </a:extLst>
          </p:cNvPr>
          <p:cNvSpPr>
            <a:spLocks noChangeShapeType="1"/>
          </p:cNvSpPr>
          <p:nvPr/>
        </p:nvSpPr>
        <p:spPr bwMode="auto">
          <a:xfrm flipH="1">
            <a:off x="1066800" y="688932"/>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Tree>
    <p:extLst>
      <p:ext uri="{BB962C8B-B14F-4D97-AF65-F5344CB8AC3E}">
        <p14:creationId xmlns:p14="http://schemas.microsoft.com/office/powerpoint/2010/main" val="3708000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797804" y="2898646"/>
            <a:ext cx="4598212" cy="2955994"/>
          </a:xfrm>
          <a:prstGeom prst="rect">
            <a:avLst/>
          </a:prstGeom>
        </p:spPr>
      </p:pic>
      <p:sp>
        <p:nvSpPr>
          <p:cNvPr id="2" name="Title 1"/>
          <p:cNvSpPr>
            <a:spLocks noGrp="1"/>
          </p:cNvSpPr>
          <p:nvPr>
            <p:ph type="ctrTitle" idx="4294967295"/>
          </p:nvPr>
        </p:nvSpPr>
        <p:spPr>
          <a:xfrm>
            <a:off x="1143000" y="396987"/>
            <a:ext cx="6858000" cy="1790700"/>
          </a:xfrm>
        </p:spPr>
        <p:txBody>
          <a:bodyPr/>
          <a:lstStyle/>
          <a:p>
            <a:r>
              <a:rPr lang="en-US" sz="3600" b="1" dirty="0">
                <a:latin typeface="Aptos" panose="020B0004020202020204" pitchFamily="34" charset="0"/>
              </a:rPr>
              <a:t>Successful Packaging</a:t>
            </a:r>
          </a:p>
        </p:txBody>
      </p:sp>
    </p:spTree>
    <p:extLst>
      <p:ext uri="{BB962C8B-B14F-4D97-AF65-F5344CB8AC3E}">
        <p14:creationId xmlns:p14="http://schemas.microsoft.com/office/powerpoint/2010/main" val="29751702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212942"/>
            <a:ext cx="8229600" cy="1143000"/>
          </a:xfrm>
        </p:spPr>
        <p:txBody>
          <a:bodyPr/>
          <a:lstStyle/>
          <a:p>
            <a:r>
              <a:rPr lang="en-US" altLang="en-US" sz="2400" b="1" dirty="0">
                <a:latin typeface="Aptos" panose="020B0004020202020204" pitchFamily="34" charset="0"/>
              </a:rPr>
              <a:t>Proposal Format and Content</a:t>
            </a:r>
          </a:p>
        </p:txBody>
      </p:sp>
      <p:sp>
        <p:nvSpPr>
          <p:cNvPr id="8195" name="Content Placeholder 2"/>
          <p:cNvSpPr>
            <a:spLocks noGrp="1"/>
          </p:cNvSpPr>
          <p:nvPr>
            <p:ph idx="1"/>
          </p:nvPr>
        </p:nvSpPr>
        <p:spPr>
          <a:xfrm>
            <a:off x="1066800" y="930058"/>
            <a:ext cx="7190990" cy="3643059"/>
          </a:xfrm>
        </p:spPr>
        <p:txBody>
          <a:bodyPr/>
          <a:lstStyle/>
          <a:p>
            <a:pPr marL="0" indent="0">
              <a:buNone/>
            </a:pPr>
            <a:r>
              <a:rPr lang="en-US" sz="1800" b="1" dirty="0"/>
              <a:t> </a:t>
            </a:r>
            <a:endParaRPr lang="en-US" sz="1800" dirty="0"/>
          </a:p>
          <a:p>
            <a:pPr marL="642848" lvl="1" indent="-257175">
              <a:buFont typeface="+mj-lt"/>
              <a:buAutoNum type="arabicPeriod"/>
            </a:pPr>
            <a:r>
              <a:rPr lang="en-US" sz="1400" dirty="0">
                <a:latin typeface="Aptos" panose="020B0004020202020204" pitchFamily="34" charset="0"/>
                <a:ea typeface="Cambria" panose="02040503050406030204" pitchFamily="18" charset="0"/>
              </a:rPr>
              <a:t>Notice of Eligibility and Experience Requirements (Attachment A) (Fillable PDF)</a:t>
            </a:r>
          </a:p>
          <a:p>
            <a:pPr marL="642848" lvl="1" indent="-257175">
              <a:buFont typeface="+mj-lt"/>
              <a:buAutoNum type="arabicPeriod"/>
            </a:pPr>
            <a:r>
              <a:rPr lang="en-US" sz="1400" dirty="0">
                <a:latin typeface="Aptos" panose="020B0004020202020204" pitchFamily="34" charset="0"/>
                <a:ea typeface="Cambria" panose="02040503050406030204" pitchFamily="18" charset="0"/>
              </a:rPr>
              <a:t>Applicant Profile &amp; Abstract (Attachment C) (Fillable-PDF)</a:t>
            </a:r>
          </a:p>
          <a:p>
            <a:pPr marL="642848" lvl="1" indent="-257175">
              <a:buFont typeface="+mj-lt"/>
              <a:buAutoNum type="arabicPeriod"/>
            </a:pPr>
            <a:r>
              <a:rPr lang="en-US" sz="1400" dirty="0">
                <a:latin typeface="Aptos" panose="020B0004020202020204" pitchFamily="34" charset="0"/>
                <a:ea typeface="Cambria" panose="02040503050406030204" pitchFamily="18" charset="0"/>
              </a:rPr>
              <a:t>Table of Contents</a:t>
            </a:r>
          </a:p>
          <a:p>
            <a:pPr marL="642848" lvl="1" indent="-257175">
              <a:buFont typeface="+mj-lt"/>
              <a:buAutoNum type="arabicPeriod"/>
            </a:pPr>
            <a:r>
              <a:rPr lang="en-US" sz="1400" dirty="0">
                <a:latin typeface="Aptos" panose="020B0004020202020204" pitchFamily="34" charset="0"/>
                <a:ea typeface="Cambria" panose="02040503050406030204" pitchFamily="18" charset="0"/>
              </a:rPr>
              <a:t>Narrative </a:t>
            </a:r>
          </a:p>
          <a:p>
            <a:pPr marL="1285634" lvl="3" indent="-257175">
              <a:buFont typeface="+mj-lt"/>
              <a:buAutoNum type="alphaLcPeriod"/>
            </a:pPr>
            <a:r>
              <a:rPr lang="en-US" sz="1400" dirty="0">
                <a:latin typeface="Aptos" panose="020B0004020202020204" pitchFamily="34" charset="0"/>
                <a:ea typeface="Cambria" panose="02040503050406030204" pitchFamily="18" charset="0"/>
              </a:rPr>
              <a:t>Administrative</a:t>
            </a:r>
          </a:p>
          <a:p>
            <a:pPr marL="1285634" lvl="3" indent="-257175">
              <a:buFont typeface="+mj-lt"/>
              <a:buAutoNum type="alphaLcPeriod"/>
            </a:pPr>
            <a:r>
              <a:rPr lang="en-US" sz="1400" dirty="0">
                <a:latin typeface="Aptos" panose="020B0004020202020204" pitchFamily="34" charset="0"/>
                <a:ea typeface="Cambria" panose="02040503050406030204" pitchFamily="18" charset="0"/>
              </a:rPr>
              <a:t>Proposed Work Plan </a:t>
            </a:r>
          </a:p>
          <a:p>
            <a:pPr marL="1285634" lvl="3" indent="-257175">
              <a:buFont typeface="+mj-lt"/>
              <a:buAutoNum type="alphaLcPeriod"/>
            </a:pPr>
            <a:r>
              <a:rPr lang="en-US" sz="1400" dirty="0">
                <a:latin typeface="Aptos" panose="020B0004020202020204" pitchFamily="34" charset="0"/>
                <a:ea typeface="Cambria" panose="02040503050406030204" pitchFamily="18" charset="0"/>
              </a:rPr>
              <a:t>Fiscal and Financial Management</a:t>
            </a:r>
          </a:p>
          <a:p>
            <a:pPr marL="1285634" lvl="3" indent="-257175">
              <a:buFont typeface="+mj-lt"/>
              <a:buAutoNum type="alphaLcPeriod"/>
            </a:pPr>
            <a:r>
              <a:rPr lang="en-US" sz="1400" dirty="0">
                <a:latin typeface="Aptos" panose="020B0004020202020204" pitchFamily="34" charset="0"/>
                <a:ea typeface="Cambria" panose="02040503050406030204" pitchFamily="18" charset="0"/>
              </a:rPr>
              <a:t>Program Reporting</a:t>
            </a:r>
          </a:p>
          <a:p>
            <a:pPr marL="685730" lvl="1" indent="-385763" eaLnBrk="1" fontAlgn="auto" hangingPunct="1">
              <a:spcAft>
                <a:spcPts val="0"/>
              </a:spcAft>
              <a:buFont typeface="+mj-lt"/>
              <a:buAutoNum type="arabicPeriod"/>
              <a:defRPr/>
            </a:pPr>
            <a:r>
              <a:rPr lang="en-US" sz="1400" dirty="0">
                <a:latin typeface="Aptos" panose="020B0004020202020204" pitchFamily="34" charset="0"/>
                <a:ea typeface="Cambria" panose="02040503050406030204" pitchFamily="18" charset="0"/>
              </a:rPr>
              <a:t>Work Plan Template (Attachment D) (Fillable-PDF)</a:t>
            </a:r>
          </a:p>
          <a:p>
            <a:pPr marL="685730" lvl="1" indent="-385763" eaLnBrk="1" fontAlgn="auto" hangingPunct="1">
              <a:spcAft>
                <a:spcPts val="0"/>
              </a:spcAft>
              <a:buFont typeface="+mj-lt"/>
              <a:buAutoNum type="arabicPeriod"/>
              <a:defRPr/>
            </a:pPr>
            <a:r>
              <a:rPr lang="en-US" sz="1400" dirty="0">
                <a:latin typeface="Aptos" panose="020B0004020202020204" pitchFamily="34" charset="0"/>
                <a:ea typeface="Cambria" panose="02040503050406030204" pitchFamily="18" charset="0"/>
              </a:rPr>
              <a:t>Staffing Plan (Attachment E) (Fillable-PDF)</a:t>
            </a:r>
          </a:p>
          <a:p>
            <a:pPr marL="685730" lvl="1" indent="-385763" eaLnBrk="1" fontAlgn="auto" hangingPunct="1">
              <a:spcAft>
                <a:spcPts val="0"/>
              </a:spcAft>
              <a:buFont typeface="+mj-lt"/>
              <a:buAutoNum type="arabicPeriod"/>
              <a:defRPr/>
            </a:pPr>
            <a:r>
              <a:rPr lang="en-US" sz="1400" dirty="0">
                <a:latin typeface="Aptos" panose="020B0004020202020204" pitchFamily="34" charset="0"/>
                <a:ea typeface="Cambria" panose="02040503050406030204" pitchFamily="18" charset="0"/>
              </a:rPr>
              <a:t>Budget Justification (Attachment F) (</a:t>
            </a:r>
            <a:r>
              <a:rPr lang="en-US" sz="1400" b="1" dirty="0">
                <a:solidFill>
                  <a:srgbClr val="FF0000"/>
                </a:solidFill>
                <a:latin typeface="Aptos" panose="020B0004020202020204" pitchFamily="34" charset="0"/>
                <a:ea typeface="Cambria" panose="02040503050406030204" pitchFamily="18" charset="0"/>
              </a:rPr>
              <a:t>Fillable-Excel)</a:t>
            </a:r>
          </a:p>
          <a:p>
            <a:pPr marL="685730" lvl="1" indent="-385763" eaLnBrk="1" fontAlgn="auto" hangingPunct="1">
              <a:spcAft>
                <a:spcPts val="0"/>
              </a:spcAft>
              <a:buFont typeface="+mj-lt"/>
              <a:buAutoNum type="arabicPeriod"/>
              <a:defRPr/>
            </a:pPr>
            <a:r>
              <a:rPr lang="en-US" sz="1400" dirty="0">
                <a:latin typeface="Aptos" panose="020B0004020202020204" pitchFamily="34" charset="0"/>
                <a:ea typeface="Cambria" panose="02040503050406030204" pitchFamily="18" charset="0"/>
              </a:rPr>
              <a:t>Organizational Risk Self-Assessment (Attachment I)</a:t>
            </a:r>
          </a:p>
          <a:p>
            <a:pPr marL="685730" lvl="1" indent="-385763" eaLnBrk="1" fontAlgn="auto" hangingPunct="1">
              <a:spcAft>
                <a:spcPts val="0"/>
              </a:spcAft>
              <a:buFont typeface="+mj-lt"/>
              <a:buAutoNum type="arabicPeriod"/>
              <a:defRPr/>
            </a:pPr>
            <a:r>
              <a:rPr lang="en-US" sz="1400" dirty="0">
                <a:latin typeface="Aptos" panose="020B0004020202020204" pitchFamily="34" charset="0"/>
                <a:ea typeface="Cambria" panose="02040503050406030204" pitchFamily="18" charset="0"/>
              </a:rPr>
              <a:t>Required Documentation </a:t>
            </a:r>
          </a:p>
          <a:p>
            <a:pPr marL="685730" lvl="1" indent="-385763" eaLnBrk="1" fontAlgn="auto" hangingPunct="1">
              <a:spcAft>
                <a:spcPts val="0"/>
              </a:spcAft>
              <a:buFont typeface="+mj-lt"/>
              <a:buAutoNum type="arabicPeriod"/>
              <a:defRPr/>
            </a:pPr>
            <a:r>
              <a:rPr lang="en-US" sz="1400" dirty="0">
                <a:latin typeface="Aptos" panose="020B0004020202020204" pitchFamily="34" charset="0"/>
              </a:rPr>
              <a:t>Signed Attachments – Certifications and Assurances 1-8 (Fillable-PDF) </a:t>
            </a:r>
          </a:p>
          <a:p>
            <a:pPr marL="0" indent="0">
              <a:buNone/>
            </a:pPr>
            <a:endParaRPr lang="en-US" altLang="en-US" sz="1400" dirty="0">
              <a:solidFill>
                <a:srgbClr val="FF0000"/>
              </a:solidFill>
              <a:latin typeface="Aptos" panose="020B0004020202020204" pitchFamily="34" charset="0"/>
            </a:endParaRPr>
          </a:p>
          <a:p>
            <a:pPr marL="0" indent="0">
              <a:buNone/>
            </a:pPr>
            <a:endParaRPr lang="en-US" altLang="en-US" sz="1800" dirty="0">
              <a:solidFill>
                <a:srgbClr val="FF0000"/>
              </a:solidFill>
              <a:latin typeface="Calibri" panose="020F0502020204030204" pitchFamily="34" charset="0"/>
            </a:endParaRPr>
          </a:p>
          <a:p>
            <a:pPr marL="0" indent="0">
              <a:buNone/>
            </a:pPr>
            <a:endParaRPr lang="en-US" altLang="en-US" sz="1800" dirty="0">
              <a:solidFill>
                <a:srgbClr val="FF0000"/>
              </a:solidFill>
              <a:latin typeface="Calibri" panose="020F0502020204030204" pitchFamily="34" charset="0"/>
            </a:endParaRPr>
          </a:p>
          <a:p>
            <a:pPr marL="0" indent="0">
              <a:buNone/>
            </a:pPr>
            <a:endParaRPr lang="en-US" altLang="en-US" sz="1800" dirty="0">
              <a:solidFill>
                <a:srgbClr val="FF0000"/>
              </a:solidFill>
              <a:latin typeface="Calibri" panose="020F0502020204030204" pitchFamily="34" charset="0"/>
            </a:endParaRPr>
          </a:p>
          <a:p>
            <a:pPr lvl="1">
              <a:defRPr/>
            </a:pPr>
            <a:endParaRPr lang="en-US" sz="1800" dirty="0">
              <a:latin typeface="Calibri" panose="020F0502020204030204" pitchFamily="34" charset="0"/>
            </a:endParaRPr>
          </a:p>
        </p:txBody>
      </p:sp>
      <p:sp>
        <p:nvSpPr>
          <p:cNvPr id="23556" name="Line 4"/>
          <p:cNvSpPr>
            <a:spLocks noChangeShapeType="1"/>
          </p:cNvSpPr>
          <p:nvPr/>
        </p:nvSpPr>
        <p:spPr bwMode="auto">
          <a:xfrm flipH="1">
            <a:off x="1066800" y="701458"/>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31</a:t>
            </a:fld>
            <a:endParaRPr lang="en-US" dirty="0"/>
          </a:p>
        </p:txBody>
      </p:sp>
    </p:spTree>
    <p:extLst>
      <p:ext uri="{BB962C8B-B14F-4D97-AF65-F5344CB8AC3E}">
        <p14:creationId xmlns:p14="http://schemas.microsoft.com/office/powerpoint/2010/main" val="23544611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212942"/>
            <a:ext cx="8229600" cy="1143000"/>
          </a:xfrm>
        </p:spPr>
        <p:txBody>
          <a:bodyPr/>
          <a:lstStyle/>
          <a:p>
            <a:r>
              <a:rPr lang="en-US" altLang="en-US" sz="2400" b="1" dirty="0">
                <a:latin typeface="Aptos" panose="020B0004020202020204" pitchFamily="34" charset="0"/>
              </a:rPr>
              <a:t>Work Plan (Attachment D)</a:t>
            </a:r>
          </a:p>
        </p:txBody>
      </p:sp>
      <p:sp>
        <p:nvSpPr>
          <p:cNvPr id="25603" name="Content Placeholder 2"/>
          <p:cNvSpPr>
            <a:spLocks noGrp="1"/>
          </p:cNvSpPr>
          <p:nvPr>
            <p:ph idx="1"/>
          </p:nvPr>
        </p:nvSpPr>
        <p:spPr>
          <a:xfrm>
            <a:off x="940579" y="1209801"/>
            <a:ext cx="7146898" cy="505562"/>
          </a:xfrm>
        </p:spPr>
        <p:txBody>
          <a:bodyPr/>
          <a:lstStyle/>
          <a:p>
            <a:pPr marL="0" lvl="0" indent="0">
              <a:buNone/>
            </a:pPr>
            <a:r>
              <a:rPr lang="en-US" altLang="en-US" sz="1600" dirty="0">
                <a:latin typeface="Tw Cen MT" panose="020B0602020104020603" pitchFamily="34" charset="0"/>
              </a:rPr>
              <a:t>The work plan template (see Attachment D) provided DBH is required.</a:t>
            </a:r>
          </a:p>
          <a:p>
            <a:pPr marL="3175" lvl="1" indent="-3175">
              <a:buFontTx/>
              <a:buNone/>
              <a:defRPr/>
            </a:pPr>
            <a:endParaRPr lang="en-US" sz="2400" dirty="0"/>
          </a:p>
        </p:txBody>
      </p:sp>
      <p:sp>
        <p:nvSpPr>
          <p:cNvPr id="24580" name="Line 4"/>
          <p:cNvSpPr>
            <a:spLocks noChangeShapeType="1"/>
          </p:cNvSpPr>
          <p:nvPr/>
        </p:nvSpPr>
        <p:spPr bwMode="auto">
          <a:xfrm flipH="1">
            <a:off x="1000877" y="633708"/>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32</a:t>
            </a:fld>
            <a:endParaRPr lang="en-US" dirty="0"/>
          </a:p>
        </p:txBody>
      </p:sp>
      <p:pic>
        <p:nvPicPr>
          <p:cNvPr id="2" name="Picture 1">
            <a:extLst>
              <a:ext uri="{FF2B5EF4-FFF2-40B4-BE49-F238E27FC236}">
                <a16:creationId xmlns:a16="http://schemas.microsoft.com/office/drawing/2014/main" id="{E34768B3-175C-7DC0-DF82-37C276E87986}"/>
              </a:ext>
            </a:extLst>
          </p:cNvPr>
          <p:cNvPicPr>
            <a:picLocks noChangeAspect="1"/>
          </p:cNvPicPr>
          <p:nvPr/>
        </p:nvPicPr>
        <p:blipFill>
          <a:blip r:embed="rId3"/>
          <a:stretch>
            <a:fillRect/>
          </a:stretch>
        </p:blipFill>
        <p:spPr>
          <a:xfrm>
            <a:off x="379033" y="896375"/>
            <a:ext cx="7910931" cy="4525505"/>
          </a:xfrm>
          <a:prstGeom prst="rect">
            <a:avLst/>
          </a:prstGeom>
        </p:spPr>
      </p:pic>
      <p:sp>
        <p:nvSpPr>
          <p:cNvPr id="7" name="Right Arrow 7">
            <a:extLst>
              <a:ext uri="{FF2B5EF4-FFF2-40B4-BE49-F238E27FC236}">
                <a16:creationId xmlns:a16="http://schemas.microsoft.com/office/drawing/2014/main" id="{84B7D7A9-E700-42B4-D21F-CD662DA0FD3F}"/>
              </a:ext>
            </a:extLst>
          </p:cNvPr>
          <p:cNvSpPr/>
          <p:nvPr/>
        </p:nvSpPr>
        <p:spPr>
          <a:xfrm rot="5400000">
            <a:off x="2902017" y="1579715"/>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 name="Right Arrow 9">
            <a:extLst>
              <a:ext uri="{FF2B5EF4-FFF2-40B4-BE49-F238E27FC236}">
                <a16:creationId xmlns:a16="http://schemas.microsoft.com/office/drawing/2014/main" id="{36B0A1D5-B82B-35AD-4F75-85D60E406E4A}"/>
              </a:ext>
            </a:extLst>
          </p:cNvPr>
          <p:cNvSpPr/>
          <p:nvPr/>
        </p:nvSpPr>
        <p:spPr>
          <a:xfrm>
            <a:off x="218611" y="2947437"/>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ight Arrow 8">
            <a:extLst>
              <a:ext uri="{FF2B5EF4-FFF2-40B4-BE49-F238E27FC236}">
                <a16:creationId xmlns:a16="http://schemas.microsoft.com/office/drawing/2014/main" id="{2545AD86-54F9-E15D-F3BC-7562A4648B44}"/>
              </a:ext>
            </a:extLst>
          </p:cNvPr>
          <p:cNvSpPr/>
          <p:nvPr/>
        </p:nvSpPr>
        <p:spPr>
          <a:xfrm rot="10800000">
            <a:off x="8388670" y="3481239"/>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13391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8"/>
                                        </p:tgtEl>
                                      </p:cBhvr>
                                    </p:animEffect>
                                    <p:animScale>
                                      <p:cBhvr>
                                        <p:cTn id="7" dur="250" autoRev="1" fill="hold"/>
                                        <p:tgtEl>
                                          <p:spTgt spid="8"/>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2" nodeType="clickEffect">
                                  <p:stCondLst>
                                    <p:cond delay="0"/>
                                  </p:stCondLst>
                                  <p:childTnLst>
                                    <p:set>
                                      <p:cBhvr>
                                        <p:cTn id="16" dur="1" fill="hold">
                                          <p:stCondLst>
                                            <p:cond delay="0"/>
                                          </p:stCondLst>
                                        </p:cTn>
                                        <p:tgtEl>
                                          <p:spTgt spid="8"/>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grpId="0" nodeType="clickEffect">
                                  <p:stCondLst>
                                    <p:cond delay="0"/>
                                  </p:stCondLst>
                                  <p:childTnLst>
                                    <p:animEffect transition="out" filter="fade">
                                      <p:cBhvr>
                                        <p:cTn id="20" dur="500" tmFilter="0, 0; .2, .5; .8, .5; 1, 0"/>
                                        <p:tgtEl>
                                          <p:spTgt spid="10"/>
                                        </p:tgtEl>
                                      </p:cBhvr>
                                    </p:animEffect>
                                    <p:animScale>
                                      <p:cBhvr>
                                        <p:cTn id="21" dur="250" autoRev="1" fill="hold"/>
                                        <p:tgtEl>
                                          <p:spTgt spid="10"/>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1" nodeType="clickEffect">
                                  <p:stCondLst>
                                    <p:cond delay="0"/>
                                  </p:stCondLst>
                                  <p:childTnLst>
                                    <p:animEffect transition="out" filter="fade">
                                      <p:cBhvr>
                                        <p:cTn id="25" dur="500"/>
                                        <p:tgtEl>
                                          <p:spTgt spid="10"/>
                                        </p:tgtEl>
                                      </p:cBhvr>
                                    </p:animEffect>
                                    <p:set>
                                      <p:cBhvr>
                                        <p:cTn id="26" dur="1" fill="hold">
                                          <p:stCondLst>
                                            <p:cond delay="499"/>
                                          </p:stCondLst>
                                        </p:cTn>
                                        <p:tgtEl>
                                          <p:spTgt spid="1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2" nodeType="clickEffect">
                                  <p:stCondLst>
                                    <p:cond delay="0"/>
                                  </p:stCondLst>
                                  <p:childTnLst>
                                    <p:set>
                                      <p:cBhvr>
                                        <p:cTn id="30"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8" grpId="2" animBg="1"/>
      <p:bldP spid="10" grpId="0" animBg="1"/>
      <p:bldP spid="10" grpId="1" animBg="1"/>
      <p:bldP spid="10" grpId="2"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212942"/>
            <a:ext cx="8229600" cy="1143000"/>
          </a:xfrm>
        </p:spPr>
        <p:txBody>
          <a:bodyPr/>
          <a:lstStyle/>
          <a:p>
            <a:r>
              <a:rPr lang="en-US" altLang="en-US" sz="2400" b="1" dirty="0">
                <a:latin typeface="Aptos" panose="020B0004020202020204" pitchFamily="34" charset="0"/>
              </a:rPr>
              <a:t>Staffing Plan (Attachment E)</a:t>
            </a:r>
          </a:p>
        </p:txBody>
      </p:sp>
      <p:sp>
        <p:nvSpPr>
          <p:cNvPr id="25603" name="Content Placeholder 2"/>
          <p:cNvSpPr>
            <a:spLocks noGrp="1"/>
          </p:cNvSpPr>
          <p:nvPr>
            <p:ph idx="1"/>
          </p:nvPr>
        </p:nvSpPr>
        <p:spPr>
          <a:xfrm>
            <a:off x="1066799" y="734378"/>
            <a:ext cx="7146898" cy="391359"/>
          </a:xfrm>
        </p:spPr>
        <p:txBody>
          <a:bodyPr/>
          <a:lstStyle/>
          <a:p>
            <a:pPr marL="0" lvl="0" indent="0">
              <a:buNone/>
            </a:pPr>
            <a:r>
              <a:rPr lang="en-US" altLang="en-US" sz="1600" b="1" dirty="0">
                <a:latin typeface="Aptos" panose="020B0004020202020204" pitchFamily="34" charset="0"/>
              </a:rPr>
              <a:t>The applicant’s staff plan template (See Attachment E) is required.</a:t>
            </a:r>
          </a:p>
          <a:p>
            <a:pPr marL="3175" lvl="1" indent="-3175">
              <a:buFontTx/>
              <a:buNone/>
              <a:defRPr/>
            </a:pPr>
            <a:endParaRPr lang="en-US" sz="2400" dirty="0"/>
          </a:p>
        </p:txBody>
      </p:sp>
      <p:sp>
        <p:nvSpPr>
          <p:cNvPr id="24580" name="Line 4"/>
          <p:cNvSpPr>
            <a:spLocks noChangeShapeType="1"/>
          </p:cNvSpPr>
          <p:nvPr/>
        </p:nvSpPr>
        <p:spPr bwMode="auto">
          <a:xfrm flipH="1">
            <a:off x="1066799" y="703202"/>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33</a:t>
            </a:fld>
            <a:endParaRPr lang="en-US" dirty="0"/>
          </a:p>
        </p:txBody>
      </p:sp>
      <p:pic>
        <p:nvPicPr>
          <p:cNvPr id="2" name="Picture 1">
            <a:extLst>
              <a:ext uri="{FF2B5EF4-FFF2-40B4-BE49-F238E27FC236}">
                <a16:creationId xmlns:a16="http://schemas.microsoft.com/office/drawing/2014/main" id="{094C9CC2-BE0C-4820-72C7-1AA1F6CBDA17}"/>
              </a:ext>
            </a:extLst>
          </p:cNvPr>
          <p:cNvPicPr>
            <a:picLocks noChangeAspect="1"/>
          </p:cNvPicPr>
          <p:nvPr/>
        </p:nvPicPr>
        <p:blipFill>
          <a:blip r:embed="rId3"/>
          <a:stretch>
            <a:fillRect/>
          </a:stretch>
        </p:blipFill>
        <p:spPr>
          <a:xfrm>
            <a:off x="964763" y="1213788"/>
            <a:ext cx="7033881" cy="4615292"/>
          </a:xfrm>
          <a:prstGeom prst="rect">
            <a:avLst/>
          </a:prstGeom>
        </p:spPr>
      </p:pic>
      <p:sp>
        <p:nvSpPr>
          <p:cNvPr id="3" name="Right Arrow 12">
            <a:extLst>
              <a:ext uri="{FF2B5EF4-FFF2-40B4-BE49-F238E27FC236}">
                <a16:creationId xmlns:a16="http://schemas.microsoft.com/office/drawing/2014/main" id="{49C368AA-594D-4783-23D3-53FF623C31E0}"/>
              </a:ext>
            </a:extLst>
          </p:cNvPr>
          <p:cNvSpPr/>
          <p:nvPr/>
        </p:nvSpPr>
        <p:spPr>
          <a:xfrm>
            <a:off x="1763580" y="303680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ight Arrow 14">
            <a:extLst>
              <a:ext uri="{FF2B5EF4-FFF2-40B4-BE49-F238E27FC236}">
                <a16:creationId xmlns:a16="http://schemas.microsoft.com/office/drawing/2014/main" id="{BC516923-B1B8-64CA-2CA2-789C7CD3E64A}"/>
              </a:ext>
            </a:extLst>
          </p:cNvPr>
          <p:cNvSpPr/>
          <p:nvPr/>
        </p:nvSpPr>
        <p:spPr>
          <a:xfrm rot="10800000">
            <a:off x="7708392" y="322604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901021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2" nodeType="clickEffect">
                                  <p:stCondLst>
                                    <p:cond delay="0"/>
                                  </p:stCondLst>
                                  <p:childTnLst>
                                    <p:set>
                                      <p:cBhvr>
                                        <p:cTn id="16" dur="1" fill="hold">
                                          <p:stCondLst>
                                            <p:cond delay="0"/>
                                          </p:stCondLst>
                                        </p:cTn>
                                        <p:tgtEl>
                                          <p:spTgt spid="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grpId="0" nodeType="clickEffect">
                                  <p:stCondLst>
                                    <p:cond delay="0"/>
                                  </p:stCondLst>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1" nodeType="clickEffect">
                                  <p:stCondLst>
                                    <p:cond delay="0"/>
                                  </p:stCondLst>
                                  <p:childTnLst>
                                    <p:animEffect transition="out" filter="fade">
                                      <p:cBhvr>
                                        <p:cTn id="25" dur="500"/>
                                        <p:tgtEl>
                                          <p:spTgt spid="7"/>
                                        </p:tgtEl>
                                      </p:cBhvr>
                                    </p:animEffect>
                                    <p:set>
                                      <p:cBhvr>
                                        <p:cTn id="26" dur="1" fill="hold">
                                          <p:stCondLst>
                                            <p:cond delay="499"/>
                                          </p:stCondLst>
                                        </p:cTn>
                                        <p:tgtEl>
                                          <p:spTgt spid="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2" nodeType="clickEffect">
                                  <p:stCondLst>
                                    <p:cond delay="0"/>
                                  </p:stCondLst>
                                  <p:childTnLst>
                                    <p:set>
                                      <p:cBhvr>
                                        <p:cTn id="3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7" grpId="0" animBg="1"/>
      <p:bldP spid="7" grpId="1" animBg="1"/>
      <p:bldP spid="7" grpId="2"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212942"/>
            <a:ext cx="8229600" cy="1143000"/>
          </a:xfrm>
        </p:spPr>
        <p:txBody>
          <a:bodyPr/>
          <a:lstStyle/>
          <a:p>
            <a:r>
              <a:rPr lang="en-US" altLang="en-US" sz="2400" b="1" dirty="0">
                <a:latin typeface="Aptos" panose="020B0004020202020204" pitchFamily="34" charset="0"/>
              </a:rPr>
              <a:t> Budget Justification (Attachment F)</a:t>
            </a:r>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34</a:t>
            </a:fld>
            <a:endParaRPr lang="en-US" dirty="0"/>
          </a:p>
        </p:txBody>
      </p:sp>
      <p:pic>
        <p:nvPicPr>
          <p:cNvPr id="7" name="Picture 6" descr="Table&#10;&#10;AI-generated content may be incorrect.">
            <a:extLst>
              <a:ext uri="{FF2B5EF4-FFF2-40B4-BE49-F238E27FC236}">
                <a16:creationId xmlns:a16="http://schemas.microsoft.com/office/drawing/2014/main" id="{0B0B5DD0-EB4C-FCAB-3AF3-922A37F2B9F7}"/>
              </a:ext>
            </a:extLst>
          </p:cNvPr>
          <p:cNvPicPr>
            <a:picLocks noChangeAspect="1"/>
          </p:cNvPicPr>
          <p:nvPr/>
        </p:nvPicPr>
        <p:blipFill>
          <a:blip r:embed="rId3"/>
          <a:stretch>
            <a:fillRect/>
          </a:stretch>
        </p:blipFill>
        <p:spPr>
          <a:xfrm>
            <a:off x="1492091" y="724298"/>
            <a:ext cx="6159817" cy="5178626"/>
          </a:xfrm>
          <a:prstGeom prst="rect">
            <a:avLst/>
          </a:prstGeom>
        </p:spPr>
      </p:pic>
      <p:pic>
        <p:nvPicPr>
          <p:cNvPr id="8" name="Picture 7">
            <a:extLst>
              <a:ext uri="{FF2B5EF4-FFF2-40B4-BE49-F238E27FC236}">
                <a16:creationId xmlns:a16="http://schemas.microsoft.com/office/drawing/2014/main" id="{43C1BCB5-2FAA-E162-9246-02E032EDAEEB}"/>
              </a:ext>
            </a:extLst>
          </p:cNvPr>
          <p:cNvPicPr>
            <a:picLocks noChangeAspect="1"/>
          </p:cNvPicPr>
          <p:nvPr/>
        </p:nvPicPr>
        <p:blipFill>
          <a:blip r:embed="rId4"/>
          <a:stretch>
            <a:fillRect/>
          </a:stretch>
        </p:blipFill>
        <p:spPr>
          <a:xfrm>
            <a:off x="6704005" y="2642203"/>
            <a:ext cx="1005927" cy="548688"/>
          </a:xfrm>
          <a:prstGeom prst="rect">
            <a:avLst/>
          </a:prstGeom>
        </p:spPr>
      </p:pic>
      <p:pic>
        <p:nvPicPr>
          <p:cNvPr id="9" name="Picture 8">
            <a:extLst>
              <a:ext uri="{FF2B5EF4-FFF2-40B4-BE49-F238E27FC236}">
                <a16:creationId xmlns:a16="http://schemas.microsoft.com/office/drawing/2014/main" id="{6CEE20C3-D4E6-1E61-C7F4-7D2968C1C066}"/>
              </a:ext>
            </a:extLst>
          </p:cNvPr>
          <p:cNvPicPr>
            <a:picLocks noChangeAspect="1"/>
          </p:cNvPicPr>
          <p:nvPr/>
        </p:nvPicPr>
        <p:blipFill>
          <a:blip r:embed="rId5"/>
          <a:stretch>
            <a:fillRect/>
          </a:stretch>
        </p:blipFill>
        <p:spPr>
          <a:xfrm>
            <a:off x="732820" y="1709292"/>
            <a:ext cx="1005927" cy="542591"/>
          </a:xfrm>
          <a:prstGeom prst="rect">
            <a:avLst/>
          </a:prstGeom>
        </p:spPr>
      </p:pic>
      <p:sp>
        <p:nvSpPr>
          <p:cNvPr id="2" name="TextBox 1">
            <a:extLst>
              <a:ext uri="{FF2B5EF4-FFF2-40B4-BE49-F238E27FC236}">
                <a16:creationId xmlns:a16="http://schemas.microsoft.com/office/drawing/2014/main" id="{BAA5D01C-3F58-F1BE-42B1-8A700F42C969}"/>
              </a:ext>
            </a:extLst>
          </p:cNvPr>
          <p:cNvSpPr txBox="1"/>
          <p:nvPr/>
        </p:nvSpPr>
        <p:spPr>
          <a:xfrm>
            <a:off x="533397" y="5697163"/>
            <a:ext cx="7306538" cy="646331"/>
          </a:xfrm>
          <a:prstGeom prst="rect">
            <a:avLst/>
          </a:prstGeom>
          <a:noFill/>
        </p:spPr>
        <p:txBody>
          <a:bodyPr wrap="square" rtlCol="0">
            <a:spAutoFit/>
          </a:bodyPr>
          <a:lstStyle/>
          <a:p>
            <a:pPr algn="ctr"/>
            <a:r>
              <a:rPr lang="en-US" b="1" i="1" dirty="0">
                <a:solidFill>
                  <a:srgbClr val="FF0000"/>
                </a:solidFill>
              </a:rPr>
              <a:t>Use this DBH budget template to submit your project budget!!</a:t>
            </a:r>
          </a:p>
          <a:p>
            <a:pPr algn="ctr"/>
            <a:r>
              <a:rPr lang="en-US" b="1" i="1" dirty="0">
                <a:solidFill>
                  <a:srgbClr val="FF0000"/>
                </a:solidFill>
              </a:rPr>
              <a:t>Submit in an EXCEL FORMAT ONLY – NOT PDF</a:t>
            </a:r>
          </a:p>
        </p:txBody>
      </p:sp>
      <p:pic>
        <p:nvPicPr>
          <p:cNvPr id="4" name="Picture 3">
            <a:extLst>
              <a:ext uri="{FF2B5EF4-FFF2-40B4-BE49-F238E27FC236}">
                <a16:creationId xmlns:a16="http://schemas.microsoft.com/office/drawing/2014/main" id="{0D61ACBB-D89D-A987-121A-58792DF85D91}"/>
              </a:ext>
            </a:extLst>
          </p:cNvPr>
          <p:cNvPicPr>
            <a:picLocks noChangeAspect="1"/>
          </p:cNvPicPr>
          <p:nvPr/>
        </p:nvPicPr>
        <p:blipFill>
          <a:blip r:embed="rId6"/>
          <a:stretch>
            <a:fillRect/>
          </a:stretch>
        </p:blipFill>
        <p:spPr>
          <a:xfrm>
            <a:off x="877962" y="566292"/>
            <a:ext cx="7114649" cy="60965"/>
          </a:xfrm>
          <a:prstGeom prst="rect">
            <a:avLst/>
          </a:prstGeom>
        </p:spPr>
      </p:pic>
      <p:pic>
        <p:nvPicPr>
          <p:cNvPr id="10" name="Picture 9">
            <a:extLst>
              <a:ext uri="{FF2B5EF4-FFF2-40B4-BE49-F238E27FC236}">
                <a16:creationId xmlns:a16="http://schemas.microsoft.com/office/drawing/2014/main" id="{737A24A6-E36A-889B-A96F-E56DB61C4CE5}"/>
              </a:ext>
            </a:extLst>
          </p:cNvPr>
          <p:cNvPicPr>
            <a:picLocks noChangeAspect="1"/>
          </p:cNvPicPr>
          <p:nvPr/>
        </p:nvPicPr>
        <p:blipFill>
          <a:blip r:embed="rId7"/>
          <a:stretch>
            <a:fillRect/>
          </a:stretch>
        </p:blipFill>
        <p:spPr>
          <a:xfrm rot="1239410">
            <a:off x="2791402" y="2025437"/>
            <a:ext cx="1091279" cy="731583"/>
          </a:xfrm>
          <a:prstGeom prst="rect">
            <a:avLst/>
          </a:prstGeom>
        </p:spPr>
      </p:pic>
      <p:pic>
        <p:nvPicPr>
          <p:cNvPr id="12" name="Picture 11">
            <a:extLst>
              <a:ext uri="{FF2B5EF4-FFF2-40B4-BE49-F238E27FC236}">
                <a16:creationId xmlns:a16="http://schemas.microsoft.com/office/drawing/2014/main" id="{58386B16-DE8B-EFB5-6F4B-BE2FAA06A9D5}"/>
              </a:ext>
            </a:extLst>
          </p:cNvPr>
          <p:cNvPicPr>
            <a:picLocks noChangeAspect="1"/>
          </p:cNvPicPr>
          <p:nvPr/>
        </p:nvPicPr>
        <p:blipFill>
          <a:blip r:embed="rId4"/>
          <a:stretch>
            <a:fillRect/>
          </a:stretch>
        </p:blipFill>
        <p:spPr>
          <a:xfrm>
            <a:off x="6804947" y="5392250"/>
            <a:ext cx="1005927" cy="304913"/>
          </a:xfrm>
          <a:prstGeom prst="rect">
            <a:avLst/>
          </a:prstGeom>
        </p:spPr>
      </p:pic>
      <p:sp>
        <p:nvSpPr>
          <p:cNvPr id="14" name="TextBox 13">
            <a:extLst>
              <a:ext uri="{FF2B5EF4-FFF2-40B4-BE49-F238E27FC236}">
                <a16:creationId xmlns:a16="http://schemas.microsoft.com/office/drawing/2014/main" id="{A5C1D954-C85F-2FCB-D5D4-539FCEBA6977}"/>
              </a:ext>
            </a:extLst>
          </p:cNvPr>
          <p:cNvSpPr txBox="1"/>
          <p:nvPr/>
        </p:nvSpPr>
        <p:spPr>
          <a:xfrm>
            <a:off x="651551" y="1872865"/>
            <a:ext cx="1087195" cy="215444"/>
          </a:xfrm>
          <a:prstGeom prst="rect">
            <a:avLst/>
          </a:prstGeom>
          <a:noFill/>
        </p:spPr>
        <p:txBody>
          <a:bodyPr wrap="square" rtlCol="0">
            <a:spAutoFit/>
          </a:bodyPr>
          <a:lstStyle/>
          <a:p>
            <a:pPr algn="ctr"/>
            <a:r>
              <a:rPr lang="en-US" sz="800" b="1" dirty="0"/>
              <a:t>Demographics #1</a:t>
            </a:r>
          </a:p>
        </p:txBody>
      </p:sp>
      <p:sp>
        <p:nvSpPr>
          <p:cNvPr id="15" name="TextBox 14">
            <a:extLst>
              <a:ext uri="{FF2B5EF4-FFF2-40B4-BE49-F238E27FC236}">
                <a16:creationId xmlns:a16="http://schemas.microsoft.com/office/drawing/2014/main" id="{4FFF3507-C5CD-0CCA-74D7-50E1CB5C8EB8}"/>
              </a:ext>
            </a:extLst>
          </p:cNvPr>
          <p:cNvSpPr txBox="1"/>
          <p:nvPr/>
        </p:nvSpPr>
        <p:spPr>
          <a:xfrm>
            <a:off x="2762250" y="2273655"/>
            <a:ext cx="1168400" cy="215444"/>
          </a:xfrm>
          <a:prstGeom prst="rect">
            <a:avLst/>
          </a:prstGeom>
          <a:noFill/>
        </p:spPr>
        <p:txBody>
          <a:bodyPr wrap="square" rtlCol="0">
            <a:spAutoFit/>
          </a:bodyPr>
          <a:lstStyle/>
          <a:p>
            <a:r>
              <a:rPr lang="en-US" sz="800" b="1" dirty="0"/>
              <a:t>   Hourly rate #2</a:t>
            </a:r>
          </a:p>
        </p:txBody>
      </p:sp>
      <p:sp>
        <p:nvSpPr>
          <p:cNvPr id="16" name="TextBox 15">
            <a:extLst>
              <a:ext uri="{FF2B5EF4-FFF2-40B4-BE49-F238E27FC236}">
                <a16:creationId xmlns:a16="http://schemas.microsoft.com/office/drawing/2014/main" id="{78CC1B60-20C0-8E63-4F6F-8B6AB1628946}"/>
              </a:ext>
            </a:extLst>
          </p:cNvPr>
          <p:cNvSpPr txBox="1"/>
          <p:nvPr/>
        </p:nvSpPr>
        <p:spPr>
          <a:xfrm>
            <a:off x="6704005" y="2828616"/>
            <a:ext cx="2908300" cy="215444"/>
          </a:xfrm>
          <a:prstGeom prst="rect">
            <a:avLst/>
          </a:prstGeom>
          <a:noFill/>
        </p:spPr>
        <p:txBody>
          <a:bodyPr wrap="square" rtlCol="0">
            <a:spAutoFit/>
          </a:bodyPr>
          <a:lstStyle/>
          <a:p>
            <a:r>
              <a:rPr lang="en-US" sz="800" b="1" dirty="0"/>
              <a:t>#3 Narrative just.</a:t>
            </a:r>
          </a:p>
        </p:txBody>
      </p:sp>
      <p:sp>
        <p:nvSpPr>
          <p:cNvPr id="17" name="TextBox 16">
            <a:extLst>
              <a:ext uri="{FF2B5EF4-FFF2-40B4-BE49-F238E27FC236}">
                <a16:creationId xmlns:a16="http://schemas.microsoft.com/office/drawing/2014/main" id="{01B36E55-A392-D47E-E943-9417949950FA}"/>
              </a:ext>
            </a:extLst>
          </p:cNvPr>
          <p:cNvSpPr txBox="1"/>
          <p:nvPr/>
        </p:nvSpPr>
        <p:spPr>
          <a:xfrm>
            <a:off x="6804947" y="5436985"/>
            <a:ext cx="1289539" cy="215444"/>
          </a:xfrm>
          <a:prstGeom prst="rect">
            <a:avLst/>
          </a:prstGeom>
          <a:noFill/>
        </p:spPr>
        <p:txBody>
          <a:bodyPr wrap="square" rtlCol="0">
            <a:spAutoFit/>
          </a:bodyPr>
          <a:lstStyle/>
          <a:p>
            <a:r>
              <a:rPr lang="en-US" sz="800" b="1" dirty="0"/>
              <a:t>#4 subtotals</a:t>
            </a:r>
          </a:p>
        </p:txBody>
      </p:sp>
    </p:spTree>
    <p:extLst>
      <p:ext uri="{BB962C8B-B14F-4D97-AF65-F5344CB8AC3E}">
        <p14:creationId xmlns:p14="http://schemas.microsoft.com/office/powerpoint/2010/main" val="2470500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1102C-91E1-B9E6-D4F8-809EC966D578}"/>
            </a:ext>
          </a:extLst>
        </p:cNvPr>
        <p:cNvGrpSpPr/>
        <p:nvPr/>
      </p:nvGrpSpPr>
      <p:grpSpPr>
        <a:xfrm>
          <a:off x="0" y="0"/>
          <a:ext cx="0" cy="0"/>
          <a:chOff x="0" y="0"/>
          <a:chExt cx="0" cy="0"/>
        </a:xfrm>
      </p:grpSpPr>
      <p:sp>
        <p:nvSpPr>
          <p:cNvPr id="24578" name="Title 1">
            <a:extLst>
              <a:ext uri="{FF2B5EF4-FFF2-40B4-BE49-F238E27FC236}">
                <a16:creationId xmlns:a16="http://schemas.microsoft.com/office/drawing/2014/main" id="{305135E5-AFBF-FC09-9BE7-34726365322F}"/>
              </a:ext>
            </a:extLst>
          </p:cNvPr>
          <p:cNvSpPr>
            <a:spLocks noGrp="1"/>
          </p:cNvSpPr>
          <p:nvPr>
            <p:ph type="title"/>
          </p:nvPr>
        </p:nvSpPr>
        <p:spPr>
          <a:xfrm>
            <a:off x="457200" y="-212942"/>
            <a:ext cx="8229600" cy="1143000"/>
          </a:xfrm>
        </p:spPr>
        <p:txBody>
          <a:bodyPr/>
          <a:lstStyle/>
          <a:p>
            <a:r>
              <a:rPr lang="en-US" altLang="en-US" sz="2400" b="1" dirty="0">
                <a:latin typeface="Aptos" panose="020B0004020202020204" pitchFamily="34" charset="0"/>
              </a:rPr>
              <a:t>Budget Justification </a:t>
            </a:r>
          </a:p>
        </p:txBody>
      </p:sp>
      <p:sp>
        <p:nvSpPr>
          <p:cNvPr id="24580" name="Line 4">
            <a:extLst>
              <a:ext uri="{FF2B5EF4-FFF2-40B4-BE49-F238E27FC236}">
                <a16:creationId xmlns:a16="http://schemas.microsoft.com/office/drawing/2014/main" id="{652365A4-E6E7-2368-7A96-E758830743AC}"/>
              </a:ext>
            </a:extLst>
          </p:cNvPr>
          <p:cNvSpPr>
            <a:spLocks noChangeShapeType="1"/>
          </p:cNvSpPr>
          <p:nvPr/>
        </p:nvSpPr>
        <p:spPr bwMode="auto">
          <a:xfrm flipH="1">
            <a:off x="1066799" y="703202"/>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a:extLst>
              <a:ext uri="{FF2B5EF4-FFF2-40B4-BE49-F238E27FC236}">
                <a16:creationId xmlns:a16="http://schemas.microsoft.com/office/drawing/2014/main" id="{43E9A81A-0F88-C0E0-A2CC-B8762A559149}"/>
              </a:ext>
            </a:extLst>
          </p:cNvPr>
          <p:cNvSpPr>
            <a:spLocks noGrp="1"/>
          </p:cNvSpPr>
          <p:nvPr>
            <p:ph type="sldNum" sz="quarter" idx="12"/>
          </p:nvPr>
        </p:nvSpPr>
        <p:spPr/>
        <p:txBody>
          <a:bodyPr/>
          <a:lstStyle/>
          <a:p>
            <a:pPr>
              <a:defRPr/>
            </a:pPr>
            <a:fld id="{4537384E-86E4-45D8-B313-D6638C7ED0DF}" type="slidenum">
              <a:rPr lang="en-US" smtClean="0"/>
              <a:pPr>
                <a:defRPr/>
              </a:pPr>
              <a:t>35</a:t>
            </a:fld>
            <a:endParaRPr lang="en-US" dirty="0"/>
          </a:p>
        </p:txBody>
      </p:sp>
      <p:sp>
        <p:nvSpPr>
          <p:cNvPr id="2" name="Content Placeholder 1">
            <a:extLst>
              <a:ext uri="{FF2B5EF4-FFF2-40B4-BE49-F238E27FC236}">
                <a16:creationId xmlns:a16="http://schemas.microsoft.com/office/drawing/2014/main" id="{F2D36B23-B155-797A-8755-9392173443F5}"/>
              </a:ext>
            </a:extLst>
          </p:cNvPr>
          <p:cNvSpPr>
            <a:spLocks noGrp="1"/>
          </p:cNvSpPr>
          <p:nvPr>
            <p:ph idx="1"/>
          </p:nvPr>
        </p:nvSpPr>
        <p:spPr>
          <a:xfrm>
            <a:off x="1066799" y="832555"/>
            <a:ext cx="7086600" cy="5192889"/>
          </a:xfrm>
        </p:spPr>
        <p:txBody>
          <a:bodyPr/>
          <a:lstStyle/>
          <a:p>
            <a:pPr marL="114380" marR="0" indent="0">
              <a:spcBef>
                <a:spcPts val="0"/>
              </a:spcBef>
              <a:spcAft>
                <a:spcPts val="0"/>
              </a:spcAft>
              <a:buNone/>
            </a:pPr>
            <a:r>
              <a:rPr lang="en-US" sz="14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The following categories and descriptions should be covered in the Budget/Justification:</a:t>
            </a:r>
          </a:p>
          <a:p>
            <a:pPr marL="114380" marR="0" indent="0">
              <a:spcBef>
                <a:spcPts val="0"/>
              </a:spcBef>
              <a:spcAft>
                <a:spcPts val="0"/>
              </a:spcAft>
              <a:buNone/>
            </a:pPr>
            <a:endParaRPr lang="en-US" sz="14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endParaRPr>
          </a:p>
          <a:p>
            <a:pPr marL="742856" lvl="1" indent="-342900">
              <a:spcBef>
                <a:spcPts val="0"/>
              </a:spcBef>
              <a:spcAft>
                <a:spcPts val="0"/>
              </a:spcAft>
              <a:buFont typeface="+mj-lt"/>
              <a:buAutoNum type="romanLcPeriod"/>
            </a:pPr>
            <a:r>
              <a:rPr lang="en-US" sz="1400" b="1" i="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Section A -Personnel:</a:t>
            </a:r>
            <a:r>
              <a:rPr lang="en-US" sz="14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 Include the title of the position, name (or indicate vacancy), annual salary and level of effort (percentage of time) dedicated to this project.</a:t>
            </a:r>
          </a:p>
          <a:p>
            <a:pPr marL="742856" lvl="1" indent="-342900">
              <a:spcBef>
                <a:spcPts val="0"/>
              </a:spcBef>
              <a:spcAft>
                <a:spcPts val="0"/>
              </a:spcAft>
              <a:buFont typeface="+mj-lt"/>
              <a:buAutoNum type="romanLcPeriod"/>
            </a:pPr>
            <a:r>
              <a:rPr lang="en-US" sz="1400" b="1" i="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Section B -Fringe:</a:t>
            </a:r>
            <a:r>
              <a:rPr lang="en-US" sz="14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 Provide the position, name (or indicate vacancy), total fringe benefit rate used.</a:t>
            </a:r>
          </a:p>
          <a:p>
            <a:pPr marL="742856" lvl="1" indent="-342900">
              <a:spcBef>
                <a:spcPts val="0"/>
              </a:spcBef>
              <a:spcAft>
                <a:spcPts val="0"/>
              </a:spcAft>
              <a:buFont typeface="+mj-lt"/>
              <a:buAutoNum type="romanLcPeriod"/>
            </a:pPr>
            <a:r>
              <a:rPr lang="en-US" sz="1400" b="1" i="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Section C -Travel: </a:t>
            </a:r>
            <a:r>
              <a:rPr lang="en-US" sz="140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Travel will not be approved for this grant. </a:t>
            </a:r>
            <a:endParaRPr lang="en-US" sz="14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endParaRPr>
          </a:p>
          <a:p>
            <a:pPr marL="742856" lvl="1" indent="-342900">
              <a:spcBef>
                <a:spcPts val="0"/>
              </a:spcBef>
              <a:spcAft>
                <a:spcPts val="0"/>
              </a:spcAft>
              <a:buFont typeface="+mj-lt"/>
              <a:buAutoNum type="romanLcPeriod"/>
            </a:pPr>
            <a:r>
              <a:rPr lang="en-US" sz="1400" b="1" i="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Section D -Equipment:</a:t>
            </a:r>
            <a:r>
              <a:rPr lang="en-US" sz="14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 Provide the item, quantity, amount, and percent charged to the grant.</a:t>
            </a:r>
          </a:p>
          <a:p>
            <a:pPr marL="742856" lvl="1" indent="-342900">
              <a:spcBef>
                <a:spcPts val="0"/>
              </a:spcBef>
              <a:spcAft>
                <a:spcPts val="0"/>
              </a:spcAft>
              <a:buFont typeface="+mj-lt"/>
              <a:buAutoNum type="romanLcPeriod"/>
            </a:pPr>
            <a:r>
              <a:rPr lang="en-US" sz="1400" b="1" i="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Section E - Supplies: </a:t>
            </a:r>
            <a:r>
              <a:rPr lang="en-US" sz="14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Include the items being requested and rate.  Description should also include how the supplies directly support the project.</a:t>
            </a:r>
          </a:p>
          <a:p>
            <a:pPr marL="742856" lvl="1" indent="-342900">
              <a:spcBef>
                <a:spcPts val="0"/>
              </a:spcBef>
              <a:spcAft>
                <a:spcPts val="0"/>
              </a:spcAft>
              <a:buFont typeface="+mj-lt"/>
              <a:buAutoNum type="romanLcPeriod"/>
            </a:pPr>
            <a:r>
              <a:rPr lang="en-US" sz="1400" b="1" i="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Section F - Contractual: </a:t>
            </a:r>
            <a:r>
              <a:rPr lang="en-US" sz="14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Provide the name of entity and identify whether it’s a sub-recipient, contractor, consultant, or service.  Also provide the entity’s rate.</a:t>
            </a:r>
          </a:p>
          <a:p>
            <a:pPr marL="742856" lvl="1" indent="-342900">
              <a:spcBef>
                <a:spcPts val="0"/>
              </a:spcBef>
              <a:spcAft>
                <a:spcPts val="0"/>
              </a:spcAft>
              <a:buFont typeface="+mj-lt"/>
              <a:buAutoNum type="romanLcPeriod"/>
            </a:pPr>
            <a:r>
              <a:rPr lang="en-US" sz="1400" b="1" i="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Section G - Other Direct Costs: </a:t>
            </a:r>
            <a:r>
              <a:rPr lang="en-US" sz="14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List any costs not included in any of the other cost categories.</a:t>
            </a:r>
          </a:p>
          <a:p>
            <a:pPr marL="742856" lvl="1" indent="-342900">
              <a:spcBef>
                <a:spcPts val="0"/>
              </a:spcBef>
              <a:spcAft>
                <a:spcPts val="0"/>
              </a:spcAft>
              <a:buFont typeface="+mj-lt"/>
              <a:buAutoNum type="romanLcPeriod"/>
            </a:pPr>
            <a:r>
              <a:rPr lang="en-US" sz="1400" b="1" i="1" dirty="0">
                <a:effectLst/>
                <a:latin typeface="Aptos" panose="020B0004020202020204" pitchFamily="34" charset="0"/>
                <a:ea typeface="Calibri" panose="020F0502020204030204" pitchFamily="34" charset="0"/>
                <a:cs typeface="Times New Roman" panose="02020603050405020304" pitchFamily="18" charset="0"/>
              </a:rPr>
              <a:t>Section I - Indirect Costs: </a:t>
            </a:r>
            <a:r>
              <a:rPr lang="en-US" sz="1800" b="1" i="1" dirty="0">
                <a:effectLst/>
                <a:latin typeface="Aptos" panose="020B0004020202020204" pitchFamily="34" charset="0"/>
                <a:ea typeface="Calibri" panose="020F0502020204030204" pitchFamily="34" charset="0"/>
                <a:cs typeface="Times New Roman" panose="02020603050405020304" pitchFamily="18" charset="0"/>
              </a:rPr>
              <a:t> </a:t>
            </a:r>
            <a:r>
              <a:rPr lang="en-US" sz="14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Indirect costs should not exceed 10% of direct costs, unless the organization has a negotiated indirect cost rate agreement.  Please reference 45 CFR §75.414.</a:t>
            </a:r>
            <a:endParaRPr lang="en-US" sz="1400" b="1" i="1" dirty="0">
              <a:solidFill>
                <a:srgbClr val="FF0000"/>
              </a:solidFill>
              <a:effectLst/>
              <a:latin typeface="Aptos" panose="020B0004020202020204" pitchFamily="34" charset="0"/>
              <a:ea typeface="Calibri" panose="020F0502020204030204" pitchFamily="34" charset="0"/>
              <a:cs typeface="Times New Roman" panose="02020603050405020304" pitchFamily="18" charset="0"/>
            </a:endParaRPr>
          </a:p>
          <a:p>
            <a:pPr marL="0" indent="0">
              <a:buNone/>
            </a:pPr>
            <a:endParaRPr lang="en-US" sz="1400" dirty="0"/>
          </a:p>
        </p:txBody>
      </p:sp>
    </p:spTree>
    <p:extLst>
      <p:ext uri="{BB962C8B-B14F-4D97-AF65-F5344CB8AC3E}">
        <p14:creationId xmlns:p14="http://schemas.microsoft.com/office/powerpoint/2010/main" val="5097097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212942"/>
            <a:ext cx="8229600" cy="1143000"/>
          </a:xfrm>
        </p:spPr>
        <p:txBody>
          <a:bodyPr/>
          <a:lstStyle/>
          <a:p>
            <a:r>
              <a:rPr lang="en-US" altLang="en-US" sz="2400" b="1" dirty="0">
                <a:latin typeface="Aptos" panose="020B0004020202020204" pitchFamily="34" charset="0"/>
              </a:rPr>
              <a:t>Advance Payment Form (Attachment G)</a:t>
            </a:r>
          </a:p>
        </p:txBody>
      </p:sp>
      <p:sp>
        <p:nvSpPr>
          <p:cNvPr id="24580" name="Line 4"/>
          <p:cNvSpPr>
            <a:spLocks noChangeShapeType="1"/>
          </p:cNvSpPr>
          <p:nvPr/>
        </p:nvSpPr>
        <p:spPr bwMode="auto">
          <a:xfrm flipH="1">
            <a:off x="1066800" y="701458"/>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36</a:t>
            </a:fld>
            <a:endParaRPr lang="en-US" dirty="0"/>
          </a:p>
        </p:txBody>
      </p:sp>
      <p:pic>
        <p:nvPicPr>
          <p:cNvPr id="3" name="Picture 2">
            <a:extLst>
              <a:ext uri="{FF2B5EF4-FFF2-40B4-BE49-F238E27FC236}">
                <a16:creationId xmlns:a16="http://schemas.microsoft.com/office/drawing/2014/main" id="{6B4EF8BB-38CC-6A0D-A641-1040B5F75632}"/>
              </a:ext>
            </a:extLst>
          </p:cNvPr>
          <p:cNvPicPr>
            <a:picLocks noChangeAspect="1"/>
          </p:cNvPicPr>
          <p:nvPr/>
        </p:nvPicPr>
        <p:blipFill>
          <a:blip r:embed="rId3"/>
          <a:stretch>
            <a:fillRect/>
          </a:stretch>
        </p:blipFill>
        <p:spPr>
          <a:xfrm>
            <a:off x="323769" y="857251"/>
            <a:ext cx="8656110" cy="5417426"/>
          </a:xfrm>
          <a:prstGeom prst="rect">
            <a:avLst/>
          </a:prstGeom>
        </p:spPr>
      </p:pic>
      <p:sp>
        <p:nvSpPr>
          <p:cNvPr id="4" name="Right Arrow 7">
            <a:extLst>
              <a:ext uri="{FF2B5EF4-FFF2-40B4-BE49-F238E27FC236}">
                <a16:creationId xmlns:a16="http://schemas.microsoft.com/office/drawing/2014/main" id="{68546F2D-854F-0F19-C258-03FE11933CCE}"/>
              </a:ext>
            </a:extLst>
          </p:cNvPr>
          <p:cNvSpPr/>
          <p:nvPr/>
        </p:nvSpPr>
        <p:spPr>
          <a:xfrm rot="5400000">
            <a:off x="6200340" y="170315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4104896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2" nodeType="clickEffect">
                                  <p:stCondLst>
                                    <p:cond delay="0"/>
                                  </p:stCondLst>
                                  <p:childTnLst>
                                    <p:set>
                                      <p:cBhvr>
                                        <p:cTn id="1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212942"/>
            <a:ext cx="8229600" cy="1143000"/>
          </a:xfrm>
        </p:spPr>
        <p:txBody>
          <a:bodyPr/>
          <a:lstStyle/>
          <a:p>
            <a:pPr lvl="0"/>
            <a:r>
              <a:rPr lang="en-US" sz="2400" b="1" dirty="0">
                <a:latin typeface="Aptos" panose="020B0004020202020204" pitchFamily="34" charset="0"/>
              </a:rPr>
              <a:t>Advance Payment</a:t>
            </a:r>
            <a:endParaRPr lang="en-US" sz="2400" dirty="0">
              <a:latin typeface="Aptos" panose="020B0004020202020204" pitchFamily="34" charset="0"/>
            </a:endParaRPr>
          </a:p>
        </p:txBody>
      </p:sp>
      <p:sp>
        <p:nvSpPr>
          <p:cNvPr id="25603" name="Content Placeholder 2"/>
          <p:cNvSpPr>
            <a:spLocks noGrp="1"/>
          </p:cNvSpPr>
          <p:nvPr>
            <p:ph idx="1"/>
          </p:nvPr>
        </p:nvSpPr>
        <p:spPr>
          <a:xfrm>
            <a:off x="794083" y="697829"/>
            <a:ext cx="8074145" cy="4533373"/>
          </a:xfrm>
        </p:spPr>
        <p:txBody>
          <a:bodyPr/>
          <a:lstStyle/>
          <a:p>
            <a:pPr marL="0" indent="0">
              <a:buNone/>
            </a:pPr>
            <a:r>
              <a:rPr lang="en-US" sz="1600" dirty="0">
                <a:latin typeface="Aptos" panose="020B0004020202020204" pitchFamily="34" charset="0"/>
              </a:rPr>
              <a:t>An applicant seeking an advance, must submit a completed Advance Payment Request form (Attachment G) with the submitted application and be signed by the organization’s Chair of the Board of Directors and Executive Director, or equivalent positions. Applicants must detail the amount requested per budget category in the budget and justification (see Attachment F). </a:t>
            </a:r>
          </a:p>
          <a:p>
            <a:pPr marL="0" indent="0">
              <a:buNone/>
            </a:pPr>
            <a:r>
              <a:rPr lang="en-US" sz="1600" dirty="0">
                <a:latin typeface="Aptos" panose="020B0004020202020204" pitchFamily="34" charset="0"/>
              </a:rPr>
              <a:t>Advance payments are optional and an applicant is not required to submit the Advance Payment Request form. Failure to submit an Advance Payment Request form with the application eliminates the consideration for an advance payment. An advance payment will not be provided without prior official request and approval.</a:t>
            </a:r>
          </a:p>
          <a:p>
            <a:pPr marL="342900" marR="0" lvl="0" indent="-342900" algn="just">
              <a:spcAft>
                <a:spcPts val="800"/>
              </a:spcAft>
              <a:buFont typeface="+mj-lt"/>
              <a:buAutoNum type="alphaLcPeriod"/>
            </a:pPr>
            <a:r>
              <a:rPr lang="en-US" sz="16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Advances shall not exceed one month/30 days or 25% of the total grant award.</a:t>
            </a:r>
            <a:endParaRPr lang="en-US" sz="1600" dirty="0">
              <a:solidFill>
                <a:srgbClr val="000000"/>
              </a:solidFill>
              <a:latin typeface="Tw Cen MT" panose="020B0602020104020603" pitchFamily="34" charset="0"/>
              <a:ea typeface="Calibri" panose="020F0502020204030204" pitchFamily="34" charset="0"/>
              <a:cs typeface="Times New Roman" panose="02020603050405020304" pitchFamily="18" charset="0"/>
            </a:endParaRPr>
          </a:p>
          <a:p>
            <a:pPr marL="342900" marR="0" lvl="0" indent="-342900" algn="just">
              <a:spcAft>
                <a:spcPts val="800"/>
              </a:spcAft>
              <a:buFont typeface="+mj-lt"/>
              <a:buAutoNum type="alphaLcPeriod"/>
            </a:pPr>
            <a:r>
              <a:rPr lang="en-US" sz="16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The purpose of advance funding is to assist the grantee with start-up funding for the first month of the grant.</a:t>
            </a:r>
            <a:endParaRPr lang="en-US" sz="1600" dirty="0">
              <a:solidFill>
                <a:srgbClr val="000000"/>
              </a:solidFill>
              <a:effectLst/>
              <a:latin typeface="Tw Cen MT" panose="020B0602020104020603" pitchFamily="34" charset="0"/>
              <a:ea typeface="Calibri" panose="020F0502020204030204" pitchFamily="34" charset="0"/>
              <a:cs typeface="Times New Roman" panose="02020603050405020304" pitchFamily="18" charset="0"/>
            </a:endParaRPr>
          </a:p>
          <a:p>
            <a:pPr marL="342900" marR="0" lvl="0" indent="-342900">
              <a:spcAft>
                <a:spcPts val="800"/>
              </a:spcAft>
              <a:buFont typeface="+mj-lt"/>
              <a:buAutoNum type="alphaLcPeriod"/>
            </a:pPr>
            <a:r>
              <a:rPr lang="en-US" sz="16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Only one advance payment can be made per grant. If an advances payment is needed in subsequent years, it must be for new deliverables requiring start-up funding.</a:t>
            </a:r>
          </a:p>
          <a:p>
            <a:pPr marL="0" marR="0" lvl="0" indent="0">
              <a:spcAft>
                <a:spcPts val="800"/>
              </a:spcAft>
              <a:buNone/>
            </a:pPr>
            <a:endParaRPr lang="en-US" sz="1800" dirty="0">
              <a:latin typeface="Aptos" panose="020B0004020202020204" pitchFamily="34" charset="0"/>
            </a:endParaRPr>
          </a:p>
          <a:p>
            <a:pPr marL="3175" lvl="1" indent="-3175">
              <a:buFontTx/>
              <a:buNone/>
              <a:defRPr/>
            </a:pPr>
            <a:endParaRPr lang="en-US" sz="1600" b="1" i="1" dirty="0">
              <a:highlight>
                <a:srgbClr val="FFFF00"/>
              </a:highlight>
              <a:latin typeface="Aptos" panose="020B0004020202020204" pitchFamily="34" charset="0"/>
            </a:endParaRPr>
          </a:p>
          <a:p>
            <a:pPr marL="3175" lvl="1" indent="-3175">
              <a:buFontTx/>
              <a:buNone/>
              <a:defRPr/>
            </a:pPr>
            <a:endParaRPr lang="en-US" sz="1600" b="1" i="1" dirty="0">
              <a:highlight>
                <a:srgbClr val="FFFF00"/>
              </a:highlight>
              <a:latin typeface="Aptos" panose="020B0004020202020204" pitchFamily="34" charset="0"/>
            </a:endParaRPr>
          </a:p>
          <a:p>
            <a:pPr marL="3175" lvl="1" indent="-3175">
              <a:buFontTx/>
              <a:buNone/>
              <a:defRPr/>
            </a:pPr>
            <a:endParaRPr lang="en-US" sz="1600" b="1" i="1" dirty="0">
              <a:highlight>
                <a:srgbClr val="FFFF00"/>
              </a:highlight>
              <a:latin typeface="Aptos" panose="020B0004020202020204" pitchFamily="34" charset="0"/>
            </a:endParaRPr>
          </a:p>
          <a:p>
            <a:pPr marL="3175" lvl="1" indent="-3175">
              <a:buFontTx/>
              <a:buNone/>
              <a:defRPr/>
            </a:pPr>
            <a:endParaRPr lang="en-US" sz="1800" dirty="0">
              <a:latin typeface="Aptos" panose="020B0004020202020204" pitchFamily="34" charset="0"/>
            </a:endParaRPr>
          </a:p>
          <a:p>
            <a:pPr marL="3175" lvl="1" indent="-3175">
              <a:buFontTx/>
              <a:buNone/>
              <a:defRPr/>
            </a:pPr>
            <a:endParaRPr lang="en-US" sz="1800" dirty="0"/>
          </a:p>
          <a:p>
            <a:pPr marL="3175" lvl="1" indent="-3175">
              <a:buFontTx/>
              <a:buNone/>
              <a:defRPr/>
            </a:pPr>
            <a:endParaRPr lang="en-US" sz="1800" dirty="0"/>
          </a:p>
        </p:txBody>
      </p:sp>
      <p:sp>
        <p:nvSpPr>
          <p:cNvPr id="24580" name="Line 4"/>
          <p:cNvSpPr>
            <a:spLocks noChangeShapeType="1"/>
          </p:cNvSpPr>
          <p:nvPr/>
        </p:nvSpPr>
        <p:spPr bwMode="auto">
          <a:xfrm flipH="1">
            <a:off x="1491018" y="592276"/>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solidFill>
                  <a:srgbClr val="FFFFFF"/>
                </a:solidFill>
              </a:rPr>
              <a:pPr>
                <a:defRPr/>
              </a:pPr>
              <a:t>37</a:t>
            </a:fld>
            <a:endParaRPr lang="en-US" dirty="0">
              <a:solidFill>
                <a:srgbClr val="FFFFFF"/>
              </a:solidFill>
            </a:endParaRPr>
          </a:p>
        </p:txBody>
      </p:sp>
    </p:spTree>
    <p:extLst>
      <p:ext uri="{BB962C8B-B14F-4D97-AF65-F5344CB8AC3E}">
        <p14:creationId xmlns:p14="http://schemas.microsoft.com/office/powerpoint/2010/main" val="22644597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B38FC-D7E9-D91E-E6BB-71AD7E1C4503}"/>
            </a:ext>
          </a:extLst>
        </p:cNvPr>
        <p:cNvGrpSpPr/>
        <p:nvPr/>
      </p:nvGrpSpPr>
      <p:grpSpPr>
        <a:xfrm>
          <a:off x="0" y="0"/>
          <a:ext cx="0" cy="0"/>
          <a:chOff x="0" y="0"/>
          <a:chExt cx="0" cy="0"/>
        </a:xfrm>
      </p:grpSpPr>
      <p:sp>
        <p:nvSpPr>
          <p:cNvPr id="24578" name="Title 1">
            <a:extLst>
              <a:ext uri="{FF2B5EF4-FFF2-40B4-BE49-F238E27FC236}">
                <a16:creationId xmlns:a16="http://schemas.microsoft.com/office/drawing/2014/main" id="{B560BD46-AAB5-A2B9-1DB1-DFC6005D212F}"/>
              </a:ext>
            </a:extLst>
          </p:cNvPr>
          <p:cNvSpPr>
            <a:spLocks noGrp="1"/>
          </p:cNvSpPr>
          <p:nvPr>
            <p:ph type="title"/>
          </p:nvPr>
        </p:nvSpPr>
        <p:spPr>
          <a:xfrm>
            <a:off x="457200" y="-212942"/>
            <a:ext cx="8229600" cy="1143000"/>
          </a:xfrm>
        </p:spPr>
        <p:txBody>
          <a:bodyPr/>
          <a:lstStyle/>
          <a:p>
            <a:r>
              <a:rPr lang="en-US" altLang="en-US" sz="2400" b="1" dirty="0">
                <a:latin typeface="Aptos" panose="020B0004020202020204" pitchFamily="34" charset="0"/>
              </a:rPr>
              <a:t>Fiscal Helpful Hints (Attachment H)</a:t>
            </a:r>
          </a:p>
        </p:txBody>
      </p:sp>
      <p:sp>
        <p:nvSpPr>
          <p:cNvPr id="24580" name="Line 4">
            <a:extLst>
              <a:ext uri="{FF2B5EF4-FFF2-40B4-BE49-F238E27FC236}">
                <a16:creationId xmlns:a16="http://schemas.microsoft.com/office/drawing/2014/main" id="{74293FC2-97F6-70FD-B8D2-BF56229FF80B}"/>
              </a:ext>
            </a:extLst>
          </p:cNvPr>
          <p:cNvSpPr>
            <a:spLocks noChangeShapeType="1"/>
          </p:cNvSpPr>
          <p:nvPr/>
        </p:nvSpPr>
        <p:spPr bwMode="auto">
          <a:xfrm flipH="1">
            <a:off x="1066799" y="703202"/>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a:extLst>
              <a:ext uri="{FF2B5EF4-FFF2-40B4-BE49-F238E27FC236}">
                <a16:creationId xmlns:a16="http://schemas.microsoft.com/office/drawing/2014/main" id="{9F20A5AB-15FE-BA9F-7D83-050B5E1558DE}"/>
              </a:ext>
            </a:extLst>
          </p:cNvPr>
          <p:cNvSpPr>
            <a:spLocks noGrp="1"/>
          </p:cNvSpPr>
          <p:nvPr>
            <p:ph type="sldNum" sz="quarter" idx="12"/>
          </p:nvPr>
        </p:nvSpPr>
        <p:spPr/>
        <p:txBody>
          <a:bodyPr/>
          <a:lstStyle/>
          <a:p>
            <a:pPr>
              <a:defRPr/>
            </a:pPr>
            <a:fld id="{4537384E-86E4-45D8-B313-D6638C7ED0DF}" type="slidenum">
              <a:rPr lang="en-US" smtClean="0"/>
              <a:pPr>
                <a:defRPr/>
              </a:pPr>
              <a:t>38</a:t>
            </a:fld>
            <a:endParaRPr lang="en-US" dirty="0"/>
          </a:p>
        </p:txBody>
      </p:sp>
      <p:pic>
        <p:nvPicPr>
          <p:cNvPr id="4" name="Content Placeholder 3">
            <a:extLst>
              <a:ext uri="{FF2B5EF4-FFF2-40B4-BE49-F238E27FC236}">
                <a16:creationId xmlns:a16="http://schemas.microsoft.com/office/drawing/2014/main" id="{34766585-A9FA-049F-6EA8-1B6A9D685DF7}"/>
              </a:ext>
            </a:extLst>
          </p:cNvPr>
          <p:cNvPicPr>
            <a:picLocks noGrp="1" noChangeAspect="1"/>
          </p:cNvPicPr>
          <p:nvPr>
            <p:ph idx="1"/>
          </p:nvPr>
        </p:nvPicPr>
        <p:blipFill>
          <a:blip r:embed="rId3"/>
          <a:stretch>
            <a:fillRect/>
          </a:stretch>
        </p:blipFill>
        <p:spPr>
          <a:xfrm>
            <a:off x="684026" y="930058"/>
            <a:ext cx="7775948" cy="4894272"/>
          </a:xfrm>
        </p:spPr>
      </p:pic>
    </p:spTree>
    <p:extLst>
      <p:ext uri="{BB962C8B-B14F-4D97-AF65-F5344CB8AC3E}">
        <p14:creationId xmlns:p14="http://schemas.microsoft.com/office/powerpoint/2010/main" val="37170748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212942"/>
            <a:ext cx="8229600" cy="1143000"/>
          </a:xfrm>
        </p:spPr>
        <p:txBody>
          <a:bodyPr/>
          <a:lstStyle/>
          <a:p>
            <a:r>
              <a:rPr lang="en-US" altLang="en-US" sz="2400" b="1" dirty="0">
                <a:latin typeface="Aptos" panose="020B0004020202020204" pitchFamily="34" charset="0"/>
              </a:rPr>
              <a:t>Organizational Risk Self-Assessment (Attachment I) </a:t>
            </a:r>
          </a:p>
        </p:txBody>
      </p:sp>
      <p:sp>
        <p:nvSpPr>
          <p:cNvPr id="24580" name="Line 4"/>
          <p:cNvSpPr>
            <a:spLocks noChangeShapeType="1"/>
          </p:cNvSpPr>
          <p:nvPr/>
        </p:nvSpPr>
        <p:spPr bwMode="auto">
          <a:xfrm flipH="1">
            <a:off x="1066799" y="703202"/>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39</a:t>
            </a:fld>
            <a:endParaRPr lang="en-US" dirty="0"/>
          </a:p>
        </p:txBody>
      </p:sp>
      <p:pic>
        <p:nvPicPr>
          <p:cNvPr id="4" name="Content Placeholder 3" descr="Timeline&#10;&#10;AI-generated content may be incorrect.">
            <a:extLst>
              <a:ext uri="{FF2B5EF4-FFF2-40B4-BE49-F238E27FC236}">
                <a16:creationId xmlns:a16="http://schemas.microsoft.com/office/drawing/2014/main" id="{15487E10-C01E-F1AA-592D-2F07F6635DCE}"/>
              </a:ext>
            </a:extLst>
          </p:cNvPr>
          <p:cNvPicPr>
            <a:picLocks noGrp="1" noChangeAspect="1"/>
          </p:cNvPicPr>
          <p:nvPr>
            <p:ph idx="1"/>
          </p:nvPr>
        </p:nvPicPr>
        <p:blipFill>
          <a:blip r:embed="rId3"/>
          <a:stretch>
            <a:fillRect/>
          </a:stretch>
        </p:blipFill>
        <p:spPr bwMode="auto">
          <a:xfrm>
            <a:off x="2368277" y="848413"/>
            <a:ext cx="4407446" cy="4998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87132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212942"/>
            <a:ext cx="8229600" cy="1143000"/>
          </a:xfrm>
        </p:spPr>
        <p:txBody>
          <a:bodyPr/>
          <a:lstStyle/>
          <a:p>
            <a:r>
              <a:rPr lang="en-US" altLang="en-US" sz="2400" b="1" dirty="0">
                <a:latin typeface="Aptos" panose="020B0004020202020204" pitchFamily="34" charset="0"/>
              </a:rPr>
              <a:t>Letters of Agreement</a:t>
            </a:r>
          </a:p>
        </p:txBody>
      </p:sp>
      <p:sp>
        <p:nvSpPr>
          <p:cNvPr id="24580" name="Line 4"/>
          <p:cNvSpPr>
            <a:spLocks noChangeShapeType="1"/>
          </p:cNvSpPr>
          <p:nvPr/>
        </p:nvSpPr>
        <p:spPr bwMode="auto">
          <a:xfrm flipH="1">
            <a:off x="1066800" y="701458"/>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40</a:t>
            </a:fld>
            <a:endParaRPr lang="en-US" dirty="0"/>
          </a:p>
        </p:txBody>
      </p:sp>
      <p:pic>
        <p:nvPicPr>
          <p:cNvPr id="3" name="Picture 2">
            <a:extLst>
              <a:ext uri="{FF2B5EF4-FFF2-40B4-BE49-F238E27FC236}">
                <a16:creationId xmlns:a16="http://schemas.microsoft.com/office/drawing/2014/main" id="{D198B8B1-02E6-EB42-EC84-EE2D3BCF1580}"/>
              </a:ext>
            </a:extLst>
          </p:cNvPr>
          <p:cNvPicPr>
            <a:picLocks noChangeAspect="1"/>
          </p:cNvPicPr>
          <p:nvPr/>
        </p:nvPicPr>
        <p:blipFill>
          <a:blip r:embed="rId3"/>
          <a:stretch>
            <a:fillRect/>
          </a:stretch>
        </p:blipFill>
        <p:spPr>
          <a:xfrm>
            <a:off x="2221836" y="777436"/>
            <a:ext cx="4700328" cy="5479931"/>
          </a:xfrm>
          <a:prstGeom prst="rect">
            <a:avLst/>
          </a:prstGeom>
        </p:spPr>
      </p:pic>
      <p:sp>
        <p:nvSpPr>
          <p:cNvPr id="4" name="TextBox 3">
            <a:extLst>
              <a:ext uri="{FF2B5EF4-FFF2-40B4-BE49-F238E27FC236}">
                <a16:creationId xmlns:a16="http://schemas.microsoft.com/office/drawing/2014/main" id="{9B15692D-0059-BF04-C221-2AB87D5C7B47}"/>
              </a:ext>
            </a:extLst>
          </p:cNvPr>
          <p:cNvSpPr txBox="1"/>
          <p:nvPr/>
        </p:nvSpPr>
        <p:spPr>
          <a:xfrm>
            <a:off x="2965278" y="5618899"/>
            <a:ext cx="3418885" cy="461665"/>
          </a:xfrm>
          <a:prstGeom prst="rect">
            <a:avLst/>
          </a:prstGeom>
          <a:noFill/>
        </p:spPr>
        <p:txBody>
          <a:bodyPr wrap="none" rtlCol="0">
            <a:spAutoFit/>
          </a:bodyPr>
          <a:lstStyle/>
          <a:p>
            <a:r>
              <a:rPr lang="en-US" sz="2400" b="1" dirty="0">
                <a:latin typeface="Aptos" panose="020B0004020202020204" pitchFamily="34" charset="0"/>
              </a:rPr>
              <a:t>(No Template Provided)</a:t>
            </a:r>
          </a:p>
        </p:txBody>
      </p:sp>
    </p:spTree>
    <p:extLst>
      <p:ext uri="{BB962C8B-B14F-4D97-AF65-F5344CB8AC3E}">
        <p14:creationId xmlns:p14="http://schemas.microsoft.com/office/powerpoint/2010/main" val="28596044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212942"/>
            <a:ext cx="8229600" cy="1143000"/>
          </a:xfrm>
        </p:spPr>
        <p:txBody>
          <a:bodyPr/>
          <a:lstStyle/>
          <a:p>
            <a:r>
              <a:rPr lang="en-US" altLang="en-US" sz="2400" b="1" dirty="0">
                <a:latin typeface="Aptos" panose="020B0004020202020204" pitchFamily="34" charset="0"/>
              </a:rPr>
              <a:t>Business License</a:t>
            </a:r>
          </a:p>
        </p:txBody>
      </p:sp>
      <p:sp>
        <p:nvSpPr>
          <p:cNvPr id="24580" name="Line 4"/>
          <p:cNvSpPr>
            <a:spLocks noChangeShapeType="1"/>
          </p:cNvSpPr>
          <p:nvPr/>
        </p:nvSpPr>
        <p:spPr bwMode="auto">
          <a:xfrm flipH="1">
            <a:off x="1066800" y="701458"/>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41</a:t>
            </a:fld>
            <a:endParaRPr lang="en-US" dirty="0"/>
          </a:p>
        </p:txBody>
      </p:sp>
      <p:pic>
        <p:nvPicPr>
          <p:cNvPr id="15" name="Picture 14">
            <a:extLst>
              <a:ext uri="{FF2B5EF4-FFF2-40B4-BE49-F238E27FC236}">
                <a16:creationId xmlns:a16="http://schemas.microsoft.com/office/drawing/2014/main" id="{BCB7E3E5-51BF-8541-EB97-5A32B55C60E1}"/>
              </a:ext>
            </a:extLst>
          </p:cNvPr>
          <p:cNvPicPr>
            <a:picLocks noChangeAspect="1"/>
          </p:cNvPicPr>
          <p:nvPr/>
        </p:nvPicPr>
        <p:blipFill>
          <a:blip r:embed="rId3"/>
          <a:stretch>
            <a:fillRect/>
          </a:stretch>
        </p:blipFill>
        <p:spPr>
          <a:xfrm>
            <a:off x="1468936" y="930058"/>
            <a:ext cx="6221403" cy="5132491"/>
          </a:xfrm>
          <a:prstGeom prst="rect">
            <a:avLst/>
          </a:prstGeom>
        </p:spPr>
      </p:pic>
      <p:sp>
        <p:nvSpPr>
          <p:cNvPr id="16" name="TextBox 15">
            <a:extLst>
              <a:ext uri="{FF2B5EF4-FFF2-40B4-BE49-F238E27FC236}">
                <a16:creationId xmlns:a16="http://schemas.microsoft.com/office/drawing/2014/main" id="{6EDF53A3-66BD-6C4D-FE33-ED005B5CEB55}"/>
              </a:ext>
            </a:extLst>
          </p:cNvPr>
          <p:cNvSpPr txBox="1"/>
          <p:nvPr/>
        </p:nvSpPr>
        <p:spPr>
          <a:xfrm>
            <a:off x="5543072" y="1933335"/>
            <a:ext cx="925033" cy="369332"/>
          </a:xfrm>
          <a:prstGeom prst="rect">
            <a:avLst/>
          </a:prstGeom>
          <a:solidFill>
            <a:schemeClr val="tx1"/>
          </a:solidFill>
        </p:spPr>
        <p:txBody>
          <a:bodyPr wrap="square" rtlCol="0">
            <a:spAutoFit/>
          </a:bodyPr>
          <a:lstStyle/>
          <a:p>
            <a:endParaRPr lang="en-US" dirty="0">
              <a:highlight>
                <a:srgbClr val="FFFF00"/>
              </a:highlight>
            </a:endParaRPr>
          </a:p>
        </p:txBody>
      </p:sp>
      <p:sp>
        <p:nvSpPr>
          <p:cNvPr id="17" name="TextBox 16">
            <a:extLst>
              <a:ext uri="{FF2B5EF4-FFF2-40B4-BE49-F238E27FC236}">
                <a16:creationId xmlns:a16="http://schemas.microsoft.com/office/drawing/2014/main" id="{CF3E5165-CD0F-E4CE-FFAF-9ADBE9889809}"/>
              </a:ext>
            </a:extLst>
          </p:cNvPr>
          <p:cNvSpPr txBox="1"/>
          <p:nvPr/>
        </p:nvSpPr>
        <p:spPr>
          <a:xfrm>
            <a:off x="1757717" y="1939956"/>
            <a:ext cx="1267047" cy="369332"/>
          </a:xfrm>
          <a:prstGeom prst="rect">
            <a:avLst/>
          </a:prstGeom>
          <a:solidFill>
            <a:schemeClr val="tx1"/>
          </a:solidFill>
        </p:spPr>
        <p:txBody>
          <a:bodyPr wrap="square" rtlCol="0">
            <a:spAutoFit/>
          </a:bodyPr>
          <a:lstStyle/>
          <a:p>
            <a:endParaRPr lang="en-US" dirty="0">
              <a:highlight>
                <a:srgbClr val="FFFF00"/>
              </a:highlight>
            </a:endParaRPr>
          </a:p>
        </p:txBody>
      </p:sp>
      <p:sp>
        <p:nvSpPr>
          <p:cNvPr id="18" name="TextBox 17">
            <a:extLst>
              <a:ext uri="{FF2B5EF4-FFF2-40B4-BE49-F238E27FC236}">
                <a16:creationId xmlns:a16="http://schemas.microsoft.com/office/drawing/2014/main" id="{7E99B9C8-7BA2-2BF8-69F6-AF05B8A88AF5}"/>
              </a:ext>
            </a:extLst>
          </p:cNvPr>
          <p:cNvSpPr txBox="1"/>
          <p:nvPr/>
        </p:nvSpPr>
        <p:spPr>
          <a:xfrm>
            <a:off x="3651873" y="1933335"/>
            <a:ext cx="1593999" cy="369332"/>
          </a:xfrm>
          <a:prstGeom prst="rect">
            <a:avLst/>
          </a:prstGeom>
          <a:solidFill>
            <a:schemeClr val="tx1"/>
          </a:solidFill>
        </p:spPr>
        <p:txBody>
          <a:bodyPr wrap="square" rtlCol="0">
            <a:spAutoFit/>
          </a:bodyPr>
          <a:lstStyle/>
          <a:p>
            <a:endParaRPr lang="en-US" dirty="0">
              <a:highlight>
                <a:srgbClr val="FFFF00"/>
              </a:highlight>
            </a:endParaRPr>
          </a:p>
        </p:txBody>
      </p:sp>
      <p:pic>
        <p:nvPicPr>
          <p:cNvPr id="19" name="Picture 18">
            <a:extLst>
              <a:ext uri="{FF2B5EF4-FFF2-40B4-BE49-F238E27FC236}">
                <a16:creationId xmlns:a16="http://schemas.microsoft.com/office/drawing/2014/main" id="{2AF2EFEB-BD39-C7A0-4B6B-8B1C1C420944}"/>
              </a:ext>
            </a:extLst>
          </p:cNvPr>
          <p:cNvPicPr>
            <a:picLocks noChangeAspect="1"/>
          </p:cNvPicPr>
          <p:nvPr/>
        </p:nvPicPr>
        <p:blipFill>
          <a:blip r:embed="rId4"/>
          <a:stretch>
            <a:fillRect/>
          </a:stretch>
        </p:blipFill>
        <p:spPr>
          <a:xfrm>
            <a:off x="2731747" y="2844335"/>
            <a:ext cx="1840253" cy="371888"/>
          </a:xfrm>
          <a:prstGeom prst="rect">
            <a:avLst/>
          </a:prstGeom>
        </p:spPr>
      </p:pic>
    </p:spTree>
    <p:extLst>
      <p:ext uri="{BB962C8B-B14F-4D97-AF65-F5344CB8AC3E}">
        <p14:creationId xmlns:p14="http://schemas.microsoft.com/office/powerpoint/2010/main" val="25868062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532AB989-1A8A-4C96-B273-A5F2125757A5}" type="slidenum">
              <a:rPr lang="en-US" smtClean="0">
                <a:solidFill>
                  <a:srgbClr val="FFFFFF"/>
                </a:solidFill>
              </a:rPr>
              <a:pPr>
                <a:defRPr/>
              </a:pPr>
              <a:t>42</a:t>
            </a:fld>
            <a:endParaRPr lang="en-US" dirty="0">
              <a:solidFill>
                <a:srgbClr val="FFFFFF"/>
              </a:solidFill>
            </a:endParaRPr>
          </a:p>
        </p:txBody>
      </p:sp>
      <p:sp>
        <p:nvSpPr>
          <p:cNvPr id="4" name="Title 3">
            <a:extLst>
              <a:ext uri="{FF2B5EF4-FFF2-40B4-BE49-F238E27FC236}">
                <a16:creationId xmlns:a16="http://schemas.microsoft.com/office/drawing/2014/main" id="{AB5E69D0-786E-F72E-68B2-5A926D42ED82}"/>
              </a:ext>
            </a:extLst>
          </p:cNvPr>
          <p:cNvSpPr>
            <a:spLocks noGrp="1"/>
          </p:cNvSpPr>
          <p:nvPr>
            <p:ph type="title"/>
          </p:nvPr>
        </p:nvSpPr>
        <p:spPr>
          <a:xfrm>
            <a:off x="457200" y="274638"/>
            <a:ext cx="8229600" cy="873678"/>
          </a:xfrm>
        </p:spPr>
        <p:txBody>
          <a:bodyPr/>
          <a:lstStyle/>
          <a:p>
            <a:r>
              <a:rPr lang="en-US" sz="2400" b="1" dirty="0">
                <a:latin typeface="Aptos" panose="020B0004020202020204" pitchFamily="34" charset="0"/>
              </a:rPr>
              <a:t>Clean Hands Certification</a:t>
            </a:r>
          </a:p>
        </p:txBody>
      </p:sp>
      <p:sp>
        <p:nvSpPr>
          <p:cNvPr id="5" name="Line 4">
            <a:extLst>
              <a:ext uri="{FF2B5EF4-FFF2-40B4-BE49-F238E27FC236}">
                <a16:creationId xmlns:a16="http://schemas.microsoft.com/office/drawing/2014/main" id="{EEB35972-1776-4761-3945-ADA535FEF5F7}"/>
              </a:ext>
            </a:extLst>
          </p:cNvPr>
          <p:cNvSpPr>
            <a:spLocks noChangeShapeType="1"/>
          </p:cNvSpPr>
          <p:nvPr/>
        </p:nvSpPr>
        <p:spPr bwMode="auto">
          <a:xfrm flipH="1" flipV="1">
            <a:off x="711200" y="879349"/>
            <a:ext cx="7721600" cy="33868"/>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sz="1350" dirty="0">
              <a:solidFill>
                <a:srgbClr val="000000"/>
              </a:solidFill>
            </a:endParaRPr>
          </a:p>
        </p:txBody>
      </p:sp>
      <p:pic>
        <p:nvPicPr>
          <p:cNvPr id="6" name="Picture 5">
            <a:extLst>
              <a:ext uri="{FF2B5EF4-FFF2-40B4-BE49-F238E27FC236}">
                <a16:creationId xmlns:a16="http://schemas.microsoft.com/office/drawing/2014/main" id="{534ADB74-B4E3-9C47-F46D-AA4B1B312374}"/>
              </a:ext>
            </a:extLst>
          </p:cNvPr>
          <p:cNvPicPr>
            <a:picLocks noChangeAspect="1"/>
          </p:cNvPicPr>
          <p:nvPr/>
        </p:nvPicPr>
        <p:blipFill>
          <a:blip r:embed="rId2"/>
          <a:stretch>
            <a:fillRect/>
          </a:stretch>
        </p:blipFill>
        <p:spPr>
          <a:xfrm>
            <a:off x="2963041" y="1069739"/>
            <a:ext cx="3217915" cy="3523526"/>
          </a:xfrm>
          <a:prstGeom prst="rect">
            <a:avLst/>
          </a:prstGeom>
        </p:spPr>
      </p:pic>
      <p:sp>
        <p:nvSpPr>
          <p:cNvPr id="8" name="Content Placeholder 2">
            <a:extLst>
              <a:ext uri="{FF2B5EF4-FFF2-40B4-BE49-F238E27FC236}">
                <a16:creationId xmlns:a16="http://schemas.microsoft.com/office/drawing/2014/main" id="{3A541653-F0A3-31EF-9EC0-156EA2B09A4E}"/>
              </a:ext>
            </a:extLst>
          </p:cNvPr>
          <p:cNvSpPr txBox="1">
            <a:spLocks/>
          </p:cNvSpPr>
          <p:nvPr/>
        </p:nvSpPr>
        <p:spPr>
          <a:xfrm>
            <a:off x="289737" y="4738513"/>
            <a:ext cx="8564525" cy="1240138"/>
          </a:xfrm>
          <a:prstGeom prst="rect">
            <a:avLst/>
          </a:prstGeom>
        </p:spPr>
        <p:txBody>
          <a:bodyPr/>
          <a:lstStyle>
            <a:lvl1pPr marL="342820" indent="-342820" algn="l" rtl="0" eaLnBrk="0" fontAlgn="base" hangingPunct="0">
              <a:spcBef>
                <a:spcPct val="20000"/>
              </a:spcBef>
              <a:spcAft>
                <a:spcPct val="0"/>
              </a:spcAft>
              <a:buChar char="•"/>
              <a:defRPr sz="3200">
                <a:solidFill>
                  <a:schemeClr val="tx1"/>
                </a:solidFill>
                <a:latin typeface="Cambria" panose="02040503050406030204" pitchFamily="18" charset="0"/>
                <a:ea typeface="+mn-ea"/>
                <a:cs typeface="+mn-cs"/>
              </a:defRPr>
            </a:lvl1pPr>
            <a:lvl2pPr marL="742776" indent="-285684" algn="l" rtl="0" eaLnBrk="0" fontAlgn="base" hangingPunct="0">
              <a:spcBef>
                <a:spcPct val="20000"/>
              </a:spcBef>
              <a:spcAft>
                <a:spcPct val="0"/>
              </a:spcAft>
              <a:buChar char="–"/>
              <a:defRPr sz="2800">
                <a:solidFill>
                  <a:schemeClr val="tx1"/>
                </a:solidFill>
                <a:latin typeface="Cambria" panose="02040503050406030204" pitchFamily="18" charset="0"/>
              </a:defRPr>
            </a:lvl2pPr>
            <a:lvl3pPr marL="1142733" indent="-228546" algn="l" rtl="0" eaLnBrk="0" fontAlgn="base" hangingPunct="0">
              <a:spcBef>
                <a:spcPct val="20000"/>
              </a:spcBef>
              <a:spcAft>
                <a:spcPct val="0"/>
              </a:spcAft>
              <a:buChar char="•"/>
              <a:defRPr sz="2400">
                <a:solidFill>
                  <a:schemeClr val="tx1"/>
                </a:solidFill>
                <a:latin typeface="Cambria" panose="02040503050406030204" pitchFamily="18" charset="0"/>
              </a:defRPr>
            </a:lvl3pPr>
            <a:lvl4pPr marL="1599825" indent="-228546" algn="l" rtl="0" eaLnBrk="0" fontAlgn="base" hangingPunct="0">
              <a:spcBef>
                <a:spcPct val="20000"/>
              </a:spcBef>
              <a:spcAft>
                <a:spcPct val="0"/>
              </a:spcAft>
              <a:buChar char="–"/>
              <a:defRPr sz="2000">
                <a:solidFill>
                  <a:schemeClr val="tx1"/>
                </a:solidFill>
                <a:latin typeface="Cambria" panose="02040503050406030204" pitchFamily="18" charset="0"/>
              </a:defRPr>
            </a:lvl4pPr>
            <a:lvl5pPr marL="2056919" indent="-228546" algn="l" rtl="0" eaLnBrk="0" fontAlgn="base" hangingPunct="0">
              <a:spcBef>
                <a:spcPct val="20000"/>
              </a:spcBef>
              <a:spcAft>
                <a:spcPct val="0"/>
              </a:spcAft>
              <a:buChar char="»"/>
              <a:defRPr sz="2000">
                <a:solidFill>
                  <a:schemeClr val="tx1"/>
                </a:solidFill>
                <a:latin typeface="Cambria" panose="02040503050406030204" pitchFamily="18" charset="0"/>
              </a:defRPr>
            </a:lvl5pPr>
            <a:lvl6pPr marL="2514012" indent="-228546" algn="l" rtl="0" fontAlgn="base">
              <a:spcBef>
                <a:spcPct val="20000"/>
              </a:spcBef>
              <a:spcAft>
                <a:spcPct val="0"/>
              </a:spcAft>
              <a:buChar char="»"/>
              <a:defRPr sz="2000">
                <a:solidFill>
                  <a:schemeClr val="tx1"/>
                </a:solidFill>
                <a:latin typeface="+mn-lt"/>
              </a:defRPr>
            </a:lvl6pPr>
            <a:lvl7pPr marL="2971106" indent="-228546" algn="l" rtl="0" fontAlgn="base">
              <a:spcBef>
                <a:spcPct val="20000"/>
              </a:spcBef>
              <a:spcAft>
                <a:spcPct val="0"/>
              </a:spcAft>
              <a:buChar char="»"/>
              <a:defRPr sz="2000">
                <a:solidFill>
                  <a:schemeClr val="tx1"/>
                </a:solidFill>
                <a:latin typeface="+mn-lt"/>
              </a:defRPr>
            </a:lvl7pPr>
            <a:lvl8pPr marL="3428198" indent="-228546" algn="l" rtl="0" fontAlgn="base">
              <a:spcBef>
                <a:spcPct val="20000"/>
              </a:spcBef>
              <a:spcAft>
                <a:spcPct val="0"/>
              </a:spcAft>
              <a:buChar char="»"/>
              <a:defRPr sz="2000">
                <a:solidFill>
                  <a:schemeClr val="tx1"/>
                </a:solidFill>
                <a:latin typeface="+mn-lt"/>
              </a:defRPr>
            </a:lvl8pPr>
            <a:lvl9pPr marL="3885292" indent="-228546" algn="l" rtl="0" fontAlgn="base">
              <a:spcBef>
                <a:spcPct val="20000"/>
              </a:spcBef>
              <a:spcAft>
                <a:spcPct val="0"/>
              </a:spcAft>
              <a:buChar char="»"/>
              <a:defRPr sz="2000">
                <a:solidFill>
                  <a:schemeClr val="tx1"/>
                </a:solidFill>
                <a:latin typeface="+mn-lt"/>
              </a:defRPr>
            </a:lvl9pPr>
          </a:lstStyle>
          <a:p>
            <a:pPr marL="0" indent="0" defTabSz="914400">
              <a:buNone/>
            </a:pPr>
            <a:r>
              <a:rPr lang="en-US" sz="1400" kern="0" dirty="0">
                <a:latin typeface="Aptos" panose="020B0004020202020204" pitchFamily="34" charset="0"/>
              </a:rPr>
              <a:t>Each applicant must submit a </a:t>
            </a:r>
            <a:r>
              <a:rPr lang="en-US" sz="1400" b="1" kern="0" dirty="0">
                <a:latin typeface="Aptos" panose="020B0004020202020204" pitchFamily="34" charset="0"/>
              </a:rPr>
              <a:t>valid current Clean Hands Certification </a:t>
            </a:r>
            <a:r>
              <a:rPr lang="en-US" sz="1400" kern="0" dirty="0">
                <a:latin typeface="Aptos" panose="020B0004020202020204" pitchFamily="34" charset="0"/>
              </a:rPr>
              <a:t>from the District of Columbia Office of Tax Revenue. DBH requires that the submitted Clean Hands Certification reflect a date </a:t>
            </a:r>
            <a:r>
              <a:rPr lang="en-US" sz="1400" b="1" kern="0" dirty="0">
                <a:latin typeface="Aptos" panose="020B0004020202020204" pitchFamily="34" charset="0"/>
              </a:rPr>
              <a:t>within a thirty-day </a:t>
            </a:r>
            <a:r>
              <a:rPr lang="en-US" sz="1400" kern="0" dirty="0">
                <a:latin typeface="Aptos" panose="020B0004020202020204" pitchFamily="34" charset="0"/>
              </a:rPr>
              <a:t>period immediately preceding the application’s submission. Self-Certification </a:t>
            </a:r>
            <a:r>
              <a:rPr lang="en-US" sz="1400" b="1" kern="0" dirty="0">
                <a:latin typeface="Aptos" panose="020B0004020202020204" pitchFamily="34" charset="0"/>
              </a:rPr>
              <a:t>is not acceptable</a:t>
            </a:r>
            <a:r>
              <a:rPr lang="en-US" sz="1800" b="1" kern="0" dirty="0">
                <a:latin typeface="Aptos" panose="020B0004020202020204" pitchFamily="34" charset="0"/>
              </a:rPr>
              <a:t>. </a:t>
            </a:r>
          </a:p>
        </p:txBody>
      </p:sp>
    </p:spTree>
    <p:extLst>
      <p:ext uri="{BB962C8B-B14F-4D97-AF65-F5344CB8AC3E}">
        <p14:creationId xmlns:p14="http://schemas.microsoft.com/office/powerpoint/2010/main" val="15742685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138995"/>
            <a:ext cx="8229600" cy="983221"/>
          </a:xfrm>
        </p:spPr>
        <p:txBody>
          <a:bodyPr/>
          <a:lstStyle/>
          <a:p>
            <a:r>
              <a:rPr lang="en-US" altLang="en-US" sz="2400" b="1" dirty="0">
                <a:latin typeface="Aptos" panose="020B0004020202020204" pitchFamily="34" charset="0"/>
              </a:rPr>
              <a:t>IRS 990 FORM</a:t>
            </a:r>
            <a:br>
              <a:rPr lang="en-US" altLang="en-US" sz="2400" b="1" dirty="0">
                <a:latin typeface="Aptos" panose="020B0004020202020204" pitchFamily="34" charset="0"/>
              </a:rPr>
            </a:br>
            <a:r>
              <a:rPr lang="en-US" altLang="en-US" sz="2400" b="1" dirty="0">
                <a:latin typeface="Aptos" panose="020B0004020202020204" pitchFamily="34" charset="0"/>
              </a:rPr>
              <a:t>(Non-Profits Only)</a:t>
            </a:r>
          </a:p>
        </p:txBody>
      </p:sp>
      <p:sp>
        <p:nvSpPr>
          <p:cNvPr id="24580" name="Line 4"/>
          <p:cNvSpPr>
            <a:spLocks noChangeShapeType="1"/>
          </p:cNvSpPr>
          <p:nvPr/>
        </p:nvSpPr>
        <p:spPr bwMode="auto">
          <a:xfrm flipH="1">
            <a:off x="1600200" y="1038175"/>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43</a:t>
            </a:fld>
            <a:endParaRPr lang="en-US" dirty="0"/>
          </a:p>
        </p:txBody>
      </p:sp>
      <p:sp>
        <p:nvSpPr>
          <p:cNvPr id="2" name="TextBox 1"/>
          <p:cNvSpPr txBox="1"/>
          <p:nvPr/>
        </p:nvSpPr>
        <p:spPr>
          <a:xfrm>
            <a:off x="1600200" y="1401287"/>
            <a:ext cx="7116417" cy="584775"/>
          </a:xfrm>
          <a:prstGeom prst="rect">
            <a:avLst/>
          </a:prstGeom>
          <a:noFill/>
        </p:spPr>
        <p:txBody>
          <a:bodyPr wrap="square" rtlCol="0">
            <a:spAutoFit/>
          </a:bodyPr>
          <a:lstStyle/>
          <a:p>
            <a:r>
              <a:rPr lang="en-US" sz="1600" dirty="0">
                <a:latin typeface="Aptos" panose="020B0004020202020204" pitchFamily="34" charset="0"/>
              </a:rPr>
              <a:t>The applicant must submit the organization’s 990 form from the most recent tax year.</a:t>
            </a:r>
          </a:p>
        </p:txBody>
      </p:sp>
      <p:pic>
        <p:nvPicPr>
          <p:cNvPr id="4" name="Picture 3">
            <a:extLst>
              <a:ext uri="{FF2B5EF4-FFF2-40B4-BE49-F238E27FC236}">
                <a16:creationId xmlns:a16="http://schemas.microsoft.com/office/drawing/2014/main" id="{EC628FDA-0B54-2329-545B-5EFF951E616A}"/>
              </a:ext>
            </a:extLst>
          </p:cNvPr>
          <p:cNvPicPr>
            <a:picLocks noChangeAspect="1"/>
          </p:cNvPicPr>
          <p:nvPr/>
        </p:nvPicPr>
        <p:blipFill>
          <a:blip r:embed="rId3"/>
          <a:stretch>
            <a:fillRect/>
          </a:stretch>
        </p:blipFill>
        <p:spPr>
          <a:xfrm>
            <a:off x="2700366" y="2078830"/>
            <a:ext cx="3743268" cy="2810500"/>
          </a:xfrm>
          <a:prstGeom prst="rect">
            <a:avLst/>
          </a:prstGeom>
        </p:spPr>
      </p:pic>
      <p:pic>
        <p:nvPicPr>
          <p:cNvPr id="7" name="Picture 6">
            <a:extLst>
              <a:ext uri="{FF2B5EF4-FFF2-40B4-BE49-F238E27FC236}">
                <a16:creationId xmlns:a16="http://schemas.microsoft.com/office/drawing/2014/main" id="{B73CF541-2A16-1F89-0C83-0261D65B7CB4}"/>
              </a:ext>
            </a:extLst>
          </p:cNvPr>
          <p:cNvPicPr>
            <a:picLocks noChangeAspect="1"/>
          </p:cNvPicPr>
          <p:nvPr/>
        </p:nvPicPr>
        <p:blipFill>
          <a:blip r:embed="rId4"/>
          <a:stretch>
            <a:fillRect/>
          </a:stretch>
        </p:blipFill>
        <p:spPr>
          <a:xfrm>
            <a:off x="1849865" y="4965894"/>
            <a:ext cx="5840474" cy="847417"/>
          </a:xfrm>
          <a:prstGeom prst="rect">
            <a:avLst/>
          </a:prstGeom>
        </p:spPr>
      </p:pic>
    </p:spTree>
    <p:extLst>
      <p:ext uri="{BB962C8B-B14F-4D97-AF65-F5344CB8AC3E}">
        <p14:creationId xmlns:p14="http://schemas.microsoft.com/office/powerpoint/2010/main" val="33425148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84747"/>
            <a:ext cx="8229600" cy="1143000"/>
          </a:xfrm>
        </p:spPr>
        <p:txBody>
          <a:bodyPr/>
          <a:lstStyle/>
          <a:p>
            <a:r>
              <a:rPr lang="en-US" altLang="en-US" sz="2400" b="1" dirty="0">
                <a:latin typeface="Aptos" panose="020B0004020202020204" pitchFamily="34" charset="0"/>
              </a:rPr>
              <a:t>IRS Tax –Exempt Determination Letter &amp; 501 (c)(3) Letter    (Non-Profits Only)</a:t>
            </a:r>
          </a:p>
        </p:txBody>
      </p:sp>
      <p:sp>
        <p:nvSpPr>
          <p:cNvPr id="24580" name="Line 4"/>
          <p:cNvSpPr>
            <a:spLocks noChangeShapeType="1"/>
          </p:cNvSpPr>
          <p:nvPr/>
        </p:nvSpPr>
        <p:spPr bwMode="auto">
          <a:xfrm flipH="1">
            <a:off x="1028700" y="930058"/>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44</a:t>
            </a:fld>
            <a:endParaRPr lang="en-US" dirty="0"/>
          </a:p>
        </p:txBody>
      </p:sp>
      <p:pic>
        <p:nvPicPr>
          <p:cNvPr id="3" name="Picture 2" descr="Determining the Date of Assessment for IRS Collection Purposes">
            <a:extLst>
              <a:ext uri="{FF2B5EF4-FFF2-40B4-BE49-F238E27FC236}">
                <a16:creationId xmlns:a16="http://schemas.microsoft.com/office/drawing/2014/main" id="{A6B6FF74-7F0B-7DA6-1918-29ABCE75D12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9096" y="1186446"/>
            <a:ext cx="2049519" cy="122971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0D81253-C10F-A2CC-7D77-A10EFFFB7600}"/>
              </a:ext>
            </a:extLst>
          </p:cNvPr>
          <p:cNvPicPr>
            <a:picLocks noChangeAspect="1"/>
          </p:cNvPicPr>
          <p:nvPr/>
        </p:nvPicPr>
        <p:blipFill>
          <a:blip r:embed="rId4"/>
          <a:stretch>
            <a:fillRect/>
          </a:stretch>
        </p:blipFill>
        <p:spPr>
          <a:xfrm>
            <a:off x="2729590" y="974291"/>
            <a:ext cx="4046770" cy="5240287"/>
          </a:xfrm>
          <a:prstGeom prst="rect">
            <a:avLst/>
          </a:prstGeom>
        </p:spPr>
      </p:pic>
    </p:spTree>
    <p:extLst>
      <p:ext uri="{BB962C8B-B14F-4D97-AF65-F5344CB8AC3E}">
        <p14:creationId xmlns:p14="http://schemas.microsoft.com/office/powerpoint/2010/main" val="1780240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05556E-6 0 L -0.00052 0.4669 " pathEditMode="relative" rAng="0" ptsTypes="AA">
                                      <p:cBhvr>
                                        <p:cTn id="6" dur="2000" fill="hold"/>
                                        <p:tgtEl>
                                          <p:spTgt spid="3"/>
                                        </p:tgtEl>
                                        <p:attrNameLst>
                                          <p:attrName>ppt_x</p:attrName>
                                          <p:attrName>ppt_y</p:attrName>
                                        </p:attrNameLst>
                                      </p:cBhvr>
                                      <p:rCtr x="-35" y="2333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212942"/>
            <a:ext cx="8229600" cy="1143000"/>
          </a:xfrm>
        </p:spPr>
        <p:txBody>
          <a:bodyPr/>
          <a:lstStyle/>
          <a:p>
            <a:r>
              <a:rPr lang="en-US" altLang="en-US" sz="2400" b="1" dirty="0">
                <a:latin typeface="Aptos" panose="020B0004020202020204" pitchFamily="34" charset="0"/>
              </a:rPr>
              <a:t>Religious Organizations</a:t>
            </a:r>
          </a:p>
        </p:txBody>
      </p:sp>
      <p:sp>
        <p:nvSpPr>
          <p:cNvPr id="24580" name="Line 4"/>
          <p:cNvSpPr>
            <a:spLocks noChangeShapeType="1"/>
          </p:cNvSpPr>
          <p:nvPr/>
        </p:nvSpPr>
        <p:spPr bwMode="auto">
          <a:xfrm flipH="1">
            <a:off x="1066800" y="701458"/>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45</a:t>
            </a:fld>
            <a:endParaRPr lang="en-US" dirty="0"/>
          </a:p>
        </p:txBody>
      </p:sp>
      <p:sp>
        <p:nvSpPr>
          <p:cNvPr id="3" name="Content Placeholder 2">
            <a:extLst>
              <a:ext uri="{FF2B5EF4-FFF2-40B4-BE49-F238E27FC236}">
                <a16:creationId xmlns:a16="http://schemas.microsoft.com/office/drawing/2014/main" id="{0FA856CB-D442-E4FC-2078-7A18F1F8023B}"/>
              </a:ext>
            </a:extLst>
          </p:cNvPr>
          <p:cNvSpPr>
            <a:spLocks noGrp="1"/>
          </p:cNvSpPr>
          <p:nvPr>
            <p:ph idx="1"/>
          </p:nvPr>
        </p:nvSpPr>
        <p:spPr>
          <a:xfrm>
            <a:off x="1086556" y="784119"/>
            <a:ext cx="7066844" cy="2309161"/>
          </a:xfrm>
        </p:spPr>
        <p:txBody>
          <a:bodyPr/>
          <a:lstStyle/>
          <a:p>
            <a:pPr marL="0" indent="0">
              <a:buNone/>
            </a:pPr>
            <a:r>
              <a:rPr lang="en-US" sz="1800" dirty="0">
                <a:latin typeface="Aptos" panose="020B0004020202020204" pitchFamily="34" charset="0"/>
              </a:rPr>
              <a:t>Best Evidence of IRS Tax Exemption Examples:</a:t>
            </a:r>
          </a:p>
          <a:p>
            <a:pPr marL="557142" lvl="1" indent="-257175">
              <a:buFont typeface="+mj-lt"/>
              <a:buAutoNum type="arabicPeriod"/>
            </a:pPr>
            <a:r>
              <a:rPr lang="en-US" sz="1800" dirty="0">
                <a:latin typeface="Aptos" panose="020B0004020202020204" pitchFamily="34" charset="0"/>
              </a:rPr>
              <a:t> A letter from the leader of the organization verifying that the organization is a religious group; </a:t>
            </a:r>
          </a:p>
          <a:p>
            <a:pPr marL="557142" lvl="1" indent="-257175">
              <a:buAutoNum type="arabicPeriod"/>
            </a:pPr>
            <a:r>
              <a:rPr lang="en-US" sz="1800" dirty="0">
                <a:latin typeface="Aptos" panose="020B0004020202020204" pitchFamily="34" charset="0"/>
              </a:rPr>
              <a:t>A letter from the group’s board chair or similar official, verifying that the organization is a religious group; </a:t>
            </a:r>
          </a:p>
          <a:p>
            <a:pPr marL="557142" lvl="1" indent="-257175">
              <a:buAutoNum type="arabicPeriod"/>
            </a:pPr>
            <a:r>
              <a:rPr lang="en-US" sz="1800" dirty="0">
                <a:latin typeface="Aptos" panose="020B0004020202020204" pitchFamily="34" charset="0"/>
              </a:rPr>
              <a:t>The applicant’s most recently submitted state sales or other tax exemption form, if it exists (Form 164 in the District of Columbia); or </a:t>
            </a:r>
          </a:p>
          <a:p>
            <a:pPr marL="557142" lvl="1" indent="-257175">
              <a:buAutoNum type="arabicPeriod"/>
            </a:pPr>
            <a:r>
              <a:rPr lang="en-US" sz="1800" dirty="0">
                <a:latin typeface="Aptos" panose="020B0004020202020204" pitchFamily="34" charset="0"/>
              </a:rPr>
              <a:t>The state’s issued tax exemption certificate or card, if it exists. (See IRS publication no. 1828, Tax Guide for Churches and Religious Organizations).</a:t>
            </a:r>
          </a:p>
        </p:txBody>
      </p:sp>
      <p:pic>
        <p:nvPicPr>
          <p:cNvPr id="4" name="Picture 3">
            <a:extLst>
              <a:ext uri="{FF2B5EF4-FFF2-40B4-BE49-F238E27FC236}">
                <a16:creationId xmlns:a16="http://schemas.microsoft.com/office/drawing/2014/main" id="{C960B741-4CBE-3B79-B615-424F6ADEFA88}"/>
              </a:ext>
            </a:extLst>
          </p:cNvPr>
          <p:cNvPicPr>
            <a:picLocks noChangeAspect="1"/>
          </p:cNvPicPr>
          <p:nvPr/>
        </p:nvPicPr>
        <p:blipFill>
          <a:blip r:embed="rId3"/>
          <a:stretch>
            <a:fillRect/>
          </a:stretch>
        </p:blipFill>
        <p:spPr>
          <a:xfrm>
            <a:off x="2960651" y="4091973"/>
            <a:ext cx="3318653" cy="2064569"/>
          </a:xfrm>
          <a:prstGeom prst="rect">
            <a:avLst/>
          </a:prstGeom>
        </p:spPr>
      </p:pic>
    </p:spTree>
    <p:extLst>
      <p:ext uri="{BB962C8B-B14F-4D97-AF65-F5344CB8AC3E}">
        <p14:creationId xmlns:p14="http://schemas.microsoft.com/office/powerpoint/2010/main" val="31357199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212942"/>
            <a:ext cx="8229600" cy="1143000"/>
          </a:xfrm>
        </p:spPr>
        <p:txBody>
          <a:bodyPr/>
          <a:lstStyle/>
          <a:p>
            <a:r>
              <a:rPr lang="en-US" altLang="en-US" sz="2400" b="1" dirty="0">
                <a:latin typeface="Aptos" panose="020B0004020202020204" pitchFamily="34" charset="0"/>
              </a:rPr>
              <a:t>IRS W-9 Tax </a:t>
            </a:r>
          </a:p>
        </p:txBody>
      </p:sp>
      <p:sp>
        <p:nvSpPr>
          <p:cNvPr id="24580" name="Line 4"/>
          <p:cNvSpPr>
            <a:spLocks noChangeShapeType="1"/>
          </p:cNvSpPr>
          <p:nvPr/>
        </p:nvSpPr>
        <p:spPr bwMode="auto">
          <a:xfrm flipH="1">
            <a:off x="1066800" y="701458"/>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46</a:t>
            </a:fld>
            <a:endParaRPr lang="en-US" dirty="0"/>
          </a:p>
        </p:txBody>
      </p:sp>
      <p:sp>
        <p:nvSpPr>
          <p:cNvPr id="2" name="TextBox 1">
            <a:extLst>
              <a:ext uri="{FF2B5EF4-FFF2-40B4-BE49-F238E27FC236}">
                <a16:creationId xmlns:a16="http://schemas.microsoft.com/office/drawing/2014/main" id="{56756CCC-BBFE-06C1-B1B0-C1548CD94D14}"/>
              </a:ext>
            </a:extLst>
          </p:cNvPr>
          <p:cNvSpPr txBox="1"/>
          <p:nvPr/>
        </p:nvSpPr>
        <p:spPr>
          <a:xfrm>
            <a:off x="838200" y="1059349"/>
            <a:ext cx="7315200" cy="1200329"/>
          </a:xfrm>
          <a:prstGeom prst="rect">
            <a:avLst/>
          </a:prstGeom>
          <a:noFill/>
        </p:spPr>
        <p:txBody>
          <a:bodyPr wrap="square" rtlCol="0">
            <a:spAutoFit/>
          </a:bodyPr>
          <a:lstStyle/>
          <a:p>
            <a:pPr marL="0" marR="0" lvl="0" indent="0" algn="l" defTabSz="914186" rtl="0" eaLnBrk="1" fontAlgn="auto" latinLnBrk="0" hangingPunct="1">
              <a:lnSpc>
                <a:spcPct val="100000"/>
              </a:lnSpc>
              <a:spcBef>
                <a:spcPts val="0"/>
              </a:spcBef>
              <a:spcAft>
                <a:spcPts val="0"/>
              </a:spcAft>
              <a:buClrTx/>
              <a:buSzTx/>
              <a:buFontTx/>
              <a:buNone/>
              <a:tabLst/>
              <a:defRPr/>
            </a:pPr>
            <a:r>
              <a:rPr lang="en-US" dirty="0">
                <a:latin typeface="Aptos" panose="020B0004020202020204" pitchFamily="34" charset="0"/>
              </a:rPr>
              <a:t>If you are not currently registered as a vendor with DBH or if your existing information has changed, please visit the DIFS Supplier Portal at  </a:t>
            </a:r>
            <a:r>
              <a:rPr kumimoji="0" lang="en-US" sz="1800" b="0" i="0" u="none" strike="noStrike" kern="1200" cap="none" spc="0" normalizeH="0" baseline="0" noProof="0" dirty="0">
                <a:ln>
                  <a:noFill/>
                </a:ln>
                <a:solidFill>
                  <a:srgbClr val="000000"/>
                </a:solidFill>
                <a:effectLst/>
                <a:uLnTx/>
                <a:uFillTx/>
                <a:latin typeface="Aptos" panose="020B0004020202020204" pitchFamily="34" charset="0"/>
                <a:hlinkClick r:id="rId3"/>
              </a:rPr>
              <a:t>https://cfo.dc.gov/page/supplier-portal</a:t>
            </a:r>
            <a:r>
              <a:rPr kumimoji="0" lang="en-US" sz="1800" b="0" i="0" u="none" strike="noStrike" kern="1200" cap="none" spc="0" normalizeH="0" baseline="0" noProof="0" dirty="0">
                <a:ln>
                  <a:noFill/>
                </a:ln>
                <a:solidFill>
                  <a:srgbClr val="000000"/>
                </a:solidFill>
                <a:effectLst/>
                <a:uLnTx/>
                <a:uFillTx/>
                <a:latin typeface="Aptos" panose="020B0004020202020204" pitchFamily="34" charset="0"/>
              </a:rPr>
              <a:t> </a:t>
            </a:r>
          </a:p>
          <a:p>
            <a:r>
              <a:rPr lang="en-US" dirty="0">
                <a:latin typeface="Aptos" panose="020B0004020202020204" pitchFamily="34" charset="0"/>
              </a:rPr>
              <a:t> to register or update your details. </a:t>
            </a:r>
          </a:p>
        </p:txBody>
      </p:sp>
      <p:pic>
        <p:nvPicPr>
          <p:cNvPr id="8" name="Picture 7">
            <a:extLst>
              <a:ext uri="{FF2B5EF4-FFF2-40B4-BE49-F238E27FC236}">
                <a16:creationId xmlns:a16="http://schemas.microsoft.com/office/drawing/2014/main" id="{E97BEE14-0D1B-CDB9-9728-D0E40D54D0D5}"/>
              </a:ext>
            </a:extLst>
          </p:cNvPr>
          <p:cNvPicPr>
            <a:picLocks noChangeAspect="1"/>
          </p:cNvPicPr>
          <p:nvPr/>
        </p:nvPicPr>
        <p:blipFill>
          <a:blip r:embed="rId4"/>
          <a:stretch>
            <a:fillRect/>
          </a:stretch>
        </p:blipFill>
        <p:spPr>
          <a:xfrm>
            <a:off x="2376181" y="2388969"/>
            <a:ext cx="4391638" cy="3536535"/>
          </a:xfrm>
          <a:prstGeom prst="rect">
            <a:avLst/>
          </a:prstGeom>
        </p:spPr>
      </p:pic>
      <p:sp>
        <p:nvSpPr>
          <p:cNvPr id="10" name="Arrow: Right 9">
            <a:extLst>
              <a:ext uri="{FF2B5EF4-FFF2-40B4-BE49-F238E27FC236}">
                <a16:creationId xmlns:a16="http://schemas.microsoft.com/office/drawing/2014/main" id="{644C4A65-6CF1-6252-C6DA-701A743F6D2D}"/>
              </a:ext>
            </a:extLst>
          </p:cNvPr>
          <p:cNvSpPr/>
          <p:nvPr/>
        </p:nvSpPr>
        <p:spPr>
          <a:xfrm>
            <a:off x="1346200" y="2247994"/>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E908D400-15E3-83CE-A369-CB429965D26E}"/>
              </a:ext>
            </a:extLst>
          </p:cNvPr>
          <p:cNvSpPr/>
          <p:nvPr/>
        </p:nvSpPr>
        <p:spPr>
          <a:xfrm>
            <a:off x="3517392" y="4690960"/>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1837F-F0E9-1B36-44F0-CD7537D58029}"/>
              </a:ext>
            </a:extLst>
          </p:cNvPr>
          <p:cNvPicPr>
            <a:picLocks noChangeAspect="1"/>
          </p:cNvPicPr>
          <p:nvPr/>
        </p:nvPicPr>
        <p:blipFill>
          <a:blip r:embed="rId5"/>
          <a:stretch>
            <a:fillRect/>
          </a:stretch>
        </p:blipFill>
        <p:spPr>
          <a:xfrm>
            <a:off x="3416300" y="5482553"/>
            <a:ext cx="1012024" cy="542591"/>
          </a:xfrm>
          <a:prstGeom prst="rect">
            <a:avLst/>
          </a:prstGeom>
        </p:spPr>
      </p:pic>
    </p:spTree>
    <p:extLst>
      <p:ext uri="{BB962C8B-B14F-4D97-AF65-F5344CB8AC3E}">
        <p14:creationId xmlns:p14="http://schemas.microsoft.com/office/powerpoint/2010/main" val="24780081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212942"/>
            <a:ext cx="8229600" cy="1143000"/>
          </a:xfrm>
        </p:spPr>
        <p:txBody>
          <a:bodyPr/>
          <a:lstStyle/>
          <a:p>
            <a:r>
              <a:rPr lang="en-US" altLang="en-US" sz="2400" b="1" dirty="0">
                <a:latin typeface="Aptos" panose="020B0004020202020204" pitchFamily="34" charset="0"/>
              </a:rPr>
              <a:t>Audited Financial Statements</a:t>
            </a:r>
          </a:p>
        </p:txBody>
      </p:sp>
      <p:sp>
        <p:nvSpPr>
          <p:cNvPr id="24580" name="Line 4"/>
          <p:cNvSpPr>
            <a:spLocks noChangeShapeType="1"/>
          </p:cNvSpPr>
          <p:nvPr/>
        </p:nvSpPr>
        <p:spPr bwMode="auto">
          <a:xfrm flipH="1">
            <a:off x="1066800" y="701458"/>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47</a:t>
            </a:fld>
            <a:endParaRPr lang="en-US" dirty="0"/>
          </a:p>
        </p:txBody>
      </p:sp>
      <p:sp>
        <p:nvSpPr>
          <p:cNvPr id="3" name="Content Placeholder 2">
            <a:extLst>
              <a:ext uri="{FF2B5EF4-FFF2-40B4-BE49-F238E27FC236}">
                <a16:creationId xmlns:a16="http://schemas.microsoft.com/office/drawing/2014/main" id="{2B29789E-F10B-53C5-644F-28E510BED39F}"/>
              </a:ext>
            </a:extLst>
          </p:cNvPr>
          <p:cNvSpPr>
            <a:spLocks noGrp="1"/>
          </p:cNvSpPr>
          <p:nvPr>
            <p:ph idx="1"/>
          </p:nvPr>
        </p:nvSpPr>
        <p:spPr>
          <a:xfrm>
            <a:off x="1049865" y="857250"/>
            <a:ext cx="7134577" cy="2800350"/>
          </a:xfrm>
        </p:spPr>
        <p:txBody>
          <a:bodyPr/>
          <a:lstStyle/>
          <a:p>
            <a:pPr marL="85785" indent="0">
              <a:spcBef>
                <a:spcPts val="0"/>
              </a:spcBef>
              <a:spcAft>
                <a:spcPts val="600"/>
              </a:spcAft>
              <a:buNone/>
            </a:pPr>
            <a:r>
              <a:rPr lang="en-US" sz="1600" dirty="0">
                <a:solidFill>
                  <a:srgbClr val="000000"/>
                </a:solidFill>
                <a:latin typeface="Aptos" panose="020B0004020202020204" pitchFamily="34" charset="0"/>
                <a:ea typeface="Cambria" panose="02040503050406030204" pitchFamily="18" charset="0"/>
                <a:cs typeface="Times New Roman" panose="02020603050405020304" pitchFamily="18" charset="0"/>
              </a:rPr>
              <a:t>If audited financial statements or reviews are not available, the applicant must provide:</a:t>
            </a:r>
          </a:p>
          <a:p>
            <a:pPr marL="1028620" lvl="2" indent="-342900">
              <a:spcBef>
                <a:spcPts val="0"/>
              </a:spcBef>
              <a:spcAft>
                <a:spcPts val="600"/>
              </a:spcAft>
              <a:buFont typeface="+mj-lt"/>
              <a:buAutoNum type="alphaLcPeriod"/>
            </a:pPr>
            <a:r>
              <a:rPr lang="en-US" sz="1600" dirty="0">
                <a:solidFill>
                  <a:srgbClr val="000000"/>
                </a:solidFill>
                <a:latin typeface="Aptos" panose="020B0004020202020204" pitchFamily="34" charset="0"/>
                <a:ea typeface="Cambria" panose="02040503050406030204" pitchFamily="18" charset="0"/>
                <a:cs typeface="Times New Roman" panose="02020603050405020304" pitchFamily="18" charset="0"/>
              </a:rPr>
              <a:t>the Organizational Budget, </a:t>
            </a:r>
          </a:p>
          <a:p>
            <a:pPr marL="1028620" lvl="2" indent="-342900">
              <a:spcBef>
                <a:spcPts val="0"/>
              </a:spcBef>
              <a:spcAft>
                <a:spcPts val="600"/>
              </a:spcAft>
              <a:buFont typeface="+mj-lt"/>
              <a:buAutoNum type="alphaLcPeriod"/>
            </a:pPr>
            <a:r>
              <a:rPr lang="en-US" sz="1600" dirty="0">
                <a:solidFill>
                  <a:srgbClr val="000000"/>
                </a:solidFill>
                <a:latin typeface="Aptos" panose="020B0004020202020204" pitchFamily="34" charset="0"/>
                <a:ea typeface="Cambria" panose="02040503050406030204" pitchFamily="18" charset="0"/>
                <a:cs typeface="Times New Roman" panose="02020603050405020304" pitchFamily="18" charset="0"/>
              </a:rPr>
              <a:t>Income Statement (Profit and Loss Statement),</a:t>
            </a:r>
          </a:p>
          <a:p>
            <a:pPr marL="1028620" lvl="2" indent="-342900">
              <a:spcBef>
                <a:spcPts val="0"/>
              </a:spcBef>
              <a:spcAft>
                <a:spcPts val="600"/>
              </a:spcAft>
              <a:buFont typeface="+mj-lt"/>
              <a:buAutoNum type="alphaLcPeriod"/>
            </a:pPr>
            <a:r>
              <a:rPr lang="en-US" sz="1600" dirty="0">
                <a:solidFill>
                  <a:srgbClr val="000000"/>
                </a:solidFill>
                <a:latin typeface="Aptos" panose="020B0004020202020204" pitchFamily="34" charset="0"/>
                <a:ea typeface="Cambria" panose="02040503050406030204" pitchFamily="18" charset="0"/>
                <a:cs typeface="Times New Roman" panose="02020603050405020304" pitchFamily="18" charset="0"/>
              </a:rPr>
              <a:t>Certified Balance Sheet (certified by an authorized representative of the organization), and </a:t>
            </a:r>
          </a:p>
          <a:p>
            <a:pPr marL="1028620" lvl="2" indent="-342900">
              <a:spcBef>
                <a:spcPts val="0"/>
              </a:spcBef>
              <a:spcAft>
                <a:spcPts val="600"/>
              </a:spcAft>
              <a:buFont typeface="+mj-lt"/>
              <a:buAutoNum type="alphaLcPeriod"/>
            </a:pPr>
            <a:r>
              <a:rPr lang="en-US" sz="1600" dirty="0">
                <a:solidFill>
                  <a:srgbClr val="000000"/>
                </a:solidFill>
                <a:latin typeface="Aptos" panose="020B0004020202020204" pitchFamily="34" charset="0"/>
                <a:ea typeface="Cambria" panose="02040503050406030204" pitchFamily="18" charset="0"/>
                <a:cs typeface="Times New Roman" panose="02020603050405020304" pitchFamily="18" charset="0"/>
              </a:rPr>
              <a:t>any letters, filings, etc. submitted to the IRS within the three (3) years before date of grant application</a:t>
            </a:r>
            <a:r>
              <a:rPr lang="en-US" sz="1600" dirty="0">
                <a:solidFill>
                  <a:srgbClr val="000000"/>
                </a:solidFill>
                <a:latin typeface="Tw Cen MT" panose="020B0602020104020603" pitchFamily="34" charset="0"/>
                <a:ea typeface="Cambria" panose="02040503050406030204" pitchFamily="18" charset="0"/>
                <a:cs typeface="Times New Roman" panose="02020603050405020304" pitchFamily="18" charset="0"/>
              </a:rPr>
              <a:t>. </a:t>
            </a:r>
          </a:p>
        </p:txBody>
      </p:sp>
      <p:pic>
        <p:nvPicPr>
          <p:cNvPr id="4" name="Picture 3">
            <a:extLst>
              <a:ext uri="{FF2B5EF4-FFF2-40B4-BE49-F238E27FC236}">
                <a16:creationId xmlns:a16="http://schemas.microsoft.com/office/drawing/2014/main" id="{3DB5791C-7941-6486-A357-5AB2837E40C2}"/>
              </a:ext>
            </a:extLst>
          </p:cNvPr>
          <p:cNvPicPr>
            <a:picLocks noChangeAspect="1"/>
          </p:cNvPicPr>
          <p:nvPr/>
        </p:nvPicPr>
        <p:blipFill>
          <a:blip r:embed="rId3"/>
          <a:stretch>
            <a:fillRect/>
          </a:stretch>
        </p:blipFill>
        <p:spPr>
          <a:xfrm>
            <a:off x="2423528" y="3429000"/>
            <a:ext cx="4387250" cy="2513529"/>
          </a:xfrm>
          <a:prstGeom prst="rect">
            <a:avLst/>
          </a:prstGeom>
        </p:spPr>
      </p:pic>
    </p:spTree>
    <p:extLst>
      <p:ext uri="{BB962C8B-B14F-4D97-AF65-F5344CB8AC3E}">
        <p14:creationId xmlns:p14="http://schemas.microsoft.com/office/powerpoint/2010/main" val="7266198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191102"/>
            <a:ext cx="8229600" cy="1143000"/>
          </a:xfrm>
        </p:spPr>
        <p:txBody>
          <a:bodyPr/>
          <a:lstStyle/>
          <a:p>
            <a:r>
              <a:rPr lang="en-US" altLang="en-US" sz="2400" b="1" dirty="0">
                <a:latin typeface="Aptos" panose="020B0004020202020204" pitchFamily="34" charset="0"/>
              </a:rPr>
              <a:t>Separation of Duties Policy</a:t>
            </a:r>
          </a:p>
        </p:txBody>
      </p:sp>
      <p:sp>
        <p:nvSpPr>
          <p:cNvPr id="27652" name="Line 4"/>
          <p:cNvSpPr>
            <a:spLocks noChangeShapeType="1"/>
          </p:cNvSpPr>
          <p:nvPr/>
        </p:nvSpPr>
        <p:spPr bwMode="auto">
          <a:xfrm flipH="1">
            <a:off x="1066800" y="676406"/>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48</a:t>
            </a:fld>
            <a:endParaRPr lang="en-US" dirty="0"/>
          </a:p>
        </p:txBody>
      </p:sp>
      <p:sp>
        <p:nvSpPr>
          <p:cNvPr id="3" name="Content Placeholder 2">
            <a:extLst>
              <a:ext uri="{FF2B5EF4-FFF2-40B4-BE49-F238E27FC236}">
                <a16:creationId xmlns:a16="http://schemas.microsoft.com/office/drawing/2014/main" id="{2E5EA42B-828C-12EB-8001-62737EA14779}"/>
              </a:ext>
            </a:extLst>
          </p:cNvPr>
          <p:cNvSpPr>
            <a:spLocks noGrp="1"/>
          </p:cNvSpPr>
          <p:nvPr>
            <p:ph idx="1"/>
          </p:nvPr>
        </p:nvSpPr>
        <p:spPr>
          <a:xfrm>
            <a:off x="861390" y="826604"/>
            <a:ext cx="7324804" cy="2494665"/>
          </a:xfrm>
        </p:spPr>
        <p:txBody>
          <a:bodyPr/>
          <a:lstStyle/>
          <a:p>
            <a:pPr marL="0" indent="0">
              <a:buNone/>
            </a:pPr>
            <a:r>
              <a:rPr lang="en-US" sz="1600" dirty="0">
                <a:latin typeface="Aptos" panose="020B0004020202020204" pitchFamily="34" charset="0"/>
                <a:ea typeface="Cambria" panose="02040503050406030204" pitchFamily="18" charset="0"/>
              </a:rPr>
              <a:t>The applicant should state which of these situations apply and provide the following information</a:t>
            </a:r>
          </a:p>
          <a:p>
            <a:pPr marL="642867" lvl="1" indent="-342900">
              <a:spcBef>
                <a:spcPts val="0"/>
              </a:spcBef>
              <a:spcAft>
                <a:spcPts val="0"/>
              </a:spcAft>
              <a:buFont typeface="+mj-lt"/>
              <a:buAutoNum type="arabicPeriod"/>
            </a:pPr>
            <a:r>
              <a:rPr lang="en-US" sz="1600" dirty="0">
                <a:latin typeface="Aptos" panose="020B0004020202020204" pitchFamily="34" charset="0"/>
                <a:ea typeface="Cambria" panose="02040503050406030204" pitchFamily="18" charset="0"/>
                <a:cs typeface="Times New Roman" panose="02020603050405020304" pitchFamily="18" charset="0"/>
              </a:rPr>
              <a:t>Describe how financial transactions are handled and recorded;</a:t>
            </a:r>
          </a:p>
          <a:p>
            <a:pPr marL="642867" lvl="1" indent="-342900">
              <a:spcBef>
                <a:spcPts val="0"/>
              </a:spcBef>
              <a:spcAft>
                <a:spcPts val="0"/>
              </a:spcAft>
              <a:buFont typeface="+mj-lt"/>
              <a:buAutoNum type="arabicPeriod"/>
            </a:pPr>
            <a:r>
              <a:rPr lang="en-US" sz="1600" dirty="0">
                <a:latin typeface="Aptos" panose="020B0004020202020204" pitchFamily="34" charset="0"/>
                <a:ea typeface="Cambria" panose="02040503050406030204" pitchFamily="18" charset="0"/>
                <a:cs typeface="Times New Roman" panose="02020603050405020304" pitchFamily="18" charset="0"/>
              </a:rPr>
              <a:t>Provide the names and titles of personnel involved in handling money;</a:t>
            </a:r>
          </a:p>
          <a:p>
            <a:pPr marL="642867" lvl="1" indent="-342900">
              <a:spcBef>
                <a:spcPts val="0"/>
              </a:spcBef>
              <a:spcAft>
                <a:spcPts val="0"/>
              </a:spcAft>
              <a:buFont typeface="+mj-lt"/>
              <a:buAutoNum type="arabicPeriod"/>
            </a:pPr>
            <a:r>
              <a:rPr lang="en-US" sz="1600" dirty="0">
                <a:latin typeface="Aptos" panose="020B0004020202020204" pitchFamily="34" charset="0"/>
                <a:ea typeface="Cambria" panose="02040503050406030204" pitchFamily="18" charset="0"/>
                <a:cs typeface="Times New Roman" panose="02020603050405020304" pitchFamily="18" charset="0"/>
              </a:rPr>
              <a:t>Identify how many signatures the financial institution(s) require on the organization’s checks and withdrawal slips; and,</a:t>
            </a:r>
          </a:p>
          <a:p>
            <a:pPr marL="642867" lvl="1" indent="-342900">
              <a:spcBef>
                <a:spcPts val="0"/>
              </a:spcBef>
              <a:spcAft>
                <a:spcPts val="0"/>
              </a:spcAft>
              <a:buFont typeface="+mj-lt"/>
              <a:buAutoNum type="arabicPeriod"/>
            </a:pPr>
            <a:r>
              <a:rPr lang="en-US" sz="1600" dirty="0">
                <a:latin typeface="Aptos" panose="020B0004020202020204" pitchFamily="34" charset="0"/>
                <a:ea typeface="Cambria" panose="02040503050406030204" pitchFamily="18" charset="0"/>
                <a:cs typeface="Times New Roman" panose="02020603050405020304" pitchFamily="18" charset="0"/>
              </a:rPr>
              <a:t>Address other limits on staff and board members’ handling of the organization’s money. </a:t>
            </a:r>
            <a:br>
              <a:rPr lang="en-US" sz="1600" dirty="0">
                <a:latin typeface="Aptos" panose="020B0004020202020204" pitchFamily="34" charset="0"/>
                <a:ea typeface="Times New Roman" panose="02020603050405020304" pitchFamily="18" charset="0"/>
                <a:cs typeface="Times New Roman" panose="02020603050405020304" pitchFamily="18" charset="0"/>
              </a:rPr>
            </a:br>
            <a:endParaRPr lang="en-US" sz="1600" dirty="0">
              <a:latin typeface="Aptos" panose="020B0004020202020204" pitchFamily="34" charset="0"/>
              <a:ea typeface="Times New Roman" panose="02020603050405020304" pitchFamily="18" charset="0"/>
              <a:cs typeface="Times New Roman" panose="02020603050405020304" pitchFamily="18" charset="0"/>
            </a:endParaRPr>
          </a:p>
          <a:p>
            <a:pPr marL="0" indent="0">
              <a:buNone/>
            </a:pPr>
            <a:endParaRPr lang="en-US" sz="1350" dirty="0"/>
          </a:p>
        </p:txBody>
      </p:sp>
      <p:pic>
        <p:nvPicPr>
          <p:cNvPr id="4" name="Picture 2" descr="Public Policy Statements">
            <a:extLst>
              <a:ext uri="{FF2B5EF4-FFF2-40B4-BE49-F238E27FC236}">
                <a16:creationId xmlns:a16="http://schemas.microsoft.com/office/drawing/2014/main" id="{B155DA42-403C-3BC2-1354-D287E70B16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9040" y="3151957"/>
            <a:ext cx="4325919" cy="2879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33472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95300" y="-200416"/>
            <a:ext cx="8229600" cy="1143000"/>
          </a:xfrm>
        </p:spPr>
        <p:txBody>
          <a:bodyPr/>
          <a:lstStyle/>
          <a:p>
            <a:r>
              <a:rPr lang="en-US" altLang="en-US" sz="2400" b="1" dirty="0">
                <a:latin typeface="Aptos" panose="020B0004020202020204" pitchFamily="34" charset="0"/>
              </a:rPr>
              <a:t>Board of Directors</a:t>
            </a:r>
          </a:p>
        </p:txBody>
      </p:sp>
      <p:sp>
        <p:nvSpPr>
          <p:cNvPr id="29700" name="Line 4"/>
          <p:cNvSpPr>
            <a:spLocks noChangeShapeType="1"/>
          </p:cNvSpPr>
          <p:nvPr/>
        </p:nvSpPr>
        <p:spPr bwMode="auto">
          <a:xfrm flipH="1">
            <a:off x="1066800" y="713984"/>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49</a:t>
            </a:fld>
            <a:endParaRPr lang="en-US" dirty="0"/>
          </a:p>
        </p:txBody>
      </p:sp>
      <p:pic>
        <p:nvPicPr>
          <p:cNvPr id="2" name="Picture 2" descr="Why Do Boards Have So Few Black Directors?">
            <a:extLst>
              <a:ext uri="{FF2B5EF4-FFF2-40B4-BE49-F238E27FC236}">
                <a16:creationId xmlns:a16="http://schemas.microsoft.com/office/drawing/2014/main" id="{42339009-E683-4540-A699-E8ED52771F2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03087" y="831798"/>
            <a:ext cx="6737825" cy="379002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F160A13-7FCA-86A7-FABA-83835DEFB138}"/>
              </a:ext>
            </a:extLst>
          </p:cNvPr>
          <p:cNvSpPr txBox="1"/>
          <p:nvPr/>
        </p:nvSpPr>
        <p:spPr>
          <a:xfrm>
            <a:off x="2543838" y="5048726"/>
            <a:ext cx="4056321" cy="338554"/>
          </a:xfrm>
          <a:prstGeom prst="rect">
            <a:avLst/>
          </a:prstGeom>
          <a:noFill/>
        </p:spPr>
        <p:txBody>
          <a:bodyPr wrap="square" rtlCol="0">
            <a:spAutoFit/>
          </a:bodyPr>
          <a:lstStyle/>
          <a:p>
            <a:pPr algn="ctr"/>
            <a:r>
              <a:rPr lang="en-US" sz="1600" b="1" dirty="0">
                <a:latin typeface="Tw Cen MT" panose="020B0602020104020603" pitchFamily="34" charset="0"/>
              </a:rPr>
              <a:t>(</a:t>
            </a:r>
            <a:r>
              <a:rPr lang="en-US" sz="1600" b="1" dirty="0">
                <a:latin typeface="Aptos" panose="020B0004020202020204" pitchFamily="34" charset="0"/>
              </a:rPr>
              <a:t>No Template Provided)</a:t>
            </a:r>
          </a:p>
        </p:txBody>
      </p:sp>
    </p:spTree>
    <p:extLst>
      <p:ext uri="{BB962C8B-B14F-4D97-AF65-F5344CB8AC3E}">
        <p14:creationId xmlns:p14="http://schemas.microsoft.com/office/powerpoint/2010/main" val="23600637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109109"/>
            <a:ext cx="8229600" cy="1143000"/>
          </a:xfrm>
        </p:spPr>
        <p:txBody>
          <a:bodyPr/>
          <a:lstStyle/>
          <a:p>
            <a:r>
              <a:rPr lang="en-US" altLang="en-US" sz="2400" b="1" dirty="0">
                <a:latin typeface="Aptos" panose="020B0004020202020204" pitchFamily="34" charset="0"/>
              </a:rPr>
              <a:t>System for Award Management (SAM)</a:t>
            </a:r>
            <a:br>
              <a:rPr lang="en-US" altLang="en-US" sz="2400" b="1" dirty="0">
                <a:latin typeface="Aptos" panose="020B0004020202020204" pitchFamily="34" charset="0"/>
              </a:rPr>
            </a:br>
            <a:r>
              <a:rPr lang="en-US" altLang="en-US" sz="2400" b="1" dirty="0">
                <a:latin typeface="Aptos" panose="020B0004020202020204" pitchFamily="34" charset="0"/>
              </a:rPr>
              <a:t>Registration </a:t>
            </a:r>
            <a:br>
              <a:rPr lang="en-US" altLang="en-US" sz="2400" b="1" dirty="0">
                <a:latin typeface="Aptos" panose="020B0004020202020204" pitchFamily="34" charset="0"/>
              </a:rPr>
            </a:br>
            <a:r>
              <a:rPr lang="en-US" altLang="en-US" sz="2400" b="1" dirty="0">
                <a:latin typeface="Aptos" panose="020B0004020202020204" pitchFamily="34" charset="0"/>
              </a:rPr>
              <a:t>(Active Unique Entity ID #)</a:t>
            </a:r>
          </a:p>
        </p:txBody>
      </p:sp>
      <p:sp>
        <p:nvSpPr>
          <p:cNvPr id="28676" name="Line 4"/>
          <p:cNvSpPr>
            <a:spLocks noChangeShapeType="1"/>
          </p:cNvSpPr>
          <p:nvPr/>
        </p:nvSpPr>
        <p:spPr bwMode="auto">
          <a:xfrm flipH="1">
            <a:off x="1080716" y="1351051"/>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50</a:t>
            </a:fld>
            <a:endParaRPr lang="en-US" dirty="0"/>
          </a:p>
        </p:txBody>
      </p:sp>
      <p:pic>
        <p:nvPicPr>
          <p:cNvPr id="3" name="Picture 2" descr="What Is SAM Registration and Why Is It Important? - Rafael Marrero">
            <a:extLst>
              <a:ext uri="{FF2B5EF4-FFF2-40B4-BE49-F238E27FC236}">
                <a16:creationId xmlns:a16="http://schemas.microsoft.com/office/drawing/2014/main" id="{36FDACCD-0BDA-980F-86D2-CA40E4D4E3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956262"/>
            <a:ext cx="7100516" cy="364706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87C184A-D6E7-DF49-8B8A-EDF7D85B107F}"/>
              </a:ext>
            </a:extLst>
          </p:cNvPr>
          <p:cNvSpPr txBox="1"/>
          <p:nvPr/>
        </p:nvSpPr>
        <p:spPr>
          <a:xfrm>
            <a:off x="2276697" y="5697449"/>
            <a:ext cx="4590606" cy="369332"/>
          </a:xfrm>
          <a:prstGeom prst="rect">
            <a:avLst/>
          </a:prstGeom>
          <a:noFill/>
        </p:spPr>
        <p:txBody>
          <a:bodyPr wrap="square">
            <a:spAutoFit/>
          </a:bodyPr>
          <a:lstStyle/>
          <a:p>
            <a:r>
              <a:rPr lang="en-US" sz="1800" b="1" dirty="0">
                <a:latin typeface="Aptos" panose="020B0004020202020204" pitchFamily="34" charset="0"/>
              </a:rPr>
              <a:t>Visit </a:t>
            </a:r>
            <a:r>
              <a:rPr lang="en-US" sz="1800" b="1" dirty="0">
                <a:latin typeface="Aptos" panose="020B0004020202020204" pitchFamily="34" charset="0"/>
                <a:hlinkClick r:id="rId4"/>
              </a:rPr>
              <a:t>www.sam.gov</a:t>
            </a:r>
            <a:r>
              <a:rPr lang="en-US" sz="1800" b="1" dirty="0">
                <a:latin typeface="Aptos" panose="020B0004020202020204" pitchFamily="34" charset="0"/>
              </a:rPr>
              <a:t> for more information</a:t>
            </a:r>
            <a:endParaRPr lang="en-US" dirty="0">
              <a:latin typeface="Aptos" panose="020B0004020202020204" pitchFamily="34" charset="0"/>
            </a:endParaRPr>
          </a:p>
        </p:txBody>
      </p:sp>
    </p:spTree>
    <p:extLst>
      <p:ext uri="{BB962C8B-B14F-4D97-AF65-F5344CB8AC3E}">
        <p14:creationId xmlns:p14="http://schemas.microsoft.com/office/powerpoint/2010/main" val="15469360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200416"/>
            <a:ext cx="8229600" cy="1143000"/>
          </a:xfrm>
        </p:spPr>
        <p:txBody>
          <a:bodyPr/>
          <a:lstStyle/>
          <a:p>
            <a:r>
              <a:rPr lang="en-US" altLang="en-US" sz="2400" b="1" dirty="0">
                <a:latin typeface="Aptos" panose="020B0004020202020204" pitchFamily="34" charset="0"/>
              </a:rPr>
              <a:t>Partner Documents</a:t>
            </a:r>
          </a:p>
        </p:txBody>
      </p:sp>
      <p:sp>
        <p:nvSpPr>
          <p:cNvPr id="27652" name="Line 4"/>
          <p:cNvSpPr>
            <a:spLocks noChangeShapeType="1"/>
          </p:cNvSpPr>
          <p:nvPr/>
        </p:nvSpPr>
        <p:spPr bwMode="auto">
          <a:xfrm flipH="1">
            <a:off x="1066800" y="713984"/>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pPr>
                <a:defRPr/>
              </a:pPr>
              <a:t>51</a:t>
            </a:fld>
            <a:endParaRPr lang="en-US" dirty="0"/>
          </a:p>
        </p:txBody>
      </p:sp>
      <p:pic>
        <p:nvPicPr>
          <p:cNvPr id="3" name="Picture 2">
            <a:extLst>
              <a:ext uri="{FF2B5EF4-FFF2-40B4-BE49-F238E27FC236}">
                <a16:creationId xmlns:a16="http://schemas.microsoft.com/office/drawing/2014/main" id="{E1256413-C9CE-9E83-BB30-849D997A7655}"/>
              </a:ext>
            </a:extLst>
          </p:cNvPr>
          <p:cNvPicPr>
            <a:picLocks noChangeAspect="1"/>
          </p:cNvPicPr>
          <p:nvPr/>
        </p:nvPicPr>
        <p:blipFill>
          <a:blip r:embed="rId3"/>
          <a:stretch>
            <a:fillRect/>
          </a:stretch>
        </p:blipFill>
        <p:spPr>
          <a:xfrm>
            <a:off x="1568961" y="1276870"/>
            <a:ext cx="6006078" cy="3378419"/>
          </a:xfrm>
          <a:prstGeom prst="rect">
            <a:avLst/>
          </a:prstGeom>
        </p:spPr>
      </p:pic>
    </p:spTree>
    <p:extLst>
      <p:ext uri="{BB962C8B-B14F-4D97-AF65-F5344CB8AC3E}">
        <p14:creationId xmlns:p14="http://schemas.microsoft.com/office/powerpoint/2010/main" val="34583028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86036"/>
            <a:ext cx="8229600" cy="1143000"/>
          </a:xfrm>
        </p:spPr>
        <p:txBody>
          <a:bodyPr/>
          <a:lstStyle/>
          <a:p>
            <a:pPr lvl="0"/>
            <a:r>
              <a:rPr lang="en-US" sz="2400" b="1" dirty="0">
                <a:latin typeface="Aptos" panose="020B0004020202020204" pitchFamily="34" charset="0"/>
              </a:rPr>
              <a:t>Commercial, General Liability, Professional Liability, Comprehensive Automobile and Worker’s Compensation</a:t>
            </a:r>
            <a:endParaRPr lang="en-US" sz="2400" dirty="0">
              <a:latin typeface="Aptos" panose="020B0004020202020204" pitchFamily="34" charset="0"/>
            </a:endParaRPr>
          </a:p>
        </p:txBody>
      </p:sp>
      <p:sp>
        <p:nvSpPr>
          <p:cNvPr id="25603" name="Content Placeholder 2"/>
          <p:cNvSpPr>
            <a:spLocks noGrp="1"/>
          </p:cNvSpPr>
          <p:nvPr>
            <p:ph idx="1"/>
          </p:nvPr>
        </p:nvSpPr>
        <p:spPr>
          <a:xfrm>
            <a:off x="637462" y="1229036"/>
            <a:ext cx="8342416" cy="1512585"/>
          </a:xfrm>
        </p:spPr>
        <p:txBody>
          <a:bodyPr/>
          <a:lstStyle/>
          <a:p>
            <a:pPr marL="0" lvl="0" indent="0">
              <a:buNone/>
            </a:pPr>
            <a:r>
              <a:rPr lang="en-US" sz="1400" dirty="0">
                <a:solidFill>
                  <a:srgbClr val="000000"/>
                </a:solidFill>
                <a:latin typeface="Aptos" panose="020B0004020202020204" pitchFamily="34" charset="0"/>
              </a:rPr>
              <a:t>During the term of the grant, all organizations will be required to obtain and keep in force insurance coverage as listed below and must provide in writing the name of all its insurance carriers and the type of insurance provided:</a:t>
            </a:r>
          </a:p>
          <a:p>
            <a:pPr marL="342820" lvl="0" indent="-342820"/>
            <a:r>
              <a:rPr lang="en-US" sz="1400" dirty="0">
                <a:solidFill>
                  <a:srgbClr val="000000"/>
                </a:solidFill>
                <a:latin typeface="Aptos" panose="020B0004020202020204" pitchFamily="34" charset="0"/>
              </a:rPr>
              <a:t>The Organization shall carry employer's liability coverage of at least one hundred thousand dollars ($100,000), if applicable.</a:t>
            </a:r>
          </a:p>
          <a:p>
            <a:pPr marL="342820" lvl="0" indent="-342820"/>
            <a:r>
              <a:rPr lang="en-US" sz="1400" dirty="0">
                <a:solidFill>
                  <a:srgbClr val="000000"/>
                </a:solidFill>
                <a:latin typeface="Aptos" panose="020B0004020202020204" pitchFamily="34" charset="0"/>
              </a:rPr>
              <a:t>The Organization shall carry bodily injury liability insurance coverage written on the comprehensive form of policy of at least five hundred thousand dollars ($500,000) per occurrence.</a:t>
            </a:r>
          </a:p>
          <a:p>
            <a:pPr marL="342820" lvl="0" indent="-342820"/>
            <a:r>
              <a:rPr lang="en-US" sz="1400" dirty="0">
                <a:solidFill>
                  <a:srgbClr val="000000"/>
                </a:solidFill>
                <a:latin typeface="Aptos" panose="020B0004020202020204" pitchFamily="34" charset="0"/>
              </a:rPr>
              <a:t>The Organization shall carry automobile liability insurance written on the comprehensive form of policy, if applicable. The policy shall provide for bodily injury and property damage liability covering the operation of all automobiles used in connection with performing grant activities. Policies covering automobiles shall provide coverage of at least two hundred thousand dollars ($200,000) per person and five hundred thousand dollars ($500,000) per occurrence for bodily injury and one hundred thousand dollars ($100,000) per occurrence for property damage.</a:t>
            </a:r>
          </a:p>
          <a:p>
            <a:pPr marL="0" indent="0">
              <a:buNone/>
            </a:pPr>
            <a:endParaRPr lang="en-US" sz="1600" dirty="0"/>
          </a:p>
        </p:txBody>
      </p:sp>
      <p:sp>
        <p:nvSpPr>
          <p:cNvPr id="24580" name="Line 4"/>
          <p:cNvSpPr>
            <a:spLocks noChangeShapeType="1"/>
          </p:cNvSpPr>
          <p:nvPr/>
        </p:nvSpPr>
        <p:spPr bwMode="auto">
          <a:xfrm flipH="1">
            <a:off x="1028700" y="1061404"/>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solidFill>
                  <a:srgbClr val="FFFFFF"/>
                </a:solidFill>
              </a:rPr>
              <a:pPr>
                <a:defRPr/>
              </a:pPr>
              <a:t>52</a:t>
            </a:fld>
            <a:endParaRPr lang="en-US" dirty="0">
              <a:solidFill>
                <a:srgbClr val="FFFFFF"/>
              </a:solidFill>
            </a:endParaRPr>
          </a:p>
        </p:txBody>
      </p:sp>
      <p:pic>
        <p:nvPicPr>
          <p:cNvPr id="3" name="Picture 2" descr="Business Insurance in Japan | SME Japan | Business in Japan">
            <a:extLst>
              <a:ext uri="{FF2B5EF4-FFF2-40B4-BE49-F238E27FC236}">
                <a16:creationId xmlns:a16="http://schemas.microsoft.com/office/drawing/2014/main" id="{16087650-84E6-193E-DD00-5BC212C7E7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5120" y="4204531"/>
            <a:ext cx="3233759" cy="2052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79504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34071" y="68922"/>
            <a:ext cx="8229600" cy="1143000"/>
          </a:xfrm>
        </p:spPr>
        <p:txBody>
          <a:bodyPr/>
          <a:lstStyle/>
          <a:p>
            <a:pPr lvl="0"/>
            <a:r>
              <a:rPr lang="en-US" sz="2400" b="1" dirty="0">
                <a:latin typeface="Aptos" panose="020B0004020202020204" pitchFamily="34" charset="0"/>
              </a:rPr>
              <a:t>Fillable Attachments </a:t>
            </a:r>
            <a:endParaRPr lang="en-US" sz="2400" dirty="0">
              <a:latin typeface="Aptos" panose="020B0004020202020204" pitchFamily="34" charset="0"/>
            </a:endParaRPr>
          </a:p>
        </p:txBody>
      </p:sp>
      <p:sp>
        <p:nvSpPr>
          <p:cNvPr id="24580" name="Line 4"/>
          <p:cNvSpPr>
            <a:spLocks noChangeShapeType="1"/>
          </p:cNvSpPr>
          <p:nvPr/>
        </p:nvSpPr>
        <p:spPr bwMode="auto">
          <a:xfrm flipH="1">
            <a:off x="1491017" y="930058"/>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solidFill>
                  <a:srgbClr val="FFFFFF"/>
                </a:solidFill>
              </a:rPr>
              <a:pPr>
                <a:defRPr/>
              </a:pPr>
              <a:t>53</a:t>
            </a:fld>
            <a:endParaRPr lang="en-US" dirty="0">
              <a:solidFill>
                <a:srgbClr val="FFFFFF"/>
              </a:solidFill>
            </a:endParaRPr>
          </a:p>
        </p:txBody>
      </p:sp>
      <p:sp>
        <p:nvSpPr>
          <p:cNvPr id="2" name="TextBox 1">
            <a:extLst>
              <a:ext uri="{FF2B5EF4-FFF2-40B4-BE49-F238E27FC236}">
                <a16:creationId xmlns:a16="http://schemas.microsoft.com/office/drawing/2014/main" id="{84C8DFBE-586E-4DC0-4D38-FA3D693BCC30}"/>
              </a:ext>
            </a:extLst>
          </p:cNvPr>
          <p:cNvSpPr txBox="1"/>
          <p:nvPr/>
        </p:nvSpPr>
        <p:spPr>
          <a:xfrm>
            <a:off x="1491017" y="930058"/>
            <a:ext cx="6898240" cy="3416320"/>
          </a:xfrm>
          <a:prstGeom prst="rect">
            <a:avLst/>
          </a:prstGeom>
          <a:noFill/>
        </p:spPr>
        <p:txBody>
          <a:bodyPr wrap="square" rtlCol="0">
            <a:spAutoFit/>
          </a:bodyPr>
          <a:lstStyle/>
          <a:p>
            <a:pPr algn="just"/>
            <a:r>
              <a:rPr lang="en-US" dirty="0">
                <a:latin typeface="Aptos  "/>
              </a:rPr>
              <a:t>Please note, ensure thorough completion of certifications and assurances by checking all applicable boxes, answering all relevant questions, and providing the required date and signature. The number of required certifications and assurances varies depending on the type RFA you’re applying for. All attachments are in a fillable PDF format. Please complete only the certifications and assurances relevant to the grant in the online application package. Below is an example of an attachment that requires you to check the applicable boxes.  Make sure to answer it and do not skip this step.</a:t>
            </a:r>
          </a:p>
          <a:p>
            <a:pPr algn="just"/>
            <a:endParaRPr lang="en-US" dirty="0">
              <a:latin typeface="Aptos  "/>
            </a:endParaRPr>
          </a:p>
          <a:p>
            <a:pPr algn="just"/>
            <a:endParaRPr lang="en-US" dirty="0"/>
          </a:p>
          <a:p>
            <a:endParaRPr lang="en-US" dirty="0"/>
          </a:p>
        </p:txBody>
      </p:sp>
      <p:pic>
        <p:nvPicPr>
          <p:cNvPr id="11" name="Picture 10">
            <a:extLst>
              <a:ext uri="{FF2B5EF4-FFF2-40B4-BE49-F238E27FC236}">
                <a16:creationId xmlns:a16="http://schemas.microsoft.com/office/drawing/2014/main" id="{DDA6852F-7DC5-0DFD-4348-AC3B75419088}"/>
              </a:ext>
            </a:extLst>
          </p:cNvPr>
          <p:cNvPicPr>
            <a:picLocks noChangeAspect="1"/>
          </p:cNvPicPr>
          <p:nvPr/>
        </p:nvPicPr>
        <p:blipFill>
          <a:blip r:embed="rId3"/>
          <a:stretch>
            <a:fillRect/>
          </a:stretch>
        </p:blipFill>
        <p:spPr>
          <a:xfrm>
            <a:off x="2685142" y="3429000"/>
            <a:ext cx="3070817" cy="2737589"/>
          </a:xfrm>
          <a:prstGeom prst="rect">
            <a:avLst/>
          </a:prstGeom>
        </p:spPr>
      </p:pic>
      <p:sp>
        <p:nvSpPr>
          <p:cNvPr id="12" name="Arrow: Left 11">
            <a:extLst>
              <a:ext uri="{FF2B5EF4-FFF2-40B4-BE49-F238E27FC236}">
                <a16:creationId xmlns:a16="http://schemas.microsoft.com/office/drawing/2014/main" id="{D90615BF-33A7-30C3-864F-05DE3F040234}"/>
              </a:ext>
            </a:extLst>
          </p:cNvPr>
          <p:cNvSpPr/>
          <p:nvPr/>
        </p:nvSpPr>
        <p:spPr>
          <a:xfrm>
            <a:off x="5755959" y="4581872"/>
            <a:ext cx="885373" cy="83696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53094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25980" y="-64827"/>
            <a:ext cx="8229600" cy="1143000"/>
          </a:xfrm>
        </p:spPr>
        <p:txBody>
          <a:bodyPr/>
          <a:lstStyle/>
          <a:p>
            <a:pPr lvl="0"/>
            <a:r>
              <a:rPr lang="en-US" sz="2400" b="1" dirty="0"/>
              <a:t>              </a:t>
            </a:r>
            <a:endParaRPr lang="en-US" sz="2400" dirty="0"/>
          </a:p>
        </p:txBody>
      </p:sp>
      <p:sp>
        <p:nvSpPr>
          <p:cNvPr id="24580" name="Line 4"/>
          <p:cNvSpPr>
            <a:spLocks noChangeShapeType="1"/>
          </p:cNvSpPr>
          <p:nvPr/>
        </p:nvSpPr>
        <p:spPr bwMode="auto">
          <a:xfrm flipH="1">
            <a:off x="1188624" y="755070"/>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solidFill>
                  <a:srgbClr val="FFFFFF"/>
                </a:solidFill>
              </a:rPr>
              <a:pPr>
                <a:defRPr/>
              </a:pPr>
              <a:t>54</a:t>
            </a:fld>
            <a:endParaRPr lang="en-US" dirty="0">
              <a:solidFill>
                <a:srgbClr val="FFFFFF"/>
              </a:solidFill>
            </a:endParaRPr>
          </a:p>
        </p:txBody>
      </p:sp>
      <p:sp>
        <p:nvSpPr>
          <p:cNvPr id="3" name="TextBox 2">
            <a:extLst>
              <a:ext uri="{FF2B5EF4-FFF2-40B4-BE49-F238E27FC236}">
                <a16:creationId xmlns:a16="http://schemas.microsoft.com/office/drawing/2014/main" id="{4FB4B28C-E876-0A59-5333-91DB0A547FC0}"/>
              </a:ext>
            </a:extLst>
          </p:cNvPr>
          <p:cNvSpPr txBox="1"/>
          <p:nvPr/>
        </p:nvSpPr>
        <p:spPr>
          <a:xfrm>
            <a:off x="1812851" y="385738"/>
            <a:ext cx="5263117" cy="369332"/>
          </a:xfrm>
          <a:prstGeom prst="rect">
            <a:avLst/>
          </a:prstGeom>
          <a:noFill/>
        </p:spPr>
        <p:txBody>
          <a:bodyPr wrap="square" rtlCol="0">
            <a:spAutoFit/>
          </a:bodyPr>
          <a:lstStyle/>
          <a:p>
            <a:pPr algn="ctr"/>
            <a:r>
              <a:rPr lang="en-US" b="1" dirty="0">
                <a:latin typeface="Aptos" panose="020B0004020202020204" pitchFamily="34" charset="0"/>
              </a:rPr>
              <a:t>Checklist For RFA Application</a:t>
            </a:r>
          </a:p>
        </p:txBody>
      </p:sp>
      <p:sp>
        <p:nvSpPr>
          <p:cNvPr id="10" name="TextBox 9">
            <a:extLst>
              <a:ext uri="{FF2B5EF4-FFF2-40B4-BE49-F238E27FC236}">
                <a16:creationId xmlns:a16="http://schemas.microsoft.com/office/drawing/2014/main" id="{A49E350A-3B84-573F-ABA2-6DF6710AC318}"/>
              </a:ext>
            </a:extLst>
          </p:cNvPr>
          <p:cNvSpPr txBox="1"/>
          <p:nvPr/>
        </p:nvSpPr>
        <p:spPr>
          <a:xfrm>
            <a:off x="519950" y="1078545"/>
            <a:ext cx="4880992" cy="4985980"/>
          </a:xfrm>
          <a:prstGeom prst="rect">
            <a:avLst/>
          </a:prstGeom>
          <a:noFill/>
        </p:spPr>
        <p:txBody>
          <a:bodyPr wrap="square">
            <a:spAutoFit/>
          </a:bodyPr>
          <a:lstStyle/>
          <a:p>
            <a:pPr marL="0" marR="0">
              <a:spcBef>
                <a:spcPts val="1200"/>
              </a:spcBef>
              <a:spcAft>
                <a:spcPts val="1200"/>
              </a:spcAft>
            </a:pPr>
            <a:r>
              <a:rPr lang="en-US" sz="800" b="1" u="sng"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CHECKLIST FOR RFA APPLICATION</a:t>
            </a:r>
            <a:endParaRPr lang="en-US" sz="800" b="1" kern="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a:spcBef>
                <a:spcPts val="0"/>
              </a:spcBef>
              <a:spcAft>
                <a:spcPts val="800"/>
              </a:spcAft>
            </a:pPr>
            <a:r>
              <a:rPr lang="en-US" sz="7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A complete DBH RFA Application Package shall </a:t>
            </a: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adhere</a:t>
            </a:r>
            <a:r>
              <a:rPr lang="en-US" sz="7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 to the following guidance:</a:t>
            </a:r>
          </a:p>
          <a:p>
            <a:pPr marL="342900" marR="0" lvl="0" indent="-342900">
              <a:spcBef>
                <a:spcPts val="0"/>
              </a:spcBef>
              <a:spcAft>
                <a:spcPts val="0"/>
              </a:spcAft>
              <a:buFont typeface="Symbol" panose="05050102010706020507" pitchFamily="18" charset="2"/>
              <a:buChar char=""/>
            </a:pPr>
            <a:r>
              <a:rPr lang="en-US" sz="7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Documents requiring signature have been signed by the agency head or </a:t>
            </a: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AUTHORIZED</a:t>
            </a:r>
            <a:r>
              <a:rPr lang="en-US" sz="7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 Representative of the applicant’s organization.</a:t>
            </a:r>
          </a:p>
          <a:p>
            <a:pPr marL="342900" marR="0" lvl="0" indent="-342900">
              <a:spcBef>
                <a:spcPts val="0"/>
              </a:spcBef>
              <a:spcAft>
                <a:spcPts val="0"/>
              </a:spcAft>
              <a:buFont typeface="Symbol" panose="05050102010706020507" pitchFamily="18" charset="2"/>
              <a:buChar char=""/>
            </a:pPr>
            <a:r>
              <a:rPr lang="en-US" sz="7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The application must have a UEI number to be awarded funds. Go to SAM.gov to apply for and obtain a UEI # if needed. (</a:t>
            </a:r>
            <a:r>
              <a:rPr lang="en-US" sz="700" u="sng" dirty="0">
                <a:solidFill>
                  <a:srgbClr val="3333FF"/>
                </a:solidFill>
                <a:effectLst/>
                <a:latin typeface="Aptos" panose="020B0004020202020204" pitchFamily="34" charset="0"/>
                <a:ea typeface="Calibri" panose="020F0502020204030204" pitchFamily="34" charset="0"/>
                <a:cs typeface="Times New Roman" panose="02020603050405020304" pitchFamily="18" charset="0"/>
              </a:rPr>
              <a:t>https://sam.gov/content/home</a:t>
            </a:r>
            <a:r>
              <a:rPr lang="en-US" sz="700" dirty="0">
                <a:solidFill>
                  <a:srgbClr val="3333FF"/>
                </a:solidFill>
                <a:effectLst/>
                <a:latin typeface="Aptos" panose="020B0004020202020204" pitchFamily="34" charset="0"/>
                <a:ea typeface="Calibri" panose="020F0502020204030204" pitchFamily="34" charset="0"/>
                <a:cs typeface="Times New Roman" panose="02020603050405020304" pitchFamily="18" charset="0"/>
              </a:rPr>
              <a:t>)(</a:t>
            </a:r>
            <a:r>
              <a:rPr lang="en-US" sz="700" u="sng" dirty="0">
                <a:solidFill>
                  <a:srgbClr val="3333FF"/>
                </a:solidFill>
                <a:effectLst/>
                <a:latin typeface="Aptos" panose="020B000402020202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https://sam.gov/content/home</a:t>
            </a:r>
            <a:r>
              <a:rPr lang="en-US" sz="7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Symbol" panose="05050102010706020507" pitchFamily="18" charset="2"/>
              <a:buChar char=""/>
            </a:pPr>
            <a:r>
              <a:rPr lang="en-US" sz="7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The Project Narrative is typed using the following formats:  8-½ by 11-inch paper, 1.0 spaced, Arial or Times New Roman font 12-point type (10-point font for tables and figures), and a minimum of one-inch margins. </a:t>
            </a: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Applications that do not conform to these requirements will not be forwarded to the review panel.</a:t>
            </a:r>
            <a:r>
              <a:rPr lang="en-US" sz="7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Symbol" panose="05050102010706020507" pitchFamily="18" charset="2"/>
              <a:buChar char=""/>
            </a:pPr>
            <a:r>
              <a:rPr lang="en-US" sz="7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The application proposal format conforms to the “Application Requirements” listed in the RFA.</a:t>
            </a:r>
          </a:p>
          <a:p>
            <a:pPr marL="342900" marR="0" lvl="0" indent="-342900">
              <a:spcBef>
                <a:spcPts val="0"/>
              </a:spcBef>
              <a:spcAft>
                <a:spcPts val="0"/>
              </a:spcAft>
              <a:buFont typeface="Symbol" panose="05050102010706020507" pitchFamily="18" charset="2"/>
              <a:buChar char=""/>
            </a:pPr>
            <a:r>
              <a:rPr lang="en-US" sz="7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The proposed budget is complete and complies with the allowable items provided in the RFA. All data is captured using the “Budget and Budget Justification” (Attachment F) provided with the RFA. The budget justifications are complete and describe the items proposed in each category. </a:t>
            </a:r>
          </a:p>
          <a:p>
            <a:pPr marL="342900" marR="0" lvl="0" indent="-342900">
              <a:spcBef>
                <a:spcPts val="0"/>
              </a:spcBef>
              <a:spcAft>
                <a:spcPts val="0"/>
              </a:spcAft>
              <a:buFont typeface="Symbol" panose="05050102010706020507" pitchFamily="18" charset="2"/>
              <a:buChar char=""/>
            </a:pPr>
            <a:r>
              <a:rPr lang="en-US" sz="7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The proposed work plan, staffing plan, Work Plan (Attachment D), Staffing Plan (Attachment E), and any other requested attachments are complete and comply with the forms and format provided in the RFA. </a:t>
            </a:r>
          </a:p>
          <a:p>
            <a:pPr marL="342900" marR="0" lvl="0" indent="-342900">
              <a:spcBef>
                <a:spcPts val="0"/>
              </a:spcBef>
              <a:spcAft>
                <a:spcPts val="800"/>
              </a:spcAft>
              <a:buFont typeface="Symbol" panose="05050102010706020507" pitchFamily="18" charset="2"/>
              <a:buChar char=""/>
            </a:pPr>
            <a:r>
              <a:rPr lang="en-US" sz="7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Submit your application via email to DBH Grants, </a:t>
            </a:r>
            <a:r>
              <a:rPr lang="en-US" sz="700" u="sng" dirty="0">
                <a:solidFill>
                  <a:srgbClr val="3333FF"/>
                </a:solidFill>
                <a:effectLst/>
                <a:latin typeface="Aptos" panose="020B000402020202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DBH.Grants@dc.gov</a:t>
            </a:r>
            <a:r>
              <a:rPr lang="en-US" sz="700" dirty="0">
                <a:solidFill>
                  <a:srgbClr val="3333FF"/>
                </a:solidFill>
                <a:effectLst/>
                <a:latin typeface="Aptos" panose="020B0004020202020204" pitchFamily="34" charset="0"/>
                <a:ea typeface="Calibri" panose="020F0502020204030204" pitchFamily="34" charset="0"/>
                <a:cs typeface="Times New Roman" panose="02020603050405020304" pitchFamily="18" charset="0"/>
              </a:rPr>
              <a:t> </a:t>
            </a:r>
            <a:r>
              <a:rPr lang="en-US" sz="7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by  ET on the deadline of . </a:t>
            </a: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Applications will not be accepted late. Applicants are encouraged to submit their applications 24 hours prior to the deadline for any necessary electronic/technical troubleshooting.</a:t>
            </a:r>
            <a:endParaRPr lang="en-US" sz="7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endParaRPr>
          </a:p>
          <a:p>
            <a:pPr marL="0" marR="0">
              <a:spcBef>
                <a:spcPts val="0"/>
              </a:spcBef>
              <a:spcAft>
                <a:spcPts val="800"/>
              </a:spcAft>
            </a:pPr>
            <a:r>
              <a:rPr lang="en-US" sz="7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A complete DBH RFA Application Package shall </a:t>
            </a: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include</a:t>
            </a:r>
            <a:r>
              <a:rPr lang="en-US" sz="700"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 the following:</a:t>
            </a:r>
          </a:p>
          <a:p>
            <a:pPr marL="342900" marR="0" lvl="0" indent="-342900">
              <a:spcBef>
                <a:spcPts val="0"/>
              </a:spcBef>
              <a:spcAft>
                <a:spcPts val="0"/>
              </a:spcAft>
              <a:buFont typeface="Symbol" panose="05050102010706020507" pitchFamily="18" charset="2"/>
              <a:buChar char=""/>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Notice of Eligibility and Experience Requirements (Attachment A)</a:t>
            </a:r>
          </a:p>
          <a:p>
            <a:pPr marL="342900" marR="0" lvl="0" indent="-342900">
              <a:spcBef>
                <a:spcPts val="0"/>
              </a:spcBef>
              <a:spcAft>
                <a:spcPts val="0"/>
              </a:spcAft>
              <a:buFont typeface="Symbol" panose="05050102010706020507" pitchFamily="18" charset="2"/>
              <a:buChar char=""/>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Application Profile (Attachment C)</a:t>
            </a:r>
          </a:p>
          <a:p>
            <a:pPr marL="342900" marR="0" lvl="0" indent="-342900">
              <a:spcBef>
                <a:spcPts val="0"/>
              </a:spcBef>
              <a:spcAft>
                <a:spcPts val="0"/>
              </a:spcAft>
              <a:buFont typeface="Symbol" panose="05050102010706020507" pitchFamily="18" charset="2"/>
              <a:buChar char=""/>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Project Abstract (Attachment C)</a:t>
            </a:r>
          </a:p>
          <a:p>
            <a:pPr marL="342900" marR="0" lvl="0" indent="-342900">
              <a:spcBef>
                <a:spcPts val="0"/>
              </a:spcBef>
              <a:spcAft>
                <a:spcPts val="0"/>
              </a:spcAft>
              <a:buFont typeface="Symbol" panose="05050102010706020507" pitchFamily="18" charset="2"/>
              <a:buChar char=""/>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Table of Contents</a:t>
            </a:r>
          </a:p>
          <a:p>
            <a:pPr marL="342900" marR="0" lvl="0" indent="-342900">
              <a:spcBef>
                <a:spcPts val="0"/>
              </a:spcBef>
              <a:spcAft>
                <a:spcPts val="0"/>
              </a:spcAft>
              <a:buFont typeface="Symbol" panose="05050102010706020507" pitchFamily="18" charset="2"/>
              <a:buChar char=""/>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Project Narrative</a:t>
            </a:r>
          </a:p>
          <a:p>
            <a:pPr marL="342900" marR="0" lvl="0" indent="-342900">
              <a:spcBef>
                <a:spcPts val="0"/>
              </a:spcBef>
              <a:spcAft>
                <a:spcPts val="0"/>
              </a:spcAft>
              <a:buFont typeface="Symbol" panose="05050102010706020507" pitchFamily="18" charset="2"/>
              <a:buChar char=""/>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Work Plan (Attachment D)</a:t>
            </a:r>
          </a:p>
          <a:p>
            <a:pPr marL="342900" marR="0" lvl="0" indent="-342900">
              <a:spcBef>
                <a:spcPts val="0"/>
              </a:spcBef>
              <a:spcAft>
                <a:spcPts val="0"/>
              </a:spcAft>
              <a:buFont typeface="Symbol" panose="05050102010706020507" pitchFamily="18" charset="2"/>
              <a:buChar char=""/>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Staffing Plan (Attachment E)</a:t>
            </a:r>
          </a:p>
          <a:p>
            <a:pPr marL="342900" marR="0" lvl="0" indent="-342900">
              <a:spcBef>
                <a:spcPts val="0"/>
              </a:spcBef>
              <a:spcAft>
                <a:spcPts val="0"/>
              </a:spcAft>
              <a:buFont typeface="Symbol" panose="05050102010706020507" pitchFamily="18" charset="2"/>
              <a:buChar char=""/>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Budget Justification (Attachment F)</a:t>
            </a:r>
          </a:p>
          <a:p>
            <a:pPr marL="342900" marR="0" lvl="0" indent="-342900">
              <a:spcBef>
                <a:spcPts val="0"/>
              </a:spcBef>
              <a:spcAft>
                <a:spcPts val="0"/>
              </a:spcAft>
              <a:buFont typeface="Symbol" panose="05050102010706020507" pitchFamily="18" charset="2"/>
              <a:buChar char=""/>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Advance Payment Request Form</a:t>
            </a:r>
            <a:r>
              <a:rPr lang="en-US" sz="700" b="1" dirty="0">
                <a:solidFill>
                  <a:srgbClr val="000000"/>
                </a:solidFill>
                <a:latin typeface="Aptos" panose="020B0004020202020204" pitchFamily="34" charset="0"/>
                <a:ea typeface="Calibri" panose="020F0502020204030204" pitchFamily="34" charset="0"/>
                <a:cs typeface="Times New Roman" panose="02020603050405020304" pitchFamily="18" charset="0"/>
              </a:rPr>
              <a:t>, </a:t>
            </a: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if applicable  (Attachment G)</a:t>
            </a:r>
          </a:p>
          <a:p>
            <a:pPr marL="342900" marR="0" lvl="0" indent="-342900">
              <a:spcBef>
                <a:spcPts val="0"/>
              </a:spcBef>
              <a:spcAft>
                <a:spcPts val="0"/>
              </a:spcAft>
              <a:buFont typeface="Symbol" panose="05050102010706020507" pitchFamily="18" charset="2"/>
              <a:buChar char=""/>
            </a:pPr>
            <a:r>
              <a:rPr lang="en-US" sz="700" b="1" dirty="0">
                <a:solidFill>
                  <a:srgbClr val="000000"/>
                </a:solidFill>
                <a:latin typeface="Aptos" panose="020B0004020202020204" pitchFamily="34" charset="0"/>
                <a:ea typeface="Calibri" panose="020F0502020204030204" pitchFamily="34" charset="0"/>
                <a:cs typeface="Times New Roman" panose="02020603050405020304" pitchFamily="18" charset="0"/>
              </a:rPr>
              <a:t>Organizational Risk Self-Assessment (Attachment I)</a:t>
            </a:r>
            <a:endPar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Letters of Agreement</a:t>
            </a:r>
          </a:p>
          <a:p>
            <a:pPr marL="342900" marR="0" lvl="0" indent="-342900">
              <a:spcBef>
                <a:spcPts val="0"/>
              </a:spcBef>
              <a:spcAft>
                <a:spcPts val="0"/>
              </a:spcAft>
              <a:buFont typeface="Symbol" panose="05050102010706020507" pitchFamily="18" charset="2"/>
              <a:buChar char=""/>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Organizational Required Documents:</a:t>
            </a:r>
          </a:p>
          <a:p>
            <a:pPr marL="742950" marR="0" lvl="1" indent="-285750">
              <a:spcBef>
                <a:spcPts val="0"/>
              </a:spcBef>
              <a:spcAft>
                <a:spcPts val="0"/>
              </a:spcAft>
              <a:buFont typeface="Courier New" panose="02070309020205020404" pitchFamily="49" charset="0"/>
              <a:buChar char="o"/>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Valid  Business License</a:t>
            </a:r>
          </a:p>
          <a:p>
            <a:pPr marL="742950" marR="0" lvl="1" indent="-285750">
              <a:spcBef>
                <a:spcPts val="0"/>
              </a:spcBef>
              <a:spcAft>
                <a:spcPts val="0"/>
              </a:spcAft>
              <a:buFont typeface="Courier New" panose="02070309020205020404" pitchFamily="49" charset="0"/>
              <a:buChar char="o"/>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Valid Certificate of Clean Hands </a:t>
            </a:r>
          </a:p>
          <a:p>
            <a:pPr marL="742950" marR="0" lvl="1" indent="-285750">
              <a:spcBef>
                <a:spcPts val="0"/>
              </a:spcBef>
              <a:spcAft>
                <a:spcPts val="0"/>
              </a:spcAft>
              <a:buFont typeface="Courier New" panose="02070309020205020404" pitchFamily="49" charset="0"/>
              <a:buChar char="o"/>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IRS Tax-Exempt Determination Letter (for nonprofits only)</a:t>
            </a:r>
          </a:p>
          <a:p>
            <a:pPr marL="742950" marR="0" lvl="1" indent="-285750">
              <a:spcBef>
                <a:spcPts val="0"/>
              </a:spcBef>
              <a:spcAft>
                <a:spcPts val="0"/>
              </a:spcAft>
              <a:buFont typeface="Courier New" panose="02070309020205020404" pitchFamily="49" charset="0"/>
              <a:buChar char="o"/>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IRS 990 Form from most recent tax year (for nonprofits only)</a:t>
            </a:r>
          </a:p>
          <a:p>
            <a:pPr marL="742950" marR="0" lvl="1" indent="-285750">
              <a:spcBef>
                <a:spcPts val="0"/>
              </a:spcBef>
              <a:spcAft>
                <a:spcPts val="0"/>
              </a:spcAft>
              <a:buFont typeface="Courier New" panose="02070309020205020404" pitchFamily="49" charset="0"/>
              <a:buChar char="o"/>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IRS W-9 Form, if applicable </a:t>
            </a:r>
          </a:p>
          <a:p>
            <a:pPr marL="742950" marR="0" lvl="1" indent="-285750">
              <a:spcBef>
                <a:spcPts val="0"/>
              </a:spcBef>
              <a:spcAft>
                <a:spcPts val="0"/>
              </a:spcAft>
              <a:buFont typeface="Courier New" panose="02070309020205020404" pitchFamily="49" charset="0"/>
              <a:buChar char="o"/>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Audited Financial Statements</a:t>
            </a:r>
          </a:p>
          <a:p>
            <a:pPr marL="742950" marR="0" lvl="1" indent="-285750">
              <a:spcBef>
                <a:spcPts val="0"/>
              </a:spcBef>
              <a:spcAft>
                <a:spcPts val="0"/>
              </a:spcAft>
              <a:buFont typeface="Courier New" panose="02070309020205020404" pitchFamily="49" charset="0"/>
              <a:buChar char="o"/>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Separation of Duties Policy</a:t>
            </a:r>
          </a:p>
          <a:p>
            <a:pPr marL="742950" marR="0" lvl="1" indent="-285750">
              <a:spcBef>
                <a:spcPts val="0"/>
              </a:spcBef>
              <a:spcAft>
                <a:spcPts val="0"/>
              </a:spcAft>
              <a:buFont typeface="Courier New" panose="02070309020205020404" pitchFamily="49" charset="0"/>
              <a:buChar char="o"/>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Board of Directors </a:t>
            </a:r>
          </a:p>
          <a:p>
            <a:pPr marL="742950" marR="0" lvl="1" indent="-285750">
              <a:spcBef>
                <a:spcPts val="0"/>
              </a:spcBef>
              <a:spcAft>
                <a:spcPts val="800"/>
              </a:spcAft>
              <a:buFont typeface="Courier New" panose="02070309020205020404" pitchFamily="49" charset="0"/>
              <a:buChar char="o"/>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Active UEI Number (Unique Entity ID via System for Award Management (SAM))</a:t>
            </a:r>
          </a:p>
        </p:txBody>
      </p:sp>
      <p:sp>
        <p:nvSpPr>
          <p:cNvPr id="12" name="TextBox 11">
            <a:extLst>
              <a:ext uri="{FF2B5EF4-FFF2-40B4-BE49-F238E27FC236}">
                <a16:creationId xmlns:a16="http://schemas.microsoft.com/office/drawing/2014/main" id="{71A53559-6F2B-3EAD-57F3-7C0972358496}"/>
              </a:ext>
            </a:extLst>
          </p:cNvPr>
          <p:cNvSpPr txBox="1"/>
          <p:nvPr/>
        </p:nvSpPr>
        <p:spPr>
          <a:xfrm>
            <a:off x="5400942" y="1574967"/>
            <a:ext cx="3746648" cy="1487587"/>
          </a:xfrm>
          <a:prstGeom prst="rect">
            <a:avLst/>
          </a:prstGeom>
          <a:noFill/>
        </p:spPr>
        <p:txBody>
          <a:bodyPr wrap="square">
            <a:spAutoFit/>
          </a:bodyPr>
          <a:lstStyle/>
          <a:p>
            <a:pPr marL="742950" marR="0" lvl="1" indent="-285750">
              <a:spcBef>
                <a:spcPts val="0"/>
              </a:spcBef>
              <a:spcAft>
                <a:spcPts val="800"/>
              </a:spcAft>
              <a:buFont typeface="Courier New" panose="02070309020205020404" pitchFamily="49" charset="0"/>
              <a:buChar char="o"/>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Partner Document(s) (if applicable)</a:t>
            </a:r>
          </a:p>
          <a:p>
            <a:pPr marL="742950" marR="0" lvl="1" indent="-285750">
              <a:spcBef>
                <a:spcPts val="0"/>
              </a:spcBef>
              <a:spcAft>
                <a:spcPts val="0"/>
              </a:spcAft>
              <a:buFont typeface="Courier New" panose="02070309020205020404" pitchFamily="49" charset="0"/>
              <a:buChar char="o"/>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Proof of Insurance for Commercial, General Liability, Professional Liability, Comprehensive Automobile, Worker’s Compensation, and Cyber Liability Policy</a:t>
            </a:r>
          </a:p>
          <a:p>
            <a:pPr marL="342900" marR="0" lvl="0" indent="-342900">
              <a:spcBef>
                <a:spcPts val="0"/>
              </a:spcBef>
              <a:spcAft>
                <a:spcPts val="0"/>
              </a:spcAft>
              <a:buFont typeface="Symbol" panose="05050102010706020507" pitchFamily="18" charset="2"/>
              <a:buChar char=""/>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Assurances</a:t>
            </a:r>
            <a:r>
              <a:rPr lang="en-US" sz="700" b="1" dirty="0">
                <a:solidFill>
                  <a:srgbClr val="000000"/>
                </a:solidFill>
                <a:latin typeface="Aptos" panose="020B0004020202020204" pitchFamily="34" charset="0"/>
                <a:ea typeface="Calibri" panose="020F0502020204030204" pitchFamily="34" charset="0"/>
                <a:cs typeface="Times New Roman" panose="02020603050405020304" pitchFamily="18" charset="0"/>
              </a:rPr>
              <a:t>, Certifications</a:t>
            </a: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 &amp; Disclosures (Attachment 2)</a:t>
            </a:r>
          </a:p>
          <a:p>
            <a:pPr marL="342900" marR="0" lvl="0" indent="-342900">
              <a:spcBef>
                <a:spcPts val="0"/>
              </a:spcBef>
              <a:spcAft>
                <a:spcPts val="0"/>
              </a:spcAft>
              <a:buFont typeface="Symbol" panose="05050102010706020507" pitchFamily="18" charset="2"/>
              <a:buChar char=""/>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Program Income and Financial Disclosure (Attachment 3)</a:t>
            </a:r>
          </a:p>
          <a:p>
            <a:pPr marL="342900" marR="0" lvl="0" indent="-342900">
              <a:spcBef>
                <a:spcPts val="0"/>
              </a:spcBef>
              <a:spcAft>
                <a:spcPts val="0"/>
              </a:spcAft>
              <a:buFont typeface="Symbol" panose="05050102010706020507" pitchFamily="18" charset="2"/>
              <a:buChar char=""/>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DC Contribution and Solicitation Certification (Attachment 4)</a:t>
            </a:r>
          </a:p>
          <a:p>
            <a:pPr marL="342900" marR="0" lvl="0" indent="-342900">
              <a:spcBef>
                <a:spcPts val="0"/>
              </a:spcBef>
              <a:spcAft>
                <a:spcPts val="0"/>
              </a:spcAft>
              <a:buFont typeface="Symbol" panose="05050102010706020507" pitchFamily="18" charset="2"/>
              <a:buChar char=""/>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Federal Assurances and Certifications (Attachment 5)</a:t>
            </a:r>
          </a:p>
          <a:p>
            <a:pPr marL="342900" marR="0" lvl="0" indent="-342900">
              <a:spcBef>
                <a:spcPts val="0"/>
              </a:spcBef>
              <a:spcAft>
                <a:spcPts val="0"/>
              </a:spcAft>
              <a:buFont typeface="Symbol" panose="05050102010706020507" pitchFamily="18" charset="2"/>
              <a:buChar char=""/>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Special Terms of Award Funding (Attachment 6)</a:t>
            </a:r>
          </a:p>
          <a:p>
            <a:pPr marL="342900" marR="0" lvl="0" indent="-342900">
              <a:spcBef>
                <a:spcPts val="0"/>
              </a:spcBef>
              <a:spcAft>
                <a:spcPts val="0"/>
              </a:spcAft>
              <a:buFont typeface="Symbol" panose="05050102010706020507" pitchFamily="18" charset="2"/>
              <a:buChar char=""/>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DC Tax Certification (Attachment 7)</a:t>
            </a:r>
          </a:p>
          <a:p>
            <a:pPr marL="342900" marR="0" lvl="0" indent="-342900">
              <a:spcBef>
                <a:spcPts val="0"/>
              </a:spcBef>
              <a:spcAft>
                <a:spcPts val="0"/>
              </a:spcAft>
              <a:buFont typeface="Symbol" panose="05050102010706020507" pitchFamily="18" charset="2"/>
              <a:buChar char=""/>
            </a:pPr>
            <a:r>
              <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rPr>
              <a:t>Sub-Grantee Single Audit Certification (Attachment 8)</a:t>
            </a:r>
          </a:p>
          <a:p>
            <a:pPr marL="342900" marR="0" lvl="0" indent="-342900">
              <a:spcBef>
                <a:spcPts val="0"/>
              </a:spcBef>
              <a:spcAft>
                <a:spcPts val="0"/>
              </a:spcAft>
              <a:buFont typeface="Symbol" panose="05050102010706020507" pitchFamily="18" charset="2"/>
              <a:buChar char=""/>
            </a:pPr>
            <a:endParaRPr lang="en-US" sz="700" b="1" dirty="0">
              <a:solidFill>
                <a:srgbClr val="000000"/>
              </a:solidFill>
              <a:effectLst/>
              <a:latin typeface="Aptos"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526697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48878"/>
            <a:ext cx="8229600" cy="1143000"/>
          </a:xfrm>
        </p:spPr>
        <p:txBody>
          <a:bodyPr/>
          <a:lstStyle/>
          <a:p>
            <a:pPr lvl="0"/>
            <a:r>
              <a:rPr lang="en-US" sz="2400" b="1" dirty="0">
                <a:latin typeface="Aptos" panose="020B0004020202020204" pitchFamily="34" charset="0"/>
              </a:rPr>
              <a:t>Application Submission and Deadline</a:t>
            </a:r>
          </a:p>
        </p:txBody>
      </p:sp>
      <p:sp>
        <p:nvSpPr>
          <p:cNvPr id="24580" name="Line 4"/>
          <p:cNvSpPr>
            <a:spLocks noChangeShapeType="1"/>
          </p:cNvSpPr>
          <p:nvPr/>
        </p:nvSpPr>
        <p:spPr bwMode="auto">
          <a:xfrm flipH="1">
            <a:off x="1311614" y="783291"/>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solidFill>
                  <a:srgbClr val="FFFFFF"/>
                </a:solidFill>
              </a:rPr>
              <a:pPr>
                <a:defRPr/>
              </a:pPr>
              <a:t>55</a:t>
            </a:fld>
            <a:endParaRPr lang="en-US" dirty="0">
              <a:solidFill>
                <a:srgbClr val="FFFFFF"/>
              </a:solidFill>
            </a:endParaRPr>
          </a:p>
        </p:txBody>
      </p:sp>
      <p:sp>
        <p:nvSpPr>
          <p:cNvPr id="3" name="TextBox 2">
            <a:extLst>
              <a:ext uri="{FF2B5EF4-FFF2-40B4-BE49-F238E27FC236}">
                <a16:creationId xmlns:a16="http://schemas.microsoft.com/office/drawing/2014/main" id="{7AF270F5-D179-252A-E189-4A3D0BE20A9C}"/>
              </a:ext>
            </a:extLst>
          </p:cNvPr>
          <p:cNvSpPr txBox="1"/>
          <p:nvPr/>
        </p:nvSpPr>
        <p:spPr>
          <a:xfrm>
            <a:off x="1028700" y="1035643"/>
            <a:ext cx="7086599" cy="4862870"/>
          </a:xfrm>
          <a:prstGeom prst="rect">
            <a:avLst/>
          </a:prstGeom>
          <a:noFill/>
        </p:spPr>
        <p:txBody>
          <a:bodyPr wrap="square" rtlCol="0">
            <a:spAutoFit/>
          </a:bodyPr>
          <a:lstStyle/>
          <a:p>
            <a:r>
              <a:rPr lang="en-US" sz="1400" dirty="0">
                <a:latin typeface="Aptos" panose="020B0004020202020204" pitchFamily="34" charset="0"/>
              </a:rPr>
              <a:t>Applications are Due: </a:t>
            </a:r>
            <a:r>
              <a:rPr lang="en-US" sz="1400" b="1" dirty="0">
                <a:solidFill>
                  <a:srgbClr val="FF0000"/>
                </a:solidFill>
                <a:latin typeface="Aptos" panose="020B0004020202020204" pitchFamily="34" charset="0"/>
              </a:rPr>
              <a:t>Thursday, October 1, 2026, </a:t>
            </a:r>
            <a:r>
              <a:rPr lang="en-US" sz="1400" dirty="0">
                <a:latin typeface="Aptos" panose="020B0004020202020204" pitchFamily="34" charset="0"/>
              </a:rPr>
              <a:t> must be submitted no later than 12:00 PM ET.</a:t>
            </a:r>
            <a:endParaRPr lang="en-US" sz="1400" b="1" dirty="0">
              <a:solidFill>
                <a:srgbClr val="FF0000"/>
              </a:solidFill>
              <a:latin typeface="Aptos" panose="020B0004020202020204" pitchFamily="34" charset="0"/>
            </a:endParaRPr>
          </a:p>
          <a:p>
            <a:endParaRPr lang="en-US" sz="1600" b="1" dirty="0">
              <a:solidFill>
                <a:srgbClr val="FF0000"/>
              </a:solidFill>
              <a:latin typeface="Aptos" panose="020B0004020202020204" pitchFamily="34" charset="0"/>
            </a:endParaRPr>
          </a:p>
          <a:p>
            <a:pPr marL="0" indent="0">
              <a:buNone/>
            </a:pPr>
            <a:r>
              <a:rPr lang="en-US" sz="1400" dirty="0">
                <a:solidFill>
                  <a:srgbClr val="000000"/>
                </a:solidFill>
                <a:latin typeface="Aptos" panose="020B0004020202020204" pitchFamily="34" charset="0"/>
              </a:rPr>
              <a:t>Proper submission requires the applicant to attach all files as PDF’s and split documents within each as follows: </a:t>
            </a:r>
          </a:p>
          <a:p>
            <a:pPr marL="0" indent="0">
              <a:buNone/>
            </a:pPr>
            <a:endParaRPr lang="en-US" sz="1400" dirty="0">
              <a:solidFill>
                <a:srgbClr val="000000"/>
              </a:solidFill>
              <a:latin typeface="Aptos" panose="020B0004020202020204" pitchFamily="34" charset="0"/>
            </a:endParaRPr>
          </a:p>
          <a:p>
            <a:pPr marL="342900" marR="0" lvl="0" indent="-342900">
              <a:spcBef>
                <a:spcPts val="0"/>
              </a:spcBef>
              <a:spcAft>
                <a:spcPts val="0"/>
              </a:spcAft>
              <a:buFont typeface="+mj-lt"/>
              <a:buAutoNum type="arabicPeriod"/>
            </a:pPr>
            <a:r>
              <a:rPr lang="en-US" sz="1400" dirty="0">
                <a:solidFill>
                  <a:srgbClr val="000000"/>
                </a:solidFill>
                <a:effectLst/>
                <a:latin typeface="Aptos" panose="020B0004020202020204" pitchFamily="34" charset="0"/>
                <a:ea typeface="Calibri" panose="020F0502020204030204" pitchFamily="34" charset="0"/>
                <a:cs typeface="Arial" panose="020B0604020202020204" pitchFamily="34" charset="0"/>
              </a:rPr>
              <a:t>File #1 – Table of Contents</a:t>
            </a:r>
            <a:r>
              <a:rPr lang="en-US" sz="14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 </a:t>
            </a:r>
            <a:r>
              <a:rPr lang="en-US" sz="1400" dirty="0">
                <a:solidFill>
                  <a:srgbClr val="000000"/>
                </a:solidFill>
                <a:effectLst/>
                <a:latin typeface="Aptos" panose="020B0004020202020204" pitchFamily="34" charset="0"/>
                <a:ea typeface="Calibri" panose="020F0502020204030204" pitchFamily="34" charset="0"/>
                <a:cs typeface="Arial" panose="020B0604020202020204" pitchFamily="34" charset="0"/>
              </a:rPr>
              <a:t>Notice of Eligibility and Experience Requirements, Applicant Profile, Abstract and Project Narrative. </a:t>
            </a:r>
          </a:p>
          <a:p>
            <a:pPr marL="342900" marR="0" lvl="0" indent="-342900">
              <a:spcBef>
                <a:spcPts val="0"/>
              </a:spcBef>
              <a:spcAft>
                <a:spcPts val="0"/>
              </a:spcAft>
              <a:buFont typeface="+mj-lt"/>
              <a:buAutoNum type="arabicPeriod"/>
            </a:pPr>
            <a:r>
              <a:rPr lang="en-US" sz="1400" dirty="0">
                <a:solidFill>
                  <a:srgbClr val="000000"/>
                </a:solidFill>
                <a:effectLst/>
                <a:latin typeface="Aptos" panose="020B0004020202020204" pitchFamily="34" charset="0"/>
                <a:ea typeface="Calibri" panose="020F0502020204030204" pitchFamily="34" charset="0"/>
                <a:cs typeface="Arial" panose="020B0604020202020204" pitchFamily="34" charset="0"/>
              </a:rPr>
              <a:t>File #2 –  (</a:t>
            </a:r>
            <a:r>
              <a:rPr lang="en-US" sz="14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Attachments D-J</a:t>
            </a:r>
            <a:r>
              <a:rPr lang="en-US" sz="1400" dirty="0">
                <a:solidFill>
                  <a:srgbClr val="000000"/>
                </a:solidFill>
                <a:effectLst/>
                <a:latin typeface="Aptos" panose="020B0004020202020204" pitchFamily="34" charset="0"/>
                <a:ea typeface="Calibri" panose="020F0502020204030204" pitchFamily="34" charset="0"/>
                <a:cs typeface="Arial" panose="020B0604020202020204" pitchFamily="34" charset="0"/>
              </a:rPr>
              <a:t>)Work Plan, Staffing Plan, Budget Justification</a:t>
            </a:r>
            <a:r>
              <a:rPr lang="en-US" sz="1400" dirty="0">
                <a:solidFill>
                  <a:srgbClr val="000000"/>
                </a:solidFill>
                <a:latin typeface="Aptos" panose="020B0004020202020204" pitchFamily="34" charset="0"/>
                <a:ea typeface="Calibri" panose="020F0502020204030204" pitchFamily="34" charset="0"/>
                <a:cs typeface="Arial" panose="020B0604020202020204" pitchFamily="34" charset="0"/>
              </a:rPr>
              <a:t>,</a:t>
            </a:r>
            <a:r>
              <a:rPr lang="en-US" sz="1400" dirty="0">
                <a:solidFill>
                  <a:srgbClr val="000000"/>
                </a:solidFill>
                <a:effectLst/>
                <a:latin typeface="Aptos" panose="020B0004020202020204" pitchFamily="34" charset="0"/>
                <a:ea typeface="Calibri" panose="020F0502020204030204" pitchFamily="34" charset="0"/>
                <a:cs typeface="Arial" panose="020B0604020202020204" pitchFamily="34" charset="0"/>
              </a:rPr>
              <a:t> Advance Payment Request Form (if applicable</a:t>
            </a:r>
            <a:r>
              <a:rPr lang="en-US" sz="1400" dirty="0">
                <a:solidFill>
                  <a:srgbClr val="000000"/>
                </a:solidFill>
                <a:latin typeface="Aptos" panose="020B0004020202020204" pitchFamily="34" charset="0"/>
                <a:ea typeface="Calibri" panose="020F0502020204030204" pitchFamily="34" charset="0"/>
                <a:cs typeface="Arial" panose="020B0604020202020204" pitchFamily="34" charset="0"/>
              </a:rPr>
              <a:t>), and Organizational Risk Self-Assessment. </a:t>
            </a:r>
          </a:p>
          <a:p>
            <a:pPr marL="342900" marR="0" lvl="0" indent="-342900">
              <a:spcBef>
                <a:spcPts val="0"/>
              </a:spcBef>
              <a:spcAft>
                <a:spcPts val="0"/>
              </a:spcAft>
              <a:buFont typeface="+mj-lt"/>
              <a:buAutoNum type="arabicPeriod"/>
            </a:pPr>
            <a:r>
              <a:rPr lang="en-US" sz="1400" dirty="0">
                <a:solidFill>
                  <a:srgbClr val="000000"/>
                </a:solidFill>
                <a:effectLst/>
                <a:latin typeface="Aptos" panose="020B0004020202020204" pitchFamily="34" charset="0"/>
                <a:ea typeface="Calibri" panose="020F0502020204030204" pitchFamily="34" charset="0"/>
                <a:cs typeface="Arial" panose="020B0604020202020204" pitchFamily="34" charset="0"/>
              </a:rPr>
              <a:t>File #3 – Letters of Agreement (if applicable), Partner Documents (if applicable), Business License, Active UEI Number, Certificate of Clean Hands.</a:t>
            </a:r>
          </a:p>
          <a:p>
            <a:pPr marL="342900" marR="0" lvl="0" indent="-342900">
              <a:spcBef>
                <a:spcPts val="0"/>
              </a:spcBef>
              <a:spcAft>
                <a:spcPts val="0"/>
              </a:spcAft>
              <a:buFont typeface="+mj-lt"/>
              <a:buAutoNum type="arabicPeriod"/>
            </a:pPr>
            <a:r>
              <a:rPr lang="en-US" sz="1400" dirty="0">
                <a:solidFill>
                  <a:srgbClr val="000000"/>
                </a:solidFill>
                <a:effectLst/>
                <a:latin typeface="Aptos" panose="020B0004020202020204" pitchFamily="34" charset="0"/>
                <a:ea typeface="Calibri" panose="020F0502020204030204" pitchFamily="34" charset="0"/>
                <a:cs typeface="Arial" panose="020B0604020202020204" pitchFamily="34" charset="0"/>
              </a:rPr>
              <a:t>File #4 – 501(c)(3) Letter, IRS W-9 Form (if applicable), IRS Tax Exemption Letter, Current Fiscal Year Budget</a:t>
            </a:r>
            <a:r>
              <a:rPr lang="en-US" sz="1400" dirty="0">
                <a:solidFill>
                  <a:srgbClr val="000000"/>
                </a:solidFill>
                <a:latin typeface="Aptos" panose="020B0004020202020204" pitchFamily="34" charset="0"/>
                <a:ea typeface="Calibri" panose="020F0502020204030204" pitchFamily="34" charset="0"/>
                <a:cs typeface="Arial" panose="020B0604020202020204" pitchFamily="34" charset="0"/>
              </a:rPr>
              <a:t> or </a:t>
            </a:r>
            <a:r>
              <a:rPr lang="en-US" sz="1400" dirty="0">
                <a:solidFill>
                  <a:srgbClr val="000000"/>
                </a:solidFill>
                <a:effectLst/>
                <a:latin typeface="Aptos" panose="020B0004020202020204" pitchFamily="34" charset="0"/>
                <a:ea typeface="Calibri" panose="020F0502020204030204" pitchFamily="34" charset="0"/>
                <a:cs typeface="Arial" panose="020B0604020202020204" pitchFamily="34" charset="0"/>
              </a:rPr>
              <a:t>Financial Statements, Separation of Duties Policy, Board of Directors, Certificate of Insurance, and Cyber Liability Policy.</a:t>
            </a:r>
          </a:p>
          <a:p>
            <a:pPr marL="342900" marR="0" lvl="0" indent="-342900">
              <a:spcBef>
                <a:spcPts val="0"/>
              </a:spcBef>
              <a:spcAft>
                <a:spcPts val="0"/>
              </a:spcAft>
              <a:buFont typeface="+mj-lt"/>
              <a:buAutoNum type="arabicPeriod"/>
            </a:pPr>
            <a:r>
              <a:rPr lang="en-US" sz="1400" dirty="0">
                <a:solidFill>
                  <a:srgbClr val="000000"/>
                </a:solidFill>
                <a:effectLst/>
                <a:latin typeface="Aptos" panose="020B0004020202020204" pitchFamily="34" charset="0"/>
                <a:ea typeface="Calibri" panose="020F0502020204030204" pitchFamily="34" charset="0"/>
                <a:cs typeface="Arial" panose="020B0604020202020204" pitchFamily="34" charset="0"/>
              </a:rPr>
              <a:t>File #5 –</a:t>
            </a:r>
            <a:r>
              <a:rPr lang="en-US" sz="14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 </a:t>
            </a:r>
            <a:r>
              <a:rPr lang="en-US" sz="1400" dirty="0">
                <a:solidFill>
                  <a:srgbClr val="000000"/>
                </a:solidFill>
                <a:effectLst/>
                <a:latin typeface="Aptos" panose="020B0004020202020204" pitchFamily="34" charset="0"/>
                <a:ea typeface="Calibri" panose="020F0502020204030204" pitchFamily="34" charset="0"/>
                <a:cs typeface="Arial" panose="020B0604020202020204" pitchFamily="34" charset="0"/>
              </a:rPr>
              <a:t>Attachment 2*, Attachment 3*, Attachment 4*, Attachment 5*, Attachment 6*, Attachment 7*, Attachment 8* and Attachment 9* . </a:t>
            </a:r>
            <a:br>
              <a:rPr lang="en-US" sz="1400" dirty="0">
                <a:solidFill>
                  <a:srgbClr val="000000"/>
                </a:solidFill>
                <a:effectLst/>
                <a:latin typeface="Aptos" panose="020B0004020202020204" pitchFamily="34" charset="0"/>
                <a:ea typeface="Calibri" panose="020F0502020204030204" pitchFamily="34" charset="0"/>
                <a:cs typeface="Arial" panose="020B0604020202020204" pitchFamily="34" charset="0"/>
              </a:rPr>
            </a:br>
            <a:r>
              <a:rPr lang="en-US" sz="14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*These Attachments are in a fillable PDF. Complete the PDF, “Save” and provide PDF.</a:t>
            </a:r>
          </a:p>
          <a:p>
            <a:pPr marR="0" lvl="0">
              <a:spcBef>
                <a:spcPts val="0"/>
              </a:spcBef>
              <a:spcAft>
                <a:spcPts val="0"/>
              </a:spcAft>
            </a:pPr>
            <a:endParaRPr lang="en-US" sz="1400" dirty="0">
              <a:solidFill>
                <a:srgbClr val="000000"/>
              </a:solidFill>
              <a:effectLst/>
              <a:latin typeface="Aptos" panose="020B0004020202020204" pitchFamily="34" charset="0"/>
              <a:ea typeface="Calibri" panose="020F0502020204030204" pitchFamily="34" charset="0"/>
              <a:cs typeface="Arial" panose="020B0604020202020204" pitchFamily="34" charset="0"/>
            </a:endParaRPr>
          </a:p>
          <a:p>
            <a:pPr marL="0" marR="0" algn="ctr">
              <a:spcBef>
                <a:spcPts val="0"/>
              </a:spcBef>
              <a:spcAft>
                <a:spcPts val="0"/>
              </a:spcAft>
            </a:pPr>
            <a:r>
              <a:rPr lang="en-US" sz="1400" b="1" dirty="0">
                <a:solidFill>
                  <a:srgbClr val="000000"/>
                </a:solidFill>
                <a:effectLst/>
                <a:latin typeface="Aptos" panose="020B0004020202020204" pitchFamily="34" charset="0"/>
                <a:ea typeface="Calibri" panose="020F0502020204030204" pitchFamily="34" charset="0"/>
                <a:cs typeface="Arial" panose="020B0604020202020204" pitchFamily="34" charset="0"/>
              </a:rPr>
              <a:t>Please note: Attachment 1, Terms and Conditions does not have to be provided in the application submission.</a:t>
            </a:r>
            <a:endParaRPr lang="en-US" sz="1400" dirty="0">
              <a:solidFill>
                <a:srgbClr val="000000"/>
              </a:solidFill>
              <a:effectLst/>
              <a:latin typeface="Aptos" panose="020B00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754648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138884"/>
            <a:ext cx="8229600" cy="1143000"/>
          </a:xfrm>
        </p:spPr>
        <p:txBody>
          <a:bodyPr/>
          <a:lstStyle/>
          <a:p>
            <a:pPr lvl="0"/>
            <a:r>
              <a:rPr lang="en-US" sz="2400" dirty="0">
                <a:latin typeface="Aptos" panose="020B0004020202020204" pitchFamily="34" charset="0"/>
              </a:rPr>
              <a:t>Review and Scoring</a:t>
            </a:r>
          </a:p>
        </p:txBody>
      </p:sp>
      <p:sp>
        <p:nvSpPr>
          <p:cNvPr id="24580" name="Line 4"/>
          <p:cNvSpPr>
            <a:spLocks noChangeShapeType="1"/>
          </p:cNvSpPr>
          <p:nvPr/>
        </p:nvSpPr>
        <p:spPr bwMode="auto">
          <a:xfrm flipH="1">
            <a:off x="1106975" y="701458"/>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solidFill>
                  <a:srgbClr val="FFFFFF"/>
                </a:solidFill>
              </a:rPr>
              <a:pPr>
                <a:defRPr/>
              </a:pPr>
              <a:t>56</a:t>
            </a:fld>
            <a:endParaRPr lang="en-US" dirty="0">
              <a:solidFill>
                <a:srgbClr val="FFFFFF"/>
              </a:solidFill>
            </a:endParaRPr>
          </a:p>
        </p:txBody>
      </p:sp>
      <p:sp>
        <p:nvSpPr>
          <p:cNvPr id="3" name="Content Placeholder 2">
            <a:extLst>
              <a:ext uri="{FF2B5EF4-FFF2-40B4-BE49-F238E27FC236}">
                <a16:creationId xmlns:a16="http://schemas.microsoft.com/office/drawing/2014/main" id="{7A71FAEE-3590-BE1C-B759-86084B838A56}"/>
              </a:ext>
            </a:extLst>
          </p:cNvPr>
          <p:cNvSpPr>
            <a:spLocks noGrp="1"/>
          </p:cNvSpPr>
          <p:nvPr>
            <p:ph idx="1"/>
          </p:nvPr>
        </p:nvSpPr>
        <p:spPr>
          <a:xfrm>
            <a:off x="1057586" y="1004116"/>
            <a:ext cx="7185378" cy="2998183"/>
          </a:xfrm>
        </p:spPr>
        <p:txBody>
          <a:bodyPr/>
          <a:lstStyle/>
          <a:p>
            <a:pPr marL="0" indent="0">
              <a:buNone/>
            </a:pPr>
            <a:endParaRPr lang="en-US" sz="1400" dirty="0">
              <a:latin typeface="Tw Cen MT" panose="020B0602020104020603" pitchFamily="34" charset="0"/>
            </a:endParaRPr>
          </a:p>
          <a:p>
            <a:pPr marL="0" indent="0">
              <a:buNone/>
            </a:pPr>
            <a:r>
              <a:rPr lang="en-US" sz="1400" dirty="0">
                <a:latin typeface="Aptos" panose="020B0004020202020204" pitchFamily="34" charset="0"/>
              </a:rPr>
              <a:t>Application submissions will be confirmed according to the date and time received in the Grants inbox. </a:t>
            </a:r>
          </a:p>
          <a:p>
            <a:pPr marL="0" indent="0">
              <a:buNone/>
            </a:pPr>
            <a:r>
              <a:rPr lang="en-US" sz="1400" dirty="0">
                <a:latin typeface="Aptos" panose="020B0004020202020204" pitchFamily="34" charset="0"/>
              </a:rPr>
              <a:t>	</a:t>
            </a:r>
          </a:p>
          <a:p>
            <a:pPr marL="0" marR="0" lvl="0" indent="-342820" algn="l" defTabSz="914400" rtl="0" eaLnBrk="0" fontAlgn="base" latinLnBrk="0" hangingPunct="0">
              <a:lnSpc>
                <a:spcPct val="115000"/>
              </a:lnSpc>
              <a:spcBef>
                <a:spcPct val="20000"/>
              </a:spcBef>
              <a:spcAft>
                <a:spcPts val="800"/>
              </a:spcAft>
              <a:buClrTx/>
              <a:buSzTx/>
              <a:buFontTx/>
              <a:buNone/>
              <a:tabLst/>
              <a:defRPr/>
            </a:pPr>
            <a:r>
              <a:rPr lang="en-US" sz="1400" dirty="0">
                <a:latin typeface="Aptos" panose="020B0004020202020204" pitchFamily="34" charset="0"/>
              </a:rPr>
              <a:t>	</a:t>
            </a:r>
            <a:r>
              <a:rPr kumimoji="0" lang="en-US" sz="1400" b="1" i="0" u="none" strike="noStrike" kern="100" cap="none" spc="0" normalizeH="0" baseline="0" noProof="0" dirty="0">
                <a:ln>
                  <a:noFill/>
                </a:ln>
                <a:solidFill>
                  <a:srgbClr val="000000"/>
                </a:solidFill>
                <a:effectLst/>
                <a:highlight>
                  <a:srgbClr val="FFFF00"/>
                </a:highlight>
                <a:uLnTx/>
                <a:uFillTx/>
                <a:latin typeface="Aptos Display" panose="020B0004020202020204" pitchFamily="34" charset="0"/>
                <a:ea typeface="Aptos" panose="020B0004020202020204" pitchFamily="34" charset="0"/>
                <a:cs typeface="Times New Roman" panose="02020603050405020304" pitchFamily="18" charset="0"/>
              </a:rPr>
              <a:t>EMAIL TIME STAMP: 11:59 AM</a:t>
            </a:r>
            <a:endParaRPr kumimoji="0" lang="en-US" sz="1200" b="0" i="0" u="none" strike="noStrike" kern="100" cap="none" spc="0" normalizeH="0" baseline="0" noProof="0" dirty="0">
              <a:ln>
                <a:noFill/>
              </a:ln>
              <a:solidFill>
                <a:srgbClr val="000000"/>
              </a:solidFill>
              <a:effectLst/>
              <a:highlight>
                <a:srgbClr val="FFFF00"/>
              </a:highligh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342820" algn="l" defTabSz="914400" rtl="0" eaLnBrk="0" fontAlgn="base" latinLnBrk="0" hangingPunct="0">
              <a:lnSpc>
                <a:spcPct val="115000"/>
              </a:lnSpc>
              <a:spcBef>
                <a:spcPct val="20000"/>
              </a:spcBef>
              <a:spcAft>
                <a:spcPts val="800"/>
              </a:spcAft>
              <a:buClrTx/>
              <a:buSzTx/>
              <a:buFontTx/>
              <a:buNone/>
              <a:tabLst/>
              <a:defRPr/>
            </a:pPr>
            <a:r>
              <a:rPr kumimoji="0" lang="en-US" sz="1400" b="1" i="0" u="none" strike="noStrike" kern="100" cap="none" spc="0" normalizeH="0" baseline="0" noProof="0" dirty="0">
                <a:ln>
                  <a:noFill/>
                </a:ln>
                <a:solidFill>
                  <a:srgbClr val="000000"/>
                </a:solidFill>
                <a:effectLst/>
                <a:uLnTx/>
                <a:uFillTx/>
                <a:latin typeface="Aptos Display" panose="020B0004020202020204" pitchFamily="34" charset="0"/>
                <a:ea typeface="Aptos" panose="020B0004020202020204" pitchFamily="34" charset="0"/>
                <a:cs typeface="Times New Roman" panose="02020603050405020304" pitchFamily="18" charset="0"/>
              </a:rPr>
              <a:t>	</a:t>
            </a:r>
            <a:r>
              <a:rPr kumimoji="0" lang="en-US" sz="1400" b="1" i="0" u="none" strike="noStrike" kern="100" cap="none" spc="0" normalizeH="0" baseline="0" noProof="0" dirty="0">
                <a:ln>
                  <a:noFill/>
                </a:ln>
                <a:solidFill>
                  <a:srgbClr val="000000"/>
                </a:solidFill>
                <a:effectLst/>
                <a:highlight>
                  <a:srgbClr val="FFFF00"/>
                </a:highlight>
                <a:uLnTx/>
                <a:uFillTx/>
                <a:latin typeface="Aptos Display" panose="020B0004020202020204" pitchFamily="34" charset="0"/>
                <a:ea typeface="Aptos" panose="020B0004020202020204" pitchFamily="34" charset="0"/>
                <a:cs typeface="Times New Roman" panose="02020603050405020304" pitchFamily="18" charset="0"/>
              </a:rPr>
              <a:t>NUMBER OF FILES RECEIVED: 1 PD FILE</a:t>
            </a:r>
            <a:endParaRPr kumimoji="0" lang="en-US" sz="1200" b="0" i="0" u="none" strike="noStrike" kern="100" cap="none" spc="0" normalizeH="0" baseline="0" noProof="0" dirty="0">
              <a:ln>
                <a:noFill/>
              </a:ln>
              <a:solidFill>
                <a:srgbClr val="000000"/>
              </a:solidFill>
              <a:effectLst/>
              <a:highlight>
                <a:srgbClr val="FFFF00"/>
              </a:highligh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342820" algn="l" defTabSz="914400" rtl="0" eaLnBrk="0" fontAlgn="base" latinLnBrk="0" hangingPunct="0">
              <a:lnSpc>
                <a:spcPct val="115000"/>
              </a:lnSpc>
              <a:spcBef>
                <a:spcPct val="20000"/>
              </a:spcBef>
              <a:spcAft>
                <a:spcPts val="800"/>
              </a:spcAft>
              <a:buClrTx/>
              <a:buSzTx/>
              <a:buFontTx/>
              <a:buNone/>
              <a:tabLst/>
              <a:defRPr/>
            </a:pPr>
            <a:r>
              <a:rPr kumimoji="0" lang="en-US" sz="1400" b="1" i="0" u="none" strike="noStrike" kern="100" cap="none" spc="0" normalizeH="0" baseline="0" noProof="0" dirty="0">
                <a:ln>
                  <a:noFill/>
                </a:ln>
                <a:solidFill>
                  <a:srgbClr val="000000"/>
                </a:solidFill>
                <a:effectLst/>
                <a:uLnTx/>
                <a:uFillTx/>
                <a:latin typeface="Aptos Display" panose="020B0004020202020204" pitchFamily="34" charset="0"/>
                <a:ea typeface="Aptos" panose="020B0004020202020204" pitchFamily="34" charset="0"/>
                <a:cs typeface="Times New Roman" panose="02020603050405020304" pitchFamily="18" charset="0"/>
              </a:rPr>
              <a:t>	</a:t>
            </a:r>
            <a:r>
              <a:rPr kumimoji="0" lang="en-US" sz="1400" b="1" i="0" u="none" strike="noStrike" kern="100" cap="none" spc="0" normalizeH="0" baseline="0" noProof="0" dirty="0">
                <a:ln>
                  <a:noFill/>
                </a:ln>
                <a:solidFill>
                  <a:srgbClr val="000000"/>
                </a:solidFill>
                <a:effectLst/>
                <a:highlight>
                  <a:srgbClr val="FFFF00"/>
                </a:highlight>
                <a:uLnTx/>
                <a:uFillTx/>
                <a:latin typeface="Aptos Display" panose="020B0004020202020204" pitchFamily="34" charset="0"/>
                <a:ea typeface="Aptos" panose="020B0004020202020204" pitchFamily="34" charset="0"/>
                <a:cs typeface="Times New Roman" panose="02020603050405020304" pitchFamily="18" charset="0"/>
              </a:rPr>
              <a:t>EMAIL NOTIFICATION ON THIS DATE</a:t>
            </a:r>
            <a:r>
              <a:rPr kumimoji="0" lang="en-US" sz="1400" b="1" i="0" u="sng" strike="noStrike" kern="100" cap="none" spc="0" normalizeH="0" baseline="0" noProof="0" dirty="0">
                <a:ln>
                  <a:noFill/>
                </a:ln>
                <a:solidFill>
                  <a:srgbClr val="000000"/>
                </a:solidFill>
                <a:effectLst/>
                <a:highlight>
                  <a:srgbClr val="FFFF00"/>
                </a:highlight>
                <a:uLnTx/>
                <a:uFillTx/>
                <a:latin typeface="Aptos Display" panose="020B0004020202020204" pitchFamily="34" charset="0"/>
                <a:ea typeface="Aptos" panose="020B0004020202020204" pitchFamily="34" charset="0"/>
                <a:cs typeface="Times New Roman" panose="02020603050405020304" pitchFamily="18" charset="0"/>
              </a:rPr>
              <a:t>: 2/14/2026</a:t>
            </a:r>
            <a:endParaRPr kumimoji="0" lang="en-US" sz="1200" b="0" i="0" u="none" strike="noStrike" kern="100" cap="none" spc="0" normalizeH="0" baseline="0" noProof="0" dirty="0">
              <a:ln>
                <a:noFill/>
              </a:ln>
              <a:solidFill>
                <a:srgbClr val="000000"/>
              </a:solidFill>
              <a:effectLst/>
              <a:highlight>
                <a:srgbClr val="FFFF00"/>
              </a:highligh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342820" algn="l" defTabSz="914400" rtl="0" eaLnBrk="0" fontAlgn="base" latinLnBrk="0" hangingPunct="0">
              <a:lnSpc>
                <a:spcPct val="115000"/>
              </a:lnSpc>
              <a:spcBef>
                <a:spcPct val="20000"/>
              </a:spcBef>
              <a:spcAft>
                <a:spcPts val="800"/>
              </a:spcAft>
              <a:buClrTx/>
              <a:buSzTx/>
              <a:buFontTx/>
              <a:buNone/>
              <a:tabLst/>
              <a:defRPr/>
            </a:pPr>
            <a:r>
              <a:rPr kumimoji="0" lang="en-US" sz="1400" b="1" i="0" strike="noStrike" kern="100" cap="none" spc="0" normalizeH="0" baseline="0" noProof="0" dirty="0">
                <a:ln>
                  <a:noFill/>
                </a:ln>
                <a:solidFill>
                  <a:srgbClr val="000000"/>
                </a:solidFill>
                <a:effectLst/>
                <a:uLnTx/>
                <a:uFillTx/>
                <a:latin typeface="Aptos Display" panose="020B0004020202020204" pitchFamily="34" charset="0"/>
                <a:ea typeface="Aptos" panose="020B0004020202020204" pitchFamily="34" charset="0"/>
                <a:cs typeface="Times New Roman" panose="02020603050405020304" pitchFamily="18" charset="0"/>
              </a:rPr>
              <a:t>	</a:t>
            </a:r>
            <a:r>
              <a:rPr kumimoji="0" lang="en-US" sz="1400" b="1" i="0" u="sng" strike="noStrike" kern="100" cap="none" spc="0" normalizeH="0" baseline="0" noProof="0" dirty="0">
                <a:ln>
                  <a:noFill/>
                </a:ln>
                <a:solidFill>
                  <a:srgbClr val="000000"/>
                </a:solidFill>
                <a:effectLst/>
                <a:highlight>
                  <a:srgbClr val="FFFF00"/>
                </a:highlight>
                <a:uLnTx/>
                <a:uFillTx/>
                <a:latin typeface="Aptos Display" panose="020B0004020202020204" pitchFamily="34" charset="0"/>
                <a:ea typeface="Aptos" panose="020B0004020202020204" pitchFamily="34" charset="0"/>
                <a:cs typeface="Times New Roman" panose="02020603050405020304" pitchFamily="18" charset="0"/>
              </a:rPr>
              <a:t>RECEIVED BY: </a:t>
            </a:r>
            <a:r>
              <a:rPr kumimoji="0" lang="en-US" sz="1400" b="1" i="0" u="none" strike="noStrike" kern="100" cap="none" spc="0" normalizeH="0" baseline="0" noProof="0" dirty="0">
                <a:ln>
                  <a:noFill/>
                </a:ln>
                <a:solidFill>
                  <a:srgbClr val="000000"/>
                </a:solidFill>
                <a:effectLst/>
                <a:highlight>
                  <a:srgbClr val="FFFF00"/>
                </a:highlight>
                <a:uLnTx/>
                <a:uFillTx/>
                <a:latin typeface="Edwardian Script ITC" panose="030303020407070D0804" pitchFamily="66" charset="0"/>
                <a:ea typeface="Aptos" panose="020B0004020202020204" pitchFamily="34" charset="0"/>
                <a:cs typeface="Times New Roman" panose="02020603050405020304" pitchFamily="18" charset="0"/>
              </a:rPr>
              <a:t>Shelley Baker</a:t>
            </a:r>
            <a:endParaRPr kumimoji="0" lang="en-US" sz="1200" b="1" i="0" u="none" strike="noStrike" kern="100" cap="none" spc="0" normalizeH="0" baseline="0" noProof="0" dirty="0">
              <a:ln>
                <a:noFill/>
              </a:ln>
              <a:solidFill>
                <a:srgbClr val="000000"/>
              </a:solidFill>
              <a:effectLst/>
              <a:highlight>
                <a:srgbClr val="FFFF00"/>
              </a:highlight>
              <a:uLnTx/>
              <a:uFillTx/>
              <a:latin typeface="Edwardian Script ITC" panose="030303020407070D0804" pitchFamily="66" charset="0"/>
              <a:ea typeface="Aptos" panose="020B0004020202020204" pitchFamily="34" charset="0"/>
              <a:cs typeface="Times New Roman" panose="02020603050405020304" pitchFamily="18" charset="0"/>
            </a:endParaRPr>
          </a:p>
          <a:p>
            <a:pPr marL="0" indent="0">
              <a:buNone/>
            </a:pPr>
            <a:endParaRPr lang="en-US" sz="1400" dirty="0">
              <a:latin typeface="Aptos" panose="020B0004020202020204" pitchFamily="34" charset="0"/>
            </a:endParaRPr>
          </a:p>
          <a:p>
            <a:pPr marL="0" indent="0">
              <a:buNone/>
            </a:pPr>
            <a:endParaRPr lang="en-US" sz="1400" dirty="0">
              <a:latin typeface="Aptos" panose="020B0004020202020204" pitchFamily="34" charset="0"/>
            </a:endParaRPr>
          </a:p>
          <a:p>
            <a:pPr marL="0" indent="0">
              <a:buNone/>
            </a:pPr>
            <a:endParaRPr lang="en-US" sz="1400" b="1" dirty="0">
              <a:latin typeface="Aptos" panose="020B0004020202020204" pitchFamily="34" charset="0"/>
            </a:endParaRPr>
          </a:p>
          <a:p>
            <a:pPr marL="0" indent="0">
              <a:buNone/>
            </a:pPr>
            <a:r>
              <a:rPr lang="en-US" sz="1400" b="1" dirty="0">
                <a:latin typeface="Aptos" panose="020B0004020202020204" pitchFamily="34" charset="0"/>
              </a:rPr>
              <a:t>*An automated reply email message will be sent to the submitting email address confirming only the “receipt” of a submission</a:t>
            </a:r>
            <a:r>
              <a:rPr lang="en-US" sz="1400" dirty="0">
                <a:latin typeface="Aptos" panose="020B0004020202020204" pitchFamily="34" charset="0"/>
              </a:rPr>
              <a:t>. Please reach out to GMO if you do not receive an email confirming receipt of application at </a:t>
            </a:r>
            <a:r>
              <a:rPr lang="en-US" sz="1400" dirty="0">
                <a:latin typeface="Aptos" panose="020B0004020202020204" pitchFamily="34" charset="0"/>
                <a:hlinkClick r:id="rId3"/>
              </a:rPr>
              <a:t>DBH.grants@dc.gov</a:t>
            </a:r>
            <a:r>
              <a:rPr lang="en-US" sz="1400" dirty="0">
                <a:latin typeface="Aptos" panose="020B0004020202020204" pitchFamily="34" charset="0"/>
              </a:rPr>
              <a:t>. </a:t>
            </a:r>
            <a:endParaRPr lang="en-US" altLang="en-US" sz="1400" dirty="0">
              <a:latin typeface="Aptos" panose="020B0004020202020204" pitchFamily="34" charset="0"/>
            </a:endParaRPr>
          </a:p>
          <a:p>
            <a:pPr marL="0" indent="0" eaLnBrk="1" hangingPunct="1">
              <a:buFont typeface="Arial" charset="0"/>
              <a:buNone/>
            </a:pPr>
            <a:endParaRPr lang="en-US" altLang="en-US" sz="1400" dirty="0">
              <a:latin typeface="Tw Cen MT" panose="020B0602020104020603" pitchFamily="34" charset="0"/>
            </a:endParaRPr>
          </a:p>
        </p:txBody>
      </p:sp>
    </p:spTree>
    <p:extLst>
      <p:ext uri="{BB962C8B-B14F-4D97-AF65-F5344CB8AC3E}">
        <p14:creationId xmlns:p14="http://schemas.microsoft.com/office/powerpoint/2010/main" val="15225654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138884"/>
            <a:ext cx="8229600" cy="1143000"/>
          </a:xfrm>
        </p:spPr>
        <p:txBody>
          <a:bodyPr/>
          <a:lstStyle/>
          <a:p>
            <a:pPr lvl="0"/>
            <a:r>
              <a:rPr lang="en-US" sz="2400" b="1" dirty="0">
                <a:latin typeface="Aptos" panose="020B0004020202020204" pitchFamily="34" charset="0"/>
              </a:rPr>
              <a:t>Remember!</a:t>
            </a:r>
            <a:endParaRPr lang="en-US" sz="2400" dirty="0">
              <a:latin typeface="Aptos" panose="020B0004020202020204" pitchFamily="34" charset="0"/>
            </a:endParaRPr>
          </a:p>
        </p:txBody>
      </p:sp>
      <p:sp>
        <p:nvSpPr>
          <p:cNvPr id="24580" name="Line 4"/>
          <p:cNvSpPr>
            <a:spLocks noChangeShapeType="1"/>
          </p:cNvSpPr>
          <p:nvPr/>
        </p:nvSpPr>
        <p:spPr bwMode="auto">
          <a:xfrm flipH="1">
            <a:off x="1293044" y="664244"/>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solidFill>
                  <a:srgbClr val="FFFFFF"/>
                </a:solidFill>
              </a:rPr>
              <a:pPr>
                <a:defRPr/>
              </a:pPr>
              <a:t>57</a:t>
            </a:fld>
            <a:endParaRPr lang="en-US" dirty="0">
              <a:solidFill>
                <a:srgbClr val="FFFFFF"/>
              </a:solidFill>
            </a:endParaRPr>
          </a:p>
        </p:txBody>
      </p:sp>
      <p:sp>
        <p:nvSpPr>
          <p:cNvPr id="3" name="Content Placeholder 2">
            <a:extLst>
              <a:ext uri="{FF2B5EF4-FFF2-40B4-BE49-F238E27FC236}">
                <a16:creationId xmlns:a16="http://schemas.microsoft.com/office/drawing/2014/main" id="{43967508-F682-37C2-76BD-BCE2C27B0CED}"/>
              </a:ext>
            </a:extLst>
          </p:cNvPr>
          <p:cNvSpPr>
            <a:spLocks noGrp="1"/>
          </p:cNvSpPr>
          <p:nvPr>
            <p:ph idx="1"/>
          </p:nvPr>
        </p:nvSpPr>
        <p:spPr>
          <a:xfrm>
            <a:off x="1001405" y="1004116"/>
            <a:ext cx="7563555" cy="4206882"/>
          </a:xfrm>
        </p:spPr>
        <p:txBody>
          <a:bodyPr/>
          <a:lstStyle/>
          <a:p>
            <a:pPr>
              <a:buFont typeface="Wingdings" pitchFamily="2" charset="2"/>
              <a:buChar char="q"/>
            </a:pPr>
            <a:r>
              <a:rPr lang="en-US" sz="1800" b="1" dirty="0">
                <a:latin typeface="Aptos" panose="020B0004020202020204" pitchFamily="34" charset="0"/>
              </a:rPr>
              <a:t>Read the entire RFA, including the attachments! </a:t>
            </a:r>
          </a:p>
          <a:p>
            <a:pPr>
              <a:buFont typeface="Wingdings" pitchFamily="2" charset="2"/>
              <a:buChar char="q"/>
            </a:pPr>
            <a:endParaRPr lang="en-US" sz="1800" b="1" dirty="0">
              <a:latin typeface="Aptos" panose="020B0004020202020204" pitchFamily="34" charset="0"/>
            </a:endParaRPr>
          </a:p>
          <a:p>
            <a:pPr>
              <a:buFont typeface="Wingdings" pitchFamily="2" charset="2"/>
              <a:buChar char="q"/>
            </a:pPr>
            <a:r>
              <a:rPr lang="en-US" sz="1800" b="1" dirty="0">
                <a:latin typeface="Aptos" panose="020B0004020202020204" pitchFamily="34" charset="0"/>
              </a:rPr>
              <a:t>The last opportunity to submit questions is </a:t>
            </a:r>
            <a:r>
              <a:rPr lang="en-US" sz="1800" b="1" dirty="0">
                <a:highlight>
                  <a:srgbClr val="FFFF00"/>
                </a:highlight>
                <a:latin typeface="Aptos" panose="020B0004020202020204" pitchFamily="34" charset="0"/>
              </a:rPr>
              <a:t>Friday, September 25, 2026 </a:t>
            </a:r>
            <a:r>
              <a:rPr lang="en-US" sz="1800" b="1" dirty="0">
                <a:latin typeface="Aptos" panose="020B0004020202020204" pitchFamily="34" charset="0"/>
              </a:rPr>
              <a:t>, one week prior to the RFA’s closing</a:t>
            </a:r>
            <a:r>
              <a:rPr lang="en-US" sz="1800" b="1" dirty="0">
                <a:highlight>
                  <a:srgbClr val="FFFF00"/>
                </a:highlight>
                <a:latin typeface="Aptos" panose="020B0004020202020204" pitchFamily="34" charset="0"/>
              </a:rPr>
              <a:t>. Thursday, October 1, 2026</a:t>
            </a:r>
          </a:p>
          <a:p>
            <a:pPr marL="0" indent="0">
              <a:buNone/>
            </a:pPr>
            <a:r>
              <a:rPr lang="en-US" sz="1800" b="1" dirty="0">
                <a:latin typeface="Aptos" panose="020B0004020202020204" pitchFamily="34" charset="0"/>
              </a:rPr>
              <a:t> 	(When emailing questions please copy </a:t>
            </a:r>
            <a:r>
              <a:rPr lang="en-US" sz="1800" b="1" dirty="0">
                <a:latin typeface="Aptos" panose="020B0004020202020204" pitchFamily="34" charset="0"/>
                <a:hlinkClick r:id="rId3"/>
              </a:rPr>
              <a:t>DBH.Grants@dc.gov</a:t>
            </a:r>
            <a:r>
              <a:rPr lang="en-US" sz="1800" b="1" dirty="0">
                <a:latin typeface="Aptos" panose="020B0004020202020204" pitchFamily="34" charset="0"/>
              </a:rPr>
              <a:t> )</a:t>
            </a:r>
          </a:p>
          <a:p>
            <a:pPr marL="0" indent="0">
              <a:buNone/>
            </a:pPr>
            <a:endParaRPr lang="en-US" sz="1800" b="1" dirty="0">
              <a:latin typeface="Aptos" panose="020B0004020202020204" pitchFamily="34" charset="0"/>
            </a:endParaRPr>
          </a:p>
          <a:p>
            <a:pPr>
              <a:buFont typeface="Wingdings" pitchFamily="2" charset="2"/>
              <a:buChar char="q"/>
            </a:pPr>
            <a:r>
              <a:rPr lang="en-US" sz="1800" b="1" dirty="0">
                <a:latin typeface="Aptos" panose="020B0004020202020204" pitchFamily="34" charset="0"/>
              </a:rPr>
              <a:t>Before submitting, review the Checklist and the Submission Requirements.</a:t>
            </a:r>
          </a:p>
          <a:p>
            <a:pPr>
              <a:buFont typeface="Wingdings" pitchFamily="2" charset="2"/>
              <a:buChar char="q"/>
            </a:pPr>
            <a:endParaRPr lang="en-US" sz="1800" b="1" dirty="0">
              <a:latin typeface="Aptos" panose="020B0004020202020204" pitchFamily="34" charset="0"/>
            </a:endParaRPr>
          </a:p>
          <a:p>
            <a:pPr>
              <a:buFont typeface="Wingdings" pitchFamily="2" charset="2"/>
              <a:buChar char="q"/>
            </a:pPr>
            <a:r>
              <a:rPr lang="en-US" sz="1800" b="1" dirty="0">
                <a:latin typeface="Aptos" panose="020B0004020202020204" pitchFamily="34" charset="0"/>
              </a:rPr>
              <a:t>Have a second reader to review your application before submitting.</a:t>
            </a:r>
          </a:p>
          <a:p>
            <a:pPr marL="0" indent="0">
              <a:buNone/>
            </a:pPr>
            <a:endParaRPr lang="en-US" sz="1800" b="1" dirty="0">
              <a:latin typeface="Aptos" panose="020B0004020202020204" pitchFamily="34" charset="0"/>
            </a:endParaRPr>
          </a:p>
          <a:p>
            <a:pPr>
              <a:buFont typeface="Wingdings" pitchFamily="2" charset="2"/>
              <a:buChar char="q"/>
            </a:pPr>
            <a:r>
              <a:rPr lang="en-US" sz="1800" b="1" dirty="0">
                <a:latin typeface="Aptos" panose="020B0004020202020204" pitchFamily="34" charset="0"/>
              </a:rPr>
              <a:t>Don’t wait until the last minute to submit! </a:t>
            </a:r>
          </a:p>
          <a:p>
            <a:pPr marL="0" indent="0">
              <a:buNone/>
            </a:pPr>
            <a:endParaRPr lang="en-US" sz="2000" b="1" dirty="0">
              <a:latin typeface="+mn-lt"/>
            </a:endParaRPr>
          </a:p>
        </p:txBody>
      </p:sp>
    </p:spTree>
    <p:extLst>
      <p:ext uri="{BB962C8B-B14F-4D97-AF65-F5344CB8AC3E}">
        <p14:creationId xmlns:p14="http://schemas.microsoft.com/office/powerpoint/2010/main" val="42041746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200416"/>
            <a:ext cx="8229600" cy="1143000"/>
          </a:xfrm>
        </p:spPr>
        <p:txBody>
          <a:bodyPr/>
          <a:lstStyle/>
          <a:p>
            <a:r>
              <a:rPr lang="en-US" altLang="en-US" sz="2400" b="1" dirty="0">
                <a:latin typeface="Aptos" panose="020B0004020202020204" pitchFamily="34" charset="0"/>
              </a:rPr>
              <a:t>Remember!</a:t>
            </a:r>
          </a:p>
        </p:txBody>
      </p:sp>
      <p:sp>
        <p:nvSpPr>
          <p:cNvPr id="27652" name="Line 4"/>
          <p:cNvSpPr>
            <a:spLocks noChangeShapeType="1"/>
          </p:cNvSpPr>
          <p:nvPr/>
        </p:nvSpPr>
        <p:spPr bwMode="auto">
          <a:xfrm flipH="1">
            <a:off x="1066800" y="713984"/>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solidFill>
                  <a:srgbClr val="FFFFFF"/>
                </a:solidFill>
              </a:rPr>
              <a:pPr>
                <a:defRPr/>
              </a:pPr>
              <a:t>58</a:t>
            </a:fld>
            <a:endParaRPr lang="en-US" dirty="0">
              <a:solidFill>
                <a:srgbClr val="FFFFFF"/>
              </a:solidFill>
            </a:endParaRPr>
          </a:p>
        </p:txBody>
      </p:sp>
      <p:sp>
        <p:nvSpPr>
          <p:cNvPr id="7" name="TextBox 6">
            <a:extLst>
              <a:ext uri="{FF2B5EF4-FFF2-40B4-BE49-F238E27FC236}">
                <a16:creationId xmlns:a16="http://schemas.microsoft.com/office/drawing/2014/main" id="{F1F88ADF-FDB4-F26E-2BA9-83248E990DBC}"/>
              </a:ext>
            </a:extLst>
          </p:cNvPr>
          <p:cNvSpPr txBox="1"/>
          <p:nvPr/>
        </p:nvSpPr>
        <p:spPr>
          <a:xfrm>
            <a:off x="953233" y="1162771"/>
            <a:ext cx="7381875" cy="4413516"/>
          </a:xfrm>
          <a:prstGeom prst="rect">
            <a:avLst/>
          </a:prstGeom>
          <a:noFill/>
        </p:spPr>
        <p:txBody>
          <a:bodyPr wrap="square">
            <a:spAutoFit/>
          </a:bodyPr>
          <a:lstStyle/>
          <a:p>
            <a:pPr marL="342820" marR="0" lvl="0" indent="-342820" algn="l" defTabSz="914400" rtl="0" eaLnBrk="0" fontAlgn="base" latinLnBrk="0" hangingPunct="0">
              <a:lnSpc>
                <a:spcPct val="100000"/>
              </a:lnSpc>
              <a:spcBef>
                <a:spcPct val="20000"/>
              </a:spcBef>
              <a:spcAft>
                <a:spcPct val="0"/>
              </a:spcAft>
              <a:buClrTx/>
              <a:buSzTx/>
              <a:buFont typeface="Wingdings" pitchFamily="2" charset="2"/>
              <a:buChar char="q"/>
              <a:tabLst/>
              <a:defRPr/>
            </a:pPr>
            <a:r>
              <a:rPr kumimoji="0" lang="en-US" sz="1800" b="1" i="0" u="none" strike="noStrike" kern="0" cap="none" spc="0" normalizeH="0" baseline="0" noProof="0" dirty="0">
                <a:ln>
                  <a:noFill/>
                </a:ln>
                <a:solidFill>
                  <a:srgbClr val="000000"/>
                </a:solidFill>
                <a:effectLst/>
                <a:uLnTx/>
                <a:uFillTx/>
                <a:latin typeface="Aptos" panose="020B0004020202020204" pitchFamily="34" charset="0"/>
              </a:rPr>
              <a:t>RFA and Attachments can be found on either the Mayor’s Office of Community Affairs or Department of Behavioral Health websites: </a:t>
            </a:r>
          </a:p>
          <a:p>
            <a:pPr marL="399956" marR="0" lvl="1" indent="0" algn="l" defTabSz="914400" rtl="0" eaLnBrk="0" fontAlgn="base" latinLnBrk="0" hangingPunct="0">
              <a:lnSpc>
                <a:spcPct val="100000"/>
              </a:lnSpc>
              <a:spcBef>
                <a:spcPct val="2000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ptos" panose="020B0004020202020204" pitchFamily="34" charset="0"/>
                <a:hlinkClick r:id="rId3"/>
              </a:rPr>
              <a:t>https://communityaffairs.dc.gov/content/community-grant-program#4</a:t>
            </a:r>
            <a:r>
              <a:rPr kumimoji="0" lang="en-US" sz="1800" b="1" i="0" u="none" strike="noStrike" kern="0" cap="none" spc="0" normalizeH="0" baseline="0" noProof="0" dirty="0">
                <a:ln>
                  <a:noFill/>
                </a:ln>
                <a:solidFill>
                  <a:srgbClr val="000000"/>
                </a:solidFill>
                <a:effectLst/>
                <a:uLnTx/>
                <a:uFillTx/>
                <a:latin typeface="Aptos" panose="020B0004020202020204" pitchFamily="34" charset="0"/>
              </a:rPr>
              <a:t>  </a:t>
            </a:r>
            <a:br>
              <a:rPr kumimoji="0" lang="en-US" sz="1800" b="1" i="0" u="none" strike="noStrike" kern="0" cap="none" spc="0" normalizeH="0" baseline="0" noProof="0" dirty="0">
                <a:ln>
                  <a:noFill/>
                </a:ln>
                <a:solidFill>
                  <a:srgbClr val="000000"/>
                </a:solidFill>
                <a:effectLst/>
                <a:uLnTx/>
                <a:uFillTx/>
                <a:latin typeface="Aptos" panose="020B0004020202020204" pitchFamily="34" charset="0"/>
              </a:rPr>
            </a:br>
            <a:r>
              <a:rPr kumimoji="0" lang="en-US" sz="1800" b="1" i="0" u="none" strike="noStrike" kern="0" cap="none" spc="0" normalizeH="0" baseline="0" noProof="0" dirty="0">
                <a:ln>
                  <a:noFill/>
                </a:ln>
                <a:solidFill>
                  <a:srgbClr val="000000"/>
                </a:solidFill>
                <a:effectLst/>
                <a:uLnTx/>
                <a:uFillTx/>
                <a:latin typeface="Aptos" panose="020B0004020202020204" pitchFamily="34" charset="0"/>
                <a:hlinkClick r:id="rId4"/>
              </a:rPr>
              <a:t>https://dbh.dc.gov/page/request-applications-01</a:t>
            </a:r>
            <a:r>
              <a:rPr kumimoji="0" lang="en-US" sz="1800" b="1" i="0" u="none" strike="noStrike" kern="0" cap="none" spc="0" normalizeH="0" baseline="0" noProof="0" dirty="0">
                <a:ln>
                  <a:noFill/>
                </a:ln>
                <a:solidFill>
                  <a:srgbClr val="000000"/>
                </a:solidFill>
                <a:effectLst/>
                <a:uLnTx/>
                <a:uFillTx/>
                <a:latin typeface="Aptos" panose="020B0004020202020204" pitchFamily="34" charset="0"/>
              </a:rPr>
              <a:t>  </a:t>
            </a:r>
            <a:br>
              <a:rPr kumimoji="0" lang="en-US" sz="1800" b="1" i="0" u="none" strike="noStrike" kern="0" cap="none" spc="0" normalizeH="0" baseline="0" noProof="0" dirty="0">
                <a:ln>
                  <a:noFill/>
                </a:ln>
                <a:solidFill>
                  <a:srgbClr val="000000"/>
                </a:solidFill>
                <a:effectLst/>
                <a:uLnTx/>
                <a:uFillTx/>
                <a:latin typeface="Aptos" panose="020B0004020202020204" pitchFamily="34" charset="0"/>
              </a:rPr>
            </a:br>
            <a:endParaRPr kumimoji="0" lang="en-US" sz="1800" b="1" i="0" u="none" strike="noStrike" kern="0" cap="none" spc="0" normalizeH="0" baseline="0" noProof="0" dirty="0">
              <a:ln>
                <a:noFill/>
              </a:ln>
              <a:solidFill>
                <a:srgbClr val="000000"/>
              </a:solidFill>
              <a:effectLst/>
              <a:uLnTx/>
              <a:uFillTx/>
              <a:latin typeface="Aptos" panose="020B0004020202020204" pitchFamily="34" charset="0"/>
            </a:endParaRPr>
          </a:p>
          <a:p>
            <a:pPr marL="342820" marR="0" lvl="0" indent="-342820" algn="l" defTabSz="914400" rtl="0" eaLnBrk="0" fontAlgn="base" latinLnBrk="0" hangingPunct="0">
              <a:lnSpc>
                <a:spcPct val="100000"/>
              </a:lnSpc>
              <a:spcBef>
                <a:spcPct val="20000"/>
              </a:spcBef>
              <a:spcAft>
                <a:spcPct val="0"/>
              </a:spcAft>
              <a:buClrTx/>
              <a:buSzTx/>
              <a:buFont typeface="Wingdings" pitchFamily="2" charset="2"/>
              <a:buChar char="q"/>
              <a:tabLst/>
              <a:defRPr/>
            </a:pPr>
            <a:r>
              <a:rPr kumimoji="0" lang="en-US" sz="1800" b="1" i="0" u="none" strike="noStrike" kern="0" cap="none" spc="0" normalizeH="0" baseline="0" noProof="0" dirty="0">
                <a:ln>
                  <a:noFill/>
                </a:ln>
                <a:solidFill>
                  <a:srgbClr val="000000"/>
                </a:solidFill>
                <a:effectLst/>
                <a:uLnTx/>
                <a:uFillTx/>
                <a:latin typeface="Aptos" panose="020B0004020202020204" pitchFamily="34" charset="0"/>
              </a:rPr>
              <a:t>Complete and sign attachments as requested.</a:t>
            </a: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Aptos" panose="020B0004020202020204" pitchFamily="34" charset="0"/>
            </a:endParaRPr>
          </a:p>
          <a:p>
            <a:pPr marL="342820" marR="0" lvl="0" indent="-342820" algn="l" defTabSz="914400" rtl="0" eaLnBrk="0" fontAlgn="base" latinLnBrk="0" hangingPunct="0">
              <a:lnSpc>
                <a:spcPct val="100000"/>
              </a:lnSpc>
              <a:spcBef>
                <a:spcPct val="20000"/>
              </a:spcBef>
              <a:spcAft>
                <a:spcPct val="0"/>
              </a:spcAft>
              <a:buClrTx/>
              <a:buSzTx/>
              <a:buFont typeface="Wingdings" pitchFamily="2" charset="2"/>
              <a:buChar char="q"/>
              <a:tabLst/>
              <a:defRPr/>
            </a:pPr>
            <a:r>
              <a:rPr kumimoji="0" lang="en-US" sz="1800" b="1" i="0" u="none" strike="noStrike" kern="0" cap="none" spc="0" normalizeH="0" baseline="0" noProof="0" dirty="0">
                <a:ln>
                  <a:noFill/>
                </a:ln>
                <a:solidFill>
                  <a:srgbClr val="000000"/>
                </a:solidFill>
                <a:effectLst/>
                <a:uLnTx/>
                <a:uFillTx/>
                <a:latin typeface="Aptos" panose="020B0004020202020204" pitchFamily="34" charset="0"/>
              </a:rPr>
              <a:t>Email subject line should include RFA # and File #. </a:t>
            </a:r>
          </a:p>
          <a:p>
            <a:pPr marL="342820" marR="0" lvl="0" indent="-342820" algn="l" defTabSz="914400" rtl="0" eaLnBrk="0" fontAlgn="base" latinLnBrk="0" hangingPunct="0">
              <a:lnSpc>
                <a:spcPct val="100000"/>
              </a:lnSpc>
              <a:spcBef>
                <a:spcPct val="20000"/>
              </a:spcBef>
              <a:spcAft>
                <a:spcPct val="0"/>
              </a:spcAft>
              <a:buClrTx/>
              <a:buSzTx/>
              <a:buFont typeface="Wingdings" pitchFamily="2" charset="2"/>
              <a:buChar char="q"/>
              <a:tabLst/>
              <a:defRPr/>
            </a:pPr>
            <a:endParaRPr kumimoji="0" lang="en-US" sz="1800" b="1" i="0" u="none" strike="noStrike" kern="0" cap="none" spc="0" normalizeH="0" baseline="0" noProof="0" dirty="0">
              <a:ln>
                <a:noFill/>
              </a:ln>
              <a:solidFill>
                <a:srgbClr val="000000"/>
              </a:solidFill>
              <a:effectLst/>
              <a:uLnTx/>
              <a:uFillTx/>
              <a:latin typeface="Aptos" panose="020B0004020202020204" pitchFamily="34" charset="0"/>
            </a:endParaRPr>
          </a:p>
          <a:p>
            <a:pPr marL="342820" marR="0" lvl="0" indent="-342820" algn="l" defTabSz="914400" rtl="0" eaLnBrk="0" fontAlgn="base" latinLnBrk="0" hangingPunct="0">
              <a:lnSpc>
                <a:spcPct val="100000"/>
              </a:lnSpc>
              <a:spcBef>
                <a:spcPct val="20000"/>
              </a:spcBef>
              <a:spcAft>
                <a:spcPct val="0"/>
              </a:spcAft>
              <a:buClrTx/>
              <a:buSzTx/>
              <a:buFont typeface="Wingdings" pitchFamily="2" charset="2"/>
              <a:buChar char="q"/>
              <a:tabLst/>
              <a:defRPr/>
            </a:pPr>
            <a:r>
              <a:rPr kumimoji="0" lang="en-US" sz="1800" b="1" i="0" u="none" strike="noStrike" kern="0" cap="none" spc="0" normalizeH="0" baseline="0" noProof="0" dirty="0">
                <a:ln>
                  <a:noFill/>
                </a:ln>
                <a:solidFill>
                  <a:srgbClr val="000000"/>
                </a:solidFill>
                <a:effectLst/>
                <a:uLnTx/>
                <a:uFillTx/>
                <a:latin typeface="Aptos" panose="020B0004020202020204" pitchFamily="34" charset="0"/>
              </a:rPr>
              <a:t>Applications are to be emailed to </a:t>
            </a:r>
            <a:r>
              <a:rPr kumimoji="0" lang="en-US" sz="1800" b="1" i="0" u="none" strike="noStrike" kern="0" cap="none" spc="0" normalizeH="0" baseline="0" noProof="0" dirty="0">
                <a:ln>
                  <a:noFill/>
                </a:ln>
                <a:solidFill>
                  <a:srgbClr val="000000"/>
                </a:solidFill>
                <a:effectLst/>
                <a:uLnTx/>
                <a:uFillTx/>
                <a:latin typeface="Aptos" panose="020B0004020202020204" pitchFamily="34" charset="0"/>
                <a:hlinkClick r:id="rId5"/>
              </a:rPr>
              <a:t>DBH.Grants@dc.gov</a:t>
            </a:r>
            <a:r>
              <a:rPr kumimoji="0" lang="en-US" sz="1800" b="1" i="0" u="none" strike="noStrike" kern="0" cap="none" spc="0" normalizeH="0" baseline="0" noProof="0" dirty="0">
                <a:ln>
                  <a:noFill/>
                </a:ln>
                <a:solidFill>
                  <a:srgbClr val="000000"/>
                </a:solidFill>
                <a:effectLst/>
                <a:uLnTx/>
                <a:uFillTx/>
                <a:latin typeface="Aptos" panose="020B0004020202020204" pitchFamily="34" charset="0"/>
              </a:rPr>
              <a:t> </a:t>
            </a:r>
          </a:p>
          <a:p>
            <a:pPr marL="342820" marR="0" lvl="0" indent="-342820" algn="l" defTabSz="914400" rtl="0" eaLnBrk="0" fontAlgn="base" latinLnBrk="0" hangingPunct="0">
              <a:lnSpc>
                <a:spcPct val="100000"/>
              </a:lnSpc>
              <a:spcBef>
                <a:spcPct val="20000"/>
              </a:spcBef>
              <a:spcAft>
                <a:spcPct val="0"/>
              </a:spcAft>
              <a:buClrTx/>
              <a:buSzTx/>
              <a:buFont typeface="Wingdings" pitchFamily="2" charset="2"/>
              <a:buChar char="q"/>
              <a:tabLst/>
              <a:defRPr/>
            </a:pPr>
            <a:endParaRPr kumimoji="0" lang="en-US" sz="1800" b="1" i="0" u="none" strike="noStrike" kern="0" cap="none" spc="0" normalizeH="0" baseline="0" noProof="0" dirty="0">
              <a:ln>
                <a:noFill/>
              </a:ln>
              <a:solidFill>
                <a:srgbClr val="000000"/>
              </a:solidFill>
              <a:effectLst/>
              <a:uLnTx/>
              <a:uFillTx/>
              <a:latin typeface="Aptos" panose="020B0004020202020204" pitchFamily="34" charset="0"/>
            </a:endParaRPr>
          </a:p>
          <a:p>
            <a:pPr marL="342820" marR="0" lvl="0" indent="-342820" algn="l" defTabSz="914400" rtl="0" eaLnBrk="0" fontAlgn="base" latinLnBrk="0" hangingPunct="0">
              <a:lnSpc>
                <a:spcPct val="100000"/>
              </a:lnSpc>
              <a:spcBef>
                <a:spcPct val="20000"/>
              </a:spcBef>
              <a:spcAft>
                <a:spcPct val="0"/>
              </a:spcAft>
              <a:buClrTx/>
              <a:buSzTx/>
              <a:buFont typeface="Wingdings" pitchFamily="2" charset="2"/>
              <a:buChar char="q"/>
              <a:tabLst/>
              <a:defRPr/>
            </a:pPr>
            <a:r>
              <a:rPr kumimoji="0" lang="en-US" sz="1800" b="1" i="0" u="none" strike="noStrike" kern="0" cap="none" spc="0" normalizeH="0" baseline="0" noProof="0" dirty="0">
                <a:ln>
                  <a:noFill/>
                </a:ln>
                <a:solidFill>
                  <a:srgbClr val="000000"/>
                </a:solidFill>
                <a:effectLst/>
                <a:uLnTx/>
                <a:uFillTx/>
                <a:latin typeface="Aptos" panose="020B0004020202020204" pitchFamily="34" charset="0"/>
              </a:rPr>
              <a:t>Meet the submission deadline</a:t>
            </a:r>
            <a:r>
              <a:rPr lang="en-US" b="1" kern="0" dirty="0">
                <a:solidFill>
                  <a:srgbClr val="000000"/>
                </a:solidFill>
                <a:latin typeface="Aptos" panose="020B0004020202020204" pitchFamily="34" charset="0"/>
              </a:rPr>
              <a:t> </a:t>
            </a:r>
            <a:r>
              <a:rPr kumimoji="0" lang="en-US" sz="1800" b="1" i="0" u="none" strike="noStrike" kern="0" cap="none" spc="0" normalizeH="0" baseline="0" noProof="0" dirty="0">
                <a:ln>
                  <a:noFill/>
                </a:ln>
                <a:solidFill>
                  <a:srgbClr val="000000"/>
                </a:solidFill>
                <a:effectLst/>
                <a:uLnTx/>
                <a:uFillTx/>
                <a:latin typeface="Aptos" panose="020B0004020202020204" pitchFamily="34" charset="0"/>
              </a:rPr>
              <a:t> </a:t>
            </a:r>
            <a:r>
              <a:rPr lang="en-US" b="1" kern="0" dirty="0">
                <a:solidFill>
                  <a:srgbClr val="C00000"/>
                </a:solidFill>
                <a:latin typeface="Aptos" panose="020B0004020202020204" pitchFamily="34" charset="0"/>
              </a:rPr>
              <a:t>Thursday, October 1, 2026, by 12:00 P.M. ET</a:t>
            </a:r>
            <a:endParaRPr lang="en-US" dirty="0">
              <a:latin typeface="Aptos" panose="020B0004020202020204" pitchFamily="34" charset="0"/>
            </a:endParaRPr>
          </a:p>
        </p:txBody>
      </p:sp>
    </p:spTree>
    <p:extLst>
      <p:ext uri="{BB962C8B-B14F-4D97-AF65-F5344CB8AC3E}">
        <p14:creationId xmlns:p14="http://schemas.microsoft.com/office/powerpoint/2010/main" val="32389908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D19AB-3DCA-7EEC-28FF-A9C96D9BA24F}"/>
              </a:ext>
            </a:extLst>
          </p:cNvPr>
          <p:cNvSpPr>
            <a:spLocks noGrp="1"/>
          </p:cNvSpPr>
          <p:nvPr>
            <p:ph type="title"/>
          </p:nvPr>
        </p:nvSpPr>
        <p:spPr/>
        <p:txBody>
          <a:bodyPr/>
          <a:lstStyle/>
          <a:p>
            <a:r>
              <a:rPr lang="en-US" sz="2400" b="1" dirty="0">
                <a:latin typeface="Aptos" panose="020B0004020202020204" pitchFamily="34" charset="0"/>
              </a:rPr>
              <a:t>Upcoming Key Dates</a:t>
            </a:r>
          </a:p>
        </p:txBody>
      </p:sp>
      <p:sp>
        <p:nvSpPr>
          <p:cNvPr id="4" name="Slide Number Placeholder 3">
            <a:extLst>
              <a:ext uri="{FF2B5EF4-FFF2-40B4-BE49-F238E27FC236}">
                <a16:creationId xmlns:a16="http://schemas.microsoft.com/office/drawing/2014/main" id="{7BBE496D-B01E-211D-E971-785CEF450C78}"/>
              </a:ext>
            </a:extLst>
          </p:cNvPr>
          <p:cNvSpPr>
            <a:spLocks noGrp="1"/>
          </p:cNvSpPr>
          <p:nvPr>
            <p:ph type="sldNum" sz="quarter" idx="12"/>
          </p:nvPr>
        </p:nvSpPr>
        <p:spPr/>
        <p:txBody>
          <a:bodyPr/>
          <a:lstStyle/>
          <a:p>
            <a:pPr>
              <a:defRPr/>
            </a:pPr>
            <a:fld id="{62E25340-54C0-4D97-AA52-D61C6E857B51}" type="slidenum">
              <a:rPr lang="en-US" smtClean="0"/>
              <a:pPr>
                <a:defRPr/>
              </a:pPr>
              <a:t>59</a:t>
            </a:fld>
            <a:endParaRPr lang="en-US" dirty="0"/>
          </a:p>
        </p:txBody>
      </p:sp>
      <p:pic>
        <p:nvPicPr>
          <p:cNvPr id="5" name="Picture 4">
            <a:extLst>
              <a:ext uri="{FF2B5EF4-FFF2-40B4-BE49-F238E27FC236}">
                <a16:creationId xmlns:a16="http://schemas.microsoft.com/office/drawing/2014/main" id="{6020E00B-165F-383C-F3EC-C593D0433784}"/>
              </a:ext>
            </a:extLst>
          </p:cNvPr>
          <p:cNvPicPr>
            <a:picLocks noChangeAspect="1"/>
          </p:cNvPicPr>
          <p:nvPr/>
        </p:nvPicPr>
        <p:blipFill>
          <a:blip r:embed="rId2"/>
          <a:stretch>
            <a:fillRect/>
          </a:stretch>
        </p:blipFill>
        <p:spPr>
          <a:xfrm>
            <a:off x="457200" y="1487255"/>
            <a:ext cx="7986095" cy="3883489"/>
          </a:xfrm>
          <a:prstGeom prst="rect">
            <a:avLst/>
          </a:prstGeom>
        </p:spPr>
      </p:pic>
      <p:sp>
        <p:nvSpPr>
          <p:cNvPr id="6" name="Content Placeholder 2">
            <a:extLst>
              <a:ext uri="{FF2B5EF4-FFF2-40B4-BE49-F238E27FC236}">
                <a16:creationId xmlns:a16="http://schemas.microsoft.com/office/drawing/2014/main" id="{0AA46E7E-649E-6C86-8597-B8BE680FB40C}"/>
              </a:ext>
            </a:extLst>
          </p:cNvPr>
          <p:cNvSpPr>
            <a:spLocks noGrp="1"/>
          </p:cNvSpPr>
          <p:nvPr>
            <p:ph idx="1"/>
          </p:nvPr>
        </p:nvSpPr>
        <p:spPr>
          <a:xfrm>
            <a:off x="527306" y="1487255"/>
            <a:ext cx="8089385" cy="5493892"/>
          </a:xfrm>
        </p:spPr>
        <p:txBody>
          <a:bodyPr/>
          <a:lstStyle/>
          <a:p>
            <a:pPr marL="0" marR="0" lvl="0" indent="0" algn="l" defTabSz="914400" rtl="0" eaLnBrk="0" fontAlgn="base" latinLnBrk="0" hangingPunct="0">
              <a:lnSpc>
                <a:spcPct val="100000"/>
              </a:lnSpc>
              <a:spcBef>
                <a:spcPts val="0"/>
              </a:spcBef>
              <a:spcAft>
                <a:spcPts val="0"/>
              </a:spcAft>
              <a:buClrTx/>
              <a:buSzTx/>
              <a:buFontTx/>
              <a:buNone/>
              <a:tabLst/>
              <a:defRPr/>
            </a:pPr>
            <a:br>
              <a:rPr lang="en-US" sz="1800" dirty="0">
                <a:solidFill>
                  <a:srgbClr val="000000"/>
                </a:solidFill>
                <a:effectLst/>
                <a:latin typeface="Tw Cen MT" panose="020B0602020104020603" pitchFamily="34" charset="0"/>
                <a:ea typeface="Cambria" panose="02040503050406030204" pitchFamily="18" charset="0"/>
                <a:cs typeface="Times New Roman" panose="02020603050405020304" pitchFamily="18" charset="0"/>
              </a:rPr>
            </a:br>
            <a:r>
              <a:rPr lang="en-US" sz="1800" dirty="0">
                <a:solidFill>
                  <a:srgbClr val="000000"/>
                </a:solidFill>
                <a:effectLst/>
                <a:latin typeface="Tw Cen MT" panose="020B0602020104020603" pitchFamily="34" charset="0"/>
                <a:ea typeface="Cambria" panose="02040503050406030204" pitchFamily="18" charset="0"/>
                <a:cs typeface="Times New Roman" panose="02020603050405020304" pitchFamily="18" charset="0"/>
              </a:rPr>
              <a:t> 	</a:t>
            </a:r>
            <a:r>
              <a:rPr kumimoji="0" lang="en-US" sz="3200" b="1" i="0" u="none" strike="noStrike" kern="0" cap="none" spc="0" normalizeH="0" baseline="0" noProof="0" dirty="0">
                <a:ln>
                  <a:noFill/>
                </a:ln>
                <a:solidFill>
                  <a:srgbClr val="FF0000"/>
                </a:solidFill>
                <a:effectLst/>
                <a:uLnTx/>
                <a:uFillTx/>
                <a:latin typeface="Aptos" panose="020B0004020202020204" pitchFamily="34" charset="0"/>
                <a:ea typeface="Cambria" panose="02040503050406030204" pitchFamily="18" charset="0"/>
                <a:cs typeface="Times New Roman" panose="02020603050405020304" pitchFamily="18" charset="0"/>
              </a:rPr>
              <a:t>Application Submission Deadline:</a:t>
            </a: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FF0000"/>
                </a:solidFill>
                <a:effectLst/>
                <a:uLnTx/>
                <a:uFillTx/>
                <a:latin typeface="Aptos" panose="020B0004020202020204" pitchFamily="34" charset="0"/>
                <a:ea typeface="Cambria" panose="02040503050406030204" pitchFamily="18" charset="0"/>
                <a:cs typeface="Times New Roman" panose="02020603050405020304" pitchFamily="18" charset="0"/>
              </a:rPr>
              <a:t>	Thursday, October 1, 2026</a:t>
            </a:r>
          </a:p>
          <a:p>
            <a:pPr marL="0" marR="0" lvl="0" indent="0" algn="l" defTabSz="914400" rtl="0" eaLnBrk="0" fontAlgn="base" latinLnBrk="0" hangingPunct="0">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srgbClr val="FF0000"/>
              </a:solidFill>
              <a:effectLst/>
              <a:uLnTx/>
              <a:uFillTx/>
              <a:latin typeface="Aptos" panose="020B0004020202020204" pitchFamily="34" charset="0"/>
              <a:ea typeface="Cambria" panose="02040503050406030204" pitchFamily="18" charset="0"/>
              <a:cs typeface="Times New Roman" panose="02020603050405020304" pitchFamily="18" charset="0"/>
            </a:endParaRPr>
          </a:p>
          <a:p>
            <a:pPr marL="0" marR="0" lvl="0" indent="0" algn="l" defTabSz="914400" rtl="0" eaLnBrk="0" fontAlgn="base" latinLnBrk="0" hangingPunct="0">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srgbClr val="FF0000"/>
              </a:solidFill>
              <a:effectLst/>
              <a:uLnTx/>
              <a:uFillTx/>
              <a:latin typeface="Aptos" panose="020B0004020202020204" pitchFamily="34" charset="0"/>
              <a:ea typeface="Cambria" panose="02040503050406030204" pitchFamily="18" charset="0"/>
              <a:cs typeface="Times New Roman" panose="02020603050405020304" pitchFamily="18" charset="0"/>
            </a:endParaRPr>
          </a:p>
          <a:p>
            <a:pPr marL="0" marR="0" lvl="0" indent="0" algn="l" defTabSz="914400" rtl="0" eaLnBrk="0" fontAlgn="base" latinLnBrk="0" hangingPunct="0">
              <a:lnSpc>
                <a:spcPct val="100000"/>
              </a:lnSpc>
              <a:spcBef>
                <a:spcPts val="0"/>
              </a:spcBef>
              <a:spcAft>
                <a:spcPts val="0"/>
              </a:spcAft>
              <a:buClrTx/>
              <a:buSzTx/>
              <a:buFontTx/>
              <a:buNone/>
              <a:tabLst/>
              <a:defRPr/>
            </a:pPr>
            <a:endParaRPr kumimoji="0" lang="en-US" sz="2100" b="1" i="0" u="none" strike="noStrike" kern="0" cap="none" spc="0" normalizeH="0" baseline="0" noProof="0" dirty="0">
              <a:ln>
                <a:noFill/>
              </a:ln>
              <a:solidFill>
                <a:srgbClr val="FF0000"/>
              </a:solidFill>
              <a:effectLst/>
              <a:uLnTx/>
              <a:uFillTx/>
              <a:latin typeface="Aptos" panose="020B0004020202020204" pitchFamily="34" charset="0"/>
              <a:ea typeface="Cambria" panose="02040503050406030204" pitchFamily="18" charset="0"/>
              <a:cs typeface="Times New Roman" panose="02020603050405020304" pitchFamily="18" charset="0"/>
            </a:endParaRP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000000"/>
                </a:solidFill>
                <a:effectLst/>
                <a:uLnTx/>
                <a:uFillTx/>
                <a:latin typeface="Aptos" panose="020B0004020202020204" pitchFamily="34" charset="0"/>
                <a:ea typeface="Cambria" panose="02040503050406030204" pitchFamily="18" charset="0"/>
                <a:cs typeface="Times New Roman" panose="02020603050405020304" pitchFamily="18" charset="0"/>
              </a:rPr>
              <a:t>	Anticipated Award Start Date:</a:t>
            </a: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000000"/>
                </a:solidFill>
                <a:effectLst/>
                <a:uLnTx/>
                <a:uFillTx/>
                <a:latin typeface="Aptos" panose="020B0004020202020204" pitchFamily="34" charset="0"/>
                <a:ea typeface="Cambria" panose="02040503050406030204" pitchFamily="18" charset="0"/>
                <a:cs typeface="Times New Roman" panose="02020603050405020304" pitchFamily="18" charset="0"/>
              </a:rPr>
              <a:t>	Thursday, October 15, 2026</a:t>
            </a:r>
          </a:p>
          <a:p>
            <a:pPr marL="0" marR="0" indent="0">
              <a:spcBef>
                <a:spcPts val="0"/>
              </a:spcBef>
              <a:spcAft>
                <a:spcPts val="0"/>
              </a:spcAft>
              <a:buNone/>
            </a:pPr>
            <a:endParaRPr lang="en-US" sz="1800" b="1" dirty="0">
              <a:solidFill>
                <a:srgbClr val="000000"/>
              </a:solidFill>
              <a:effectLst/>
              <a:highlight>
                <a:srgbClr val="FFFF00"/>
              </a:highlight>
              <a:latin typeface="Tw Cen MT" panose="020B0602020104020603" pitchFamily="34" charset="0"/>
              <a:ea typeface="Cambria" panose="020405030504060302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3D229B65-3FDF-43E7-11FA-CC3062A35ADE}"/>
              </a:ext>
            </a:extLst>
          </p:cNvPr>
          <p:cNvPicPr>
            <a:picLocks noChangeAspect="1"/>
          </p:cNvPicPr>
          <p:nvPr/>
        </p:nvPicPr>
        <p:blipFill>
          <a:blip r:embed="rId3"/>
          <a:stretch>
            <a:fillRect/>
          </a:stretch>
        </p:blipFill>
        <p:spPr>
          <a:xfrm>
            <a:off x="1214363" y="1102992"/>
            <a:ext cx="7120745" cy="60965"/>
          </a:xfrm>
          <a:prstGeom prst="rect">
            <a:avLst/>
          </a:prstGeom>
        </p:spPr>
      </p:pic>
    </p:spTree>
    <p:extLst>
      <p:ext uri="{BB962C8B-B14F-4D97-AF65-F5344CB8AC3E}">
        <p14:creationId xmlns:p14="http://schemas.microsoft.com/office/powerpoint/2010/main" val="17272690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AD2CF-EF24-C5EB-DF12-354AB2B74239}"/>
              </a:ext>
            </a:extLst>
          </p:cNvPr>
          <p:cNvSpPr>
            <a:spLocks noGrp="1"/>
          </p:cNvSpPr>
          <p:nvPr>
            <p:ph type="title"/>
          </p:nvPr>
        </p:nvSpPr>
        <p:spPr/>
        <p:txBody>
          <a:bodyPr/>
          <a:lstStyle/>
          <a:p>
            <a:r>
              <a:rPr lang="en-US" sz="2400" b="1" dirty="0">
                <a:latin typeface="Aptos" panose="020B0004020202020204" pitchFamily="34" charset="0"/>
              </a:rPr>
              <a:t>Program Contact Information</a:t>
            </a:r>
          </a:p>
        </p:txBody>
      </p:sp>
      <p:sp>
        <p:nvSpPr>
          <p:cNvPr id="4" name="Slide Number Placeholder 3">
            <a:extLst>
              <a:ext uri="{FF2B5EF4-FFF2-40B4-BE49-F238E27FC236}">
                <a16:creationId xmlns:a16="http://schemas.microsoft.com/office/drawing/2014/main" id="{C35F7C6E-2118-C21F-A4F6-B447E7D7F807}"/>
              </a:ext>
            </a:extLst>
          </p:cNvPr>
          <p:cNvSpPr>
            <a:spLocks noGrp="1"/>
          </p:cNvSpPr>
          <p:nvPr>
            <p:ph type="sldNum" sz="quarter" idx="12"/>
          </p:nvPr>
        </p:nvSpPr>
        <p:spPr/>
        <p:txBody>
          <a:bodyPr/>
          <a:lstStyle/>
          <a:p>
            <a:pPr>
              <a:defRPr/>
            </a:pPr>
            <a:fld id="{62E25340-54C0-4D97-AA52-D61C6E857B51}" type="slidenum">
              <a:rPr lang="en-US" smtClean="0"/>
              <a:pPr>
                <a:defRPr/>
              </a:pPr>
              <a:t>60</a:t>
            </a:fld>
            <a:endParaRPr lang="en-US" dirty="0"/>
          </a:p>
        </p:txBody>
      </p:sp>
      <p:pic>
        <p:nvPicPr>
          <p:cNvPr id="5" name="Picture 4">
            <a:extLst>
              <a:ext uri="{FF2B5EF4-FFF2-40B4-BE49-F238E27FC236}">
                <a16:creationId xmlns:a16="http://schemas.microsoft.com/office/drawing/2014/main" id="{188989E9-4E4E-DC8E-85FA-EEF54F1558F8}"/>
              </a:ext>
            </a:extLst>
          </p:cNvPr>
          <p:cNvPicPr>
            <a:picLocks noChangeAspect="1"/>
          </p:cNvPicPr>
          <p:nvPr/>
        </p:nvPicPr>
        <p:blipFill>
          <a:blip r:embed="rId2"/>
          <a:stretch>
            <a:fillRect/>
          </a:stretch>
        </p:blipFill>
        <p:spPr>
          <a:xfrm>
            <a:off x="766928" y="1076803"/>
            <a:ext cx="7120745" cy="60965"/>
          </a:xfrm>
          <a:prstGeom prst="rect">
            <a:avLst/>
          </a:prstGeom>
        </p:spPr>
      </p:pic>
      <p:sp>
        <p:nvSpPr>
          <p:cNvPr id="8" name="TextBox 7">
            <a:extLst>
              <a:ext uri="{FF2B5EF4-FFF2-40B4-BE49-F238E27FC236}">
                <a16:creationId xmlns:a16="http://schemas.microsoft.com/office/drawing/2014/main" id="{90063856-70FE-DDDC-A979-A749B2CC15FD}"/>
              </a:ext>
            </a:extLst>
          </p:cNvPr>
          <p:cNvSpPr txBox="1"/>
          <p:nvPr/>
        </p:nvSpPr>
        <p:spPr>
          <a:xfrm>
            <a:off x="766927" y="1535932"/>
            <a:ext cx="7120745" cy="3865674"/>
          </a:xfrm>
          <a:prstGeom prst="rect">
            <a:avLst/>
          </a:prstGeom>
          <a:noFill/>
        </p:spPr>
        <p:txBody>
          <a:bodyPr wrap="square">
            <a:spAutoFit/>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lang="en-US" kern="0" dirty="0">
                <a:solidFill>
                  <a:srgbClr val="000000"/>
                </a:solidFill>
                <a:latin typeface="Aptos" panose="020B0004020202020204" pitchFamily="34" charset="0"/>
                <a:ea typeface="Cambria" panose="02040503050406030204" pitchFamily="18" charset="0"/>
              </a:rPr>
              <a:t>Charneta C. Scott, Ph.D.</a:t>
            </a:r>
          </a:p>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ptos" panose="020B0004020202020204" pitchFamily="34" charset="0"/>
                <a:ea typeface="Cambria" panose="02040503050406030204" pitchFamily="18" charset="0"/>
                <a:cs typeface="Times New Roman" panose="02020603050405020304" pitchFamily="18" charset="0"/>
              </a:rPr>
              <a:t>Chil</a:t>
            </a:r>
            <a:r>
              <a:rPr lang="en-US" b="1" kern="0" dirty="0">
                <a:solidFill>
                  <a:srgbClr val="000000"/>
                </a:solidFill>
                <a:latin typeface="Aptos" panose="020B0004020202020204" pitchFamily="34" charset="0"/>
                <a:ea typeface="Cambria" panose="02040503050406030204" pitchFamily="18" charset="0"/>
                <a:cs typeface="Times New Roman" panose="02020603050405020304" pitchFamily="18" charset="0"/>
              </a:rPr>
              <a:t>d, Adolescent and Family Services</a:t>
            </a:r>
            <a:endParaRPr kumimoji="0" lang="en-US" sz="1800" b="1" i="0" u="none" strike="noStrike" kern="0" cap="none" spc="0" normalizeH="0" baseline="0" noProof="0" dirty="0">
              <a:ln>
                <a:noFill/>
              </a:ln>
              <a:solidFill>
                <a:srgbClr val="000000"/>
              </a:solidFill>
              <a:effectLst/>
              <a:uLnTx/>
              <a:uFillTx/>
              <a:latin typeface="Aptos" panose="020B0004020202020204" pitchFamily="34" charset="0"/>
              <a:ea typeface="Cambria" panose="02040503050406030204" pitchFamily="18" charset="0"/>
              <a:cs typeface="Times New Roman" panose="02020603050405020304" pitchFamily="18" charset="0"/>
            </a:endParaRPr>
          </a:p>
          <a:p>
            <a:pPr marL="0" marR="0" lvl="0" indent="0" algn="l" defTabSz="914400" rtl="0" eaLnBrk="0" fontAlgn="base" latinLnBrk="0" hangingPunct="0">
              <a:lnSpc>
                <a:spcPct val="100000"/>
              </a:lnSpc>
              <a:spcBef>
                <a:spcPct val="20000"/>
              </a:spcBef>
              <a:spcAft>
                <a:spcPct val="0"/>
              </a:spcAft>
              <a:buClrTx/>
              <a:buSzTx/>
              <a:buFontTx/>
              <a:buNone/>
              <a:tabLst/>
              <a:defRPr/>
            </a:pPr>
            <a:r>
              <a:rPr lang="en-US" kern="0" dirty="0">
                <a:solidFill>
                  <a:schemeClr val="accent1">
                    <a:lumMod val="50000"/>
                  </a:schemeClr>
                </a:solidFill>
                <a:latin typeface="Aptos" panose="020B0004020202020204" pitchFamily="34" charset="0"/>
                <a:ea typeface="Cambria" panose="02040503050406030204" pitchFamily="18" charset="0"/>
                <a:cs typeface="Times New Roman" panose="02020603050405020304" pitchFamily="18" charset="0"/>
                <a:hlinkClick r:id="rId3"/>
              </a:rPr>
              <a:t>charneta.scott@dc.gov</a:t>
            </a:r>
            <a:r>
              <a:rPr lang="en-US" kern="0" dirty="0">
                <a:solidFill>
                  <a:schemeClr val="accent1">
                    <a:lumMod val="50000"/>
                  </a:schemeClr>
                </a:solidFill>
                <a:latin typeface="Aptos" panose="020B0004020202020204" pitchFamily="34" charset="0"/>
                <a:ea typeface="Cambria" panose="02040503050406030204" pitchFamily="18" charset="0"/>
                <a:cs typeface="Times New Roman" panose="02020603050405020304" pitchFamily="18" charset="0"/>
              </a:rPr>
              <a:t> </a:t>
            </a:r>
            <a:endParaRPr kumimoji="0" lang="en-US" sz="1800" b="0" i="0" strike="noStrike" kern="0" cap="none" spc="0" normalizeH="0" baseline="0" noProof="0" dirty="0">
              <a:ln>
                <a:noFill/>
              </a:ln>
              <a:solidFill>
                <a:schemeClr val="accent1">
                  <a:lumMod val="50000"/>
                </a:schemeClr>
              </a:solidFill>
              <a:effectLst/>
              <a:uLnTx/>
              <a:uFillTx/>
              <a:latin typeface="Aptos" panose="020B0004020202020204" pitchFamily="34" charset="0"/>
              <a:ea typeface="Cambria" panose="02040503050406030204" pitchFamily="18" charset="0"/>
            </a:endParaRPr>
          </a:p>
          <a:p>
            <a:pPr marL="0" marR="0" lvl="0" indent="0" algn="l" defTabSz="914400" rtl="0" eaLnBrk="0" fontAlgn="base" latinLnBrk="0" hangingPunct="0">
              <a:lnSpc>
                <a:spcPct val="100000"/>
              </a:lnSpc>
              <a:spcBef>
                <a:spcPts val="0"/>
              </a:spcBef>
              <a:spcAft>
                <a:spcPts val="80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Aptos" panose="020B0004020202020204" pitchFamily="34" charset="0"/>
              <a:ea typeface="Cambria" panose="02040503050406030204" pitchFamily="18" charset="0"/>
              <a:cs typeface="Times New Roman" panose="02020603050405020304" pitchFamily="18" charset="0"/>
            </a:endParaRPr>
          </a:p>
          <a:p>
            <a:pPr marL="0" marR="0" lvl="0" indent="0" algn="l" defTabSz="914400" rtl="0" eaLnBrk="0" fontAlgn="base" latinLnBrk="0" hangingPunct="0">
              <a:lnSpc>
                <a:spcPct val="100000"/>
              </a:lnSpc>
              <a:spcBef>
                <a:spcPts val="0"/>
              </a:spcBef>
              <a:spcAft>
                <a:spcPts val="80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ptos" panose="020B0004020202020204" pitchFamily="34" charset="0"/>
                <a:ea typeface="Cambria" panose="02040503050406030204" pitchFamily="18" charset="0"/>
                <a:cs typeface="Times New Roman" panose="02020603050405020304" pitchFamily="18" charset="0"/>
              </a:rPr>
              <a:t>Tywana Reed</a:t>
            </a:r>
          </a:p>
          <a:p>
            <a:pPr marL="0" marR="0" lvl="0" indent="0" algn="l" defTabSz="914400" rtl="0" eaLnBrk="0" fontAlgn="base" latinLnBrk="0" hangingPunct="0">
              <a:lnSpc>
                <a:spcPct val="100000"/>
              </a:lnSpc>
              <a:spcBef>
                <a:spcPts val="0"/>
              </a:spcBef>
              <a:spcAft>
                <a:spcPts val="80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ptos" panose="020B0004020202020204" pitchFamily="34" charset="0"/>
                <a:ea typeface="Cambria" panose="02040503050406030204" pitchFamily="18" charset="0"/>
                <a:cs typeface="Times New Roman" panose="02020603050405020304" pitchFamily="18" charset="0"/>
              </a:rPr>
              <a:t>Fiscal Management Office</a:t>
            </a:r>
          </a:p>
          <a:p>
            <a:pPr marL="0" marR="0" lvl="0" indent="0" algn="l" defTabSz="914400" rtl="0" eaLnBrk="0" fontAlgn="base" latinLnBrk="0" hangingPunct="0">
              <a:lnSpc>
                <a:spcPct val="100000"/>
              </a:lnSpc>
              <a:spcBef>
                <a:spcPts val="0"/>
              </a:spcBef>
              <a:spcAft>
                <a:spcPts val="80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ptos" panose="020B0004020202020204" pitchFamily="34" charset="0"/>
                <a:ea typeface="Cambria" panose="02040503050406030204" pitchFamily="18" charset="0"/>
                <a:cs typeface="Times New Roman" panose="02020603050405020304" pitchFamily="18" charset="0"/>
                <a:hlinkClick r:id="rId4"/>
              </a:rPr>
              <a:t>tywana.reed@dc.gov</a:t>
            </a:r>
            <a:endParaRPr kumimoji="0" lang="en-US" sz="1800" b="0" i="0" u="none" strike="noStrike" kern="0" cap="none" spc="0" normalizeH="0" baseline="0" noProof="0" dirty="0">
              <a:ln>
                <a:noFill/>
              </a:ln>
              <a:solidFill>
                <a:srgbClr val="000000"/>
              </a:solidFill>
              <a:effectLst/>
              <a:uLnTx/>
              <a:uFillTx/>
              <a:latin typeface="Aptos" panose="020B0004020202020204" pitchFamily="34" charset="0"/>
              <a:ea typeface="Cambria" panose="02040503050406030204" pitchFamily="18" charset="0"/>
              <a:cs typeface="Times New Roman" panose="02020603050405020304" pitchFamily="18" charset="0"/>
            </a:endParaRPr>
          </a:p>
          <a:p>
            <a:pPr marL="0" marR="0" lvl="0" indent="0" algn="l" defTabSz="914400" rtl="0" eaLnBrk="0" fontAlgn="base" latinLnBrk="0" hangingPunct="0">
              <a:lnSpc>
                <a:spcPct val="100000"/>
              </a:lnSpc>
              <a:spcBef>
                <a:spcPts val="0"/>
              </a:spcBef>
              <a:spcAft>
                <a:spcPts val="800"/>
              </a:spcAft>
              <a:buClrTx/>
              <a:buSzTx/>
              <a:buFontTx/>
              <a:buNone/>
              <a:tabLst/>
              <a:defRPr/>
            </a:pPr>
            <a:br>
              <a:rPr kumimoji="0" lang="en-US" sz="1800" b="0" i="0" u="none" strike="noStrike" kern="0" cap="none" spc="0" normalizeH="0" baseline="0" noProof="0" dirty="0">
                <a:ln>
                  <a:noFill/>
                </a:ln>
                <a:solidFill>
                  <a:srgbClr val="000000"/>
                </a:solidFill>
                <a:effectLst/>
                <a:uLnTx/>
                <a:uFillTx/>
                <a:latin typeface="Aptos" panose="020B0004020202020204" pitchFamily="34" charset="0"/>
                <a:ea typeface="Cambria" panose="02040503050406030204" pitchFamily="18" charset="0"/>
                <a:cs typeface="Times New Roman" panose="02020603050405020304" pitchFamily="18" charset="0"/>
              </a:rPr>
            </a:br>
            <a:r>
              <a:rPr kumimoji="0" lang="en-US" sz="1800" b="0" i="0" u="none" strike="noStrike" kern="0" cap="none" spc="0" normalizeH="0" baseline="0" noProof="0" dirty="0">
                <a:ln>
                  <a:noFill/>
                </a:ln>
                <a:solidFill>
                  <a:srgbClr val="000000"/>
                </a:solidFill>
                <a:effectLst/>
                <a:uLnTx/>
                <a:uFillTx/>
                <a:latin typeface="Aptos" panose="020B0004020202020204" pitchFamily="34" charset="0"/>
                <a:ea typeface="Cambria" panose="02040503050406030204" pitchFamily="18" charset="0"/>
                <a:cs typeface="Times New Roman" panose="02020603050405020304" pitchFamily="18" charset="0"/>
              </a:rPr>
              <a:t>Renee Evans Jackman</a:t>
            </a:r>
          </a:p>
          <a:p>
            <a:pPr marL="0" marR="0" lvl="0" indent="0" algn="l" defTabSz="914400" rtl="0" eaLnBrk="0" fontAlgn="base" latinLnBrk="0" hangingPunct="0">
              <a:lnSpc>
                <a:spcPct val="100000"/>
              </a:lnSpc>
              <a:spcBef>
                <a:spcPts val="0"/>
              </a:spcBef>
              <a:spcAft>
                <a:spcPts val="80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ptos" panose="020B0004020202020204" pitchFamily="34" charset="0"/>
                <a:ea typeface="Cambria" panose="02040503050406030204" pitchFamily="18" charset="0"/>
                <a:cs typeface="Times New Roman" panose="02020603050405020304" pitchFamily="18" charset="0"/>
              </a:rPr>
              <a:t>Grants Management Office</a:t>
            </a:r>
            <a:endParaRPr kumimoji="0" lang="en-US" sz="1800" b="0" i="0" u="none" strike="noStrike" kern="0" cap="none" spc="0" normalizeH="0" baseline="0" noProof="0" dirty="0">
              <a:ln>
                <a:noFill/>
              </a:ln>
              <a:solidFill>
                <a:srgbClr val="000000"/>
              </a:solidFill>
              <a:effectLst/>
              <a:uLnTx/>
              <a:uFillTx/>
              <a:latin typeface="Aptos" panose="020B0004020202020204" pitchFamily="34" charset="0"/>
              <a:ea typeface="Cambria" panose="02040503050406030204" pitchFamily="18" charset="0"/>
              <a:cs typeface="Times New Roman" panose="02020603050405020304" pitchFamily="18" charset="0"/>
            </a:endParaRPr>
          </a:p>
          <a:p>
            <a:pPr marL="0" marR="0" lvl="0" indent="0" algn="l" defTabSz="914400" rtl="0" eaLnBrk="0" fontAlgn="base" latinLnBrk="0" hangingPunct="0">
              <a:lnSpc>
                <a:spcPct val="100000"/>
              </a:lnSpc>
              <a:spcBef>
                <a:spcPts val="0"/>
              </a:spcBef>
              <a:spcAft>
                <a:spcPts val="80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Aptos" panose="020B0004020202020204" pitchFamily="34" charset="0"/>
                <a:ea typeface="Cambria" panose="02040503050406030204" pitchFamily="18" charset="0"/>
                <a:cs typeface="Times New Roman" panose="02020603050405020304" pitchFamily="18" charset="0"/>
                <a:hlinkClick r:id="rId5"/>
              </a:rPr>
              <a:t>renee.evans@dc.gov</a:t>
            </a:r>
            <a:r>
              <a:rPr kumimoji="0" lang="en-US" sz="1800" b="0" i="0" u="none" strike="noStrike" kern="0" cap="none" spc="0" normalizeH="0" baseline="0" noProof="0" dirty="0">
                <a:ln>
                  <a:noFill/>
                </a:ln>
                <a:solidFill>
                  <a:srgbClr val="000000"/>
                </a:solidFill>
                <a:effectLst/>
                <a:uLnTx/>
                <a:uFillTx/>
                <a:latin typeface="Aptos" panose="020B0004020202020204" pitchFamily="34" charset="0"/>
                <a:ea typeface="Cambria" panose="02040503050406030204" pitchFamily="18" charset="0"/>
                <a:cs typeface="Times New Roman" panose="02020603050405020304" pitchFamily="18" charset="0"/>
              </a:rPr>
              <a:t> </a:t>
            </a:r>
            <a:endParaRPr lang="en-US" dirty="0">
              <a:latin typeface="Aptos" panose="020B0004020202020204" pitchFamily="34" charset="0"/>
            </a:endParaRPr>
          </a:p>
        </p:txBody>
      </p:sp>
    </p:spTree>
    <p:extLst>
      <p:ext uri="{BB962C8B-B14F-4D97-AF65-F5344CB8AC3E}">
        <p14:creationId xmlns:p14="http://schemas.microsoft.com/office/powerpoint/2010/main" val="24279231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95300" y="-212942"/>
            <a:ext cx="8229600" cy="1143000"/>
          </a:xfrm>
        </p:spPr>
        <p:txBody>
          <a:bodyPr/>
          <a:lstStyle/>
          <a:p>
            <a:pPr>
              <a:defRPr/>
            </a:pPr>
            <a:r>
              <a:rPr lang="en-US" sz="2400" b="1" dirty="0">
                <a:solidFill>
                  <a:schemeClr val="tx1"/>
                </a:solidFill>
                <a:ea typeface="+mn-ea"/>
                <a:cs typeface="+mn-cs"/>
              </a:rPr>
              <a:t>Questions</a:t>
            </a:r>
            <a:endParaRPr lang="en-US" sz="2400" dirty="0"/>
          </a:p>
        </p:txBody>
      </p:sp>
      <p:sp>
        <p:nvSpPr>
          <p:cNvPr id="53252" name="Line 4"/>
          <p:cNvSpPr>
            <a:spLocks noChangeShapeType="1"/>
          </p:cNvSpPr>
          <p:nvPr/>
        </p:nvSpPr>
        <p:spPr bwMode="auto">
          <a:xfrm flipH="1">
            <a:off x="1066800" y="701458"/>
            <a:ext cx="7086600" cy="0"/>
          </a:xfrm>
          <a:prstGeom prst="line">
            <a:avLst/>
          </a:prstGeom>
          <a:noFill/>
          <a:ln w="63500">
            <a:solidFill>
              <a:srgbClr val="006699"/>
            </a:solidFill>
            <a:round/>
            <a:headEnd/>
            <a:tailEnd/>
          </a:ln>
          <a:extLst>
            <a:ext uri="{909E8E84-426E-40DD-AFC4-6F175D3DCCD1}">
              <a14:hiddenFill xmlns:a14="http://schemas.microsoft.com/office/drawing/2010/main">
                <a:noFill/>
              </a14:hiddenFill>
            </a:ext>
          </a:extLst>
        </p:spPr>
        <p:txBody>
          <a:bodyPr/>
          <a:lstStyle/>
          <a:p>
            <a:endParaRPr lang="en-US" dirty="0">
              <a:solidFill>
                <a:srgbClr val="000000"/>
              </a:solidFill>
            </a:endParaRPr>
          </a:p>
        </p:txBody>
      </p:sp>
      <p:sp>
        <p:nvSpPr>
          <p:cNvPr id="6" name="Slide Number Placeholder 5"/>
          <p:cNvSpPr>
            <a:spLocks noGrp="1"/>
          </p:cNvSpPr>
          <p:nvPr>
            <p:ph type="sldNum" sz="quarter" idx="12"/>
          </p:nvPr>
        </p:nvSpPr>
        <p:spPr/>
        <p:txBody>
          <a:bodyPr/>
          <a:lstStyle/>
          <a:p>
            <a:pPr>
              <a:defRPr/>
            </a:pPr>
            <a:fld id="{4537384E-86E4-45D8-B313-D6638C7ED0DF}" type="slidenum">
              <a:rPr lang="en-US" smtClean="0">
                <a:solidFill>
                  <a:srgbClr val="FFFFFF"/>
                </a:solidFill>
              </a:rPr>
              <a:pPr>
                <a:defRPr/>
              </a:pPr>
              <a:t>61</a:t>
            </a:fld>
            <a:endParaRPr lang="en-US" dirty="0">
              <a:solidFill>
                <a:srgbClr val="FFFFFF"/>
              </a:solidFill>
            </a:endParaRPr>
          </a:p>
        </p:txBody>
      </p:sp>
      <p:pic>
        <p:nvPicPr>
          <p:cNvPr id="3" name="Content Placeholder 2"/>
          <p:cNvPicPr>
            <a:picLocks noGrp="1" noChangeAspect="1"/>
          </p:cNvPicPr>
          <p:nvPr>
            <p:ph idx="1"/>
          </p:nvPr>
        </p:nvPicPr>
        <p:blipFill>
          <a:blip r:embed="rId3"/>
          <a:stretch>
            <a:fillRect/>
          </a:stretch>
        </p:blipFill>
        <p:spPr>
          <a:xfrm>
            <a:off x="2366962" y="930058"/>
            <a:ext cx="4486275" cy="4486275"/>
          </a:xfrm>
          <a:prstGeom prst="rect">
            <a:avLst/>
          </a:prstGeom>
        </p:spPr>
      </p:pic>
    </p:spTree>
    <p:extLst>
      <p:ext uri="{BB962C8B-B14F-4D97-AF65-F5344CB8AC3E}">
        <p14:creationId xmlns:p14="http://schemas.microsoft.com/office/powerpoint/2010/main" val="782769437"/>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49202C8C0B4AE40B23DE4CC772F378A" ma:contentTypeVersion="6" ma:contentTypeDescription="Create a new document." ma:contentTypeScope="" ma:versionID="4a4e9a560d05b14e786f970c6470782e">
  <xsd:schema xmlns:xsd="http://www.w3.org/2001/XMLSchema" xmlns:xs="http://www.w3.org/2001/XMLSchema" xmlns:p="http://schemas.microsoft.com/office/2006/metadata/properties" targetNamespace="http://schemas.microsoft.com/office/2006/metadata/properties" ma:root="true" ma:fieldsID="58ae8fd8fe0c7ad4f5da78825aa6dd5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Item Nam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A8FF703-AC62-4DA7-9E8C-1E3A9EAA53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509A3EDA-7512-4A6E-AC07-CB27E8441245}">
  <ds:schemaRefs>
    <ds:schemaRef ds:uri="http://schemas.microsoft.com/sharepoint/v3/contenttype/forms"/>
  </ds:schemaRefs>
</ds:datastoreItem>
</file>

<file path=customXml/itemProps3.xml><?xml version="1.0" encoding="utf-8"?>
<ds:datastoreItem xmlns:ds="http://schemas.openxmlformats.org/officeDocument/2006/customXml" ds:itemID="{E70DF079-BE9E-42BD-9D36-2EF28F6D9472}">
  <ds:schemaRefs>
    <ds:schemaRef ds:uri="http://purl.org/dc/terms/"/>
    <ds:schemaRef ds:uri="http://purl.org/dc/dcmitype/"/>
    <ds:schemaRef ds:uri="http://www.w3.org/XML/1998/namespace"/>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20278</TotalTime>
  <Words>6517</Words>
  <Application>Microsoft Office PowerPoint</Application>
  <PresentationFormat>Letter Paper (8.5x11 in)</PresentationFormat>
  <Paragraphs>542</Paragraphs>
  <Slides>61</Slides>
  <Notes>50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61</vt:i4>
      </vt:variant>
    </vt:vector>
  </HeadingPairs>
  <TitlesOfParts>
    <vt:vector size="75" baseType="lpstr">
      <vt:lpstr>Aptos</vt:lpstr>
      <vt:lpstr>Aptos  </vt:lpstr>
      <vt:lpstr>Aptos Display</vt:lpstr>
      <vt:lpstr>Arial</vt:lpstr>
      <vt:lpstr>Calibri</vt:lpstr>
      <vt:lpstr>Cambria</vt:lpstr>
      <vt:lpstr>Century Gothic</vt:lpstr>
      <vt:lpstr>Courier New</vt:lpstr>
      <vt:lpstr>Edwardian Script ITC</vt:lpstr>
      <vt:lpstr>Symbol</vt:lpstr>
      <vt:lpstr>Times New Roman</vt:lpstr>
      <vt:lpstr>Tw Cen MT</vt:lpstr>
      <vt:lpstr>Wingdings</vt:lpstr>
      <vt:lpstr>Default Design</vt:lpstr>
      <vt:lpstr>District of Columbia  Department of Behavioral Health (DBH)  Pre-Application Conference</vt:lpstr>
      <vt:lpstr>District of Columbia  Department of Behavioral Health (DBH)  Pre-Application Conference</vt:lpstr>
      <vt:lpstr>Today’s Agenda</vt:lpstr>
      <vt:lpstr>PowerPoint Presentation</vt:lpstr>
      <vt:lpstr>Overview (pgs. 11-12) </vt:lpstr>
      <vt:lpstr>Purpose (pg. 15)</vt:lpstr>
      <vt:lpstr>Definitions (pg. 13)</vt:lpstr>
      <vt:lpstr>Definitions (continued, pgs. 13-14)</vt:lpstr>
      <vt:lpstr>Source of Grant Funding &amp; Award Funding Available (pg. 12)</vt:lpstr>
      <vt:lpstr>Eligibility Requirements (pg. 12)</vt:lpstr>
      <vt:lpstr>Performance Requirements (pg. 17)</vt:lpstr>
      <vt:lpstr>Performance Requirements (continued, pgs. 17-18)</vt:lpstr>
      <vt:lpstr>Performance Requirements (continued, pgs. 18-19)</vt:lpstr>
      <vt:lpstr>Target Population (pg. 19) </vt:lpstr>
      <vt:lpstr>Location  of Services (pg. 19)</vt:lpstr>
      <vt:lpstr>Scope of Services (pg. 19)</vt:lpstr>
      <vt:lpstr>Data Collection and Reporting (pgs. 19-20)</vt:lpstr>
      <vt:lpstr>Data Collection and Reporting (continued, pgs. 20-21)</vt:lpstr>
      <vt:lpstr>Project Narrative (pg. 21) </vt:lpstr>
      <vt:lpstr>Project Narrative (pgs. 21-22) </vt:lpstr>
      <vt:lpstr>Project Narrative (pg. 22) </vt:lpstr>
      <vt:lpstr>Project Narrative (pg. 22)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Successful Packaging</vt:lpstr>
      <vt:lpstr>Proposal Format and Content</vt:lpstr>
      <vt:lpstr>Work Plan (Attachment D)</vt:lpstr>
      <vt:lpstr>Staffing Plan (Attachment E)</vt:lpstr>
      <vt:lpstr> Budget Justification (Attachment F)</vt:lpstr>
      <vt:lpstr>Budget Justification </vt:lpstr>
      <vt:lpstr>Advance Payment Form (Attachment G)</vt:lpstr>
      <vt:lpstr>Advance Payment</vt:lpstr>
      <vt:lpstr>Fiscal Helpful Hints (Attachment H)</vt:lpstr>
      <vt:lpstr>Organizational Risk Self-Assessment (Attachment I) </vt:lpstr>
      <vt:lpstr>Letters of Agreement</vt:lpstr>
      <vt:lpstr>Business License</vt:lpstr>
      <vt:lpstr>Clean Hands Certification</vt:lpstr>
      <vt:lpstr>IRS 990 FORM (Non-Profits Only)</vt:lpstr>
      <vt:lpstr>IRS Tax –Exempt Determination Letter &amp; 501 (c)(3) Letter    (Non-Profits Only)</vt:lpstr>
      <vt:lpstr>Religious Organizations</vt:lpstr>
      <vt:lpstr>IRS W-9 Tax </vt:lpstr>
      <vt:lpstr>Audited Financial Statements</vt:lpstr>
      <vt:lpstr>Separation of Duties Policy</vt:lpstr>
      <vt:lpstr>Board of Directors</vt:lpstr>
      <vt:lpstr>System for Award Management (SAM) Registration  (Active Unique Entity ID #)</vt:lpstr>
      <vt:lpstr>Partner Documents</vt:lpstr>
      <vt:lpstr>Commercial, General Liability, Professional Liability, Comprehensive Automobile and Worker’s Compensation</vt:lpstr>
      <vt:lpstr>Fillable Attachments </vt:lpstr>
      <vt:lpstr>              </vt:lpstr>
      <vt:lpstr>Application Submission and Deadline</vt:lpstr>
      <vt:lpstr>Review and Scoring</vt:lpstr>
      <vt:lpstr>Remember!</vt:lpstr>
      <vt:lpstr>Remember!</vt:lpstr>
      <vt:lpstr>Upcoming Key Dates</vt:lpstr>
      <vt:lpstr>Program Contact Information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Department of Behavioral Health  Team Meeting February 10, 2016</dc:title>
  <dc:creator>Tanya Royster</dc:creator>
  <cp:lastModifiedBy>Baker, Shelley (DBH)</cp:lastModifiedBy>
  <cp:revision>804</cp:revision>
  <cp:lastPrinted>2017-09-19T11:33:20Z</cp:lastPrinted>
  <dcterms:created xsi:type="dcterms:W3CDTF">2016-02-07T12:30:41Z</dcterms:created>
  <dcterms:modified xsi:type="dcterms:W3CDTF">2026-09-22T17:04:47Z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0x010100D49202C8C0B4AE40B23DE4CC772F378A</vt:lpwstr>
  </property>
</Properties>
</file>